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30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5"/>
    <p:restoredTop sz="94643"/>
  </p:normalViewPr>
  <p:slideViewPr>
    <p:cSldViewPr snapToGrid="0" snapToObjects="1" showGuides="1">
      <p:cViewPr varScale="1">
        <p:scale>
          <a:sx n="127" d="100"/>
          <a:sy n="127" d="100"/>
        </p:scale>
        <p:origin x="824" y="184"/>
      </p:cViewPr>
      <p:guideLst>
        <p:guide orient="horz" pos="436"/>
        <p:guide pos="30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91E2-E21D-F741-9E3F-4860DCB00885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D82C6-8E08-074B-BD04-14FC45C911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882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91E2-E21D-F741-9E3F-4860DCB00885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D82C6-8E08-074B-BD04-14FC45C911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494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91E2-E21D-F741-9E3F-4860DCB00885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D82C6-8E08-074B-BD04-14FC45C911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175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91E2-E21D-F741-9E3F-4860DCB00885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D82C6-8E08-074B-BD04-14FC45C911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95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91E2-E21D-F741-9E3F-4860DCB00885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D82C6-8E08-074B-BD04-14FC45C911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9882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91E2-E21D-F741-9E3F-4860DCB00885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D82C6-8E08-074B-BD04-14FC45C911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178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91E2-E21D-F741-9E3F-4860DCB00885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D82C6-8E08-074B-BD04-14FC45C911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55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91E2-E21D-F741-9E3F-4860DCB00885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D82C6-8E08-074B-BD04-14FC45C911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237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91E2-E21D-F741-9E3F-4860DCB00885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D82C6-8E08-074B-BD04-14FC45C911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554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91E2-E21D-F741-9E3F-4860DCB00885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D82C6-8E08-074B-BD04-14FC45C911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87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91E2-E21D-F741-9E3F-4860DCB00885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D82C6-8E08-074B-BD04-14FC45C911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801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C91E2-E21D-F741-9E3F-4860DCB00885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D82C6-8E08-074B-BD04-14FC45C911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75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6583D9F-E2C9-E449-B22C-AE69AE270E14}"/>
              </a:ext>
            </a:extLst>
          </p:cNvPr>
          <p:cNvSpPr/>
          <p:nvPr/>
        </p:nvSpPr>
        <p:spPr>
          <a:xfrm>
            <a:off x="897234" y="1481025"/>
            <a:ext cx="4145364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・コンテンツ管理システム</a:t>
            </a:r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設問・参考情報作成システム</a:t>
            </a:r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・回答集計・分析システム（ダッシュボード）</a:t>
            </a: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グラフ生成</a:t>
            </a:r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/</a:t>
            </a:r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テキストマイニング</a:t>
            </a:r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・データベース構築</a:t>
            </a:r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回答者管理システム（ログイン管理）</a:t>
            </a:r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設問管理システム</a:t>
            </a:r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・メール配信システム（回答タイプごと配信などに対応）</a:t>
            </a:r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外部サービス連携システム</a:t>
            </a:r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・デザイン開発</a:t>
            </a:r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グラフィックシステム</a:t>
            </a:r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/</a:t>
            </a:r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ルール開発</a:t>
            </a:r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・上記関わる開発ディレクション</a:t>
            </a:r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1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</a:t>
            </a:r>
            <a:r>
              <a:rPr lang="en-US" altLang="ja-JP" sz="11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en" altLang="ja-JP" sz="11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JIS X 8341-3:2016</a:t>
            </a:r>
            <a:r>
              <a:rPr lang="ja-JP" altLang="en-US" sz="11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レベル</a:t>
            </a:r>
            <a:r>
              <a:rPr lang="en-US" altLang="ja-JP" sz="11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A</a:t>
            </a:r>
            <a:r>
              <a:rPr lang="ja-JP" altLang="en-US" sz="11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対応</a:t>
            </a:r>
            <a:endParaRPr lang="en-US" altLang="ja-JP" sz="11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1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複数の対象（地域、コミュニティ）に対応する設計</a:t>
            </a:r>
            <a:endParaRPr lang="en-US" altLang="ja-JP" sz="11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1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ドメイン設定</a:t>
            </a:r>
            <a:r>
              <a:rPr lang="en" altLang="ja-JP" sz="11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endParaRPr lang="en-US" altLang="ja-JP" sz="11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・サーバー（クラウドサーバー利用料）</a:t>
            </a:r>
            <a:endParaRPr lang="en-US" altLang="ja-JP" sz="12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</a:t>
            </a:r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60</a:t>
            </a:r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ヶ月</a:t>
            </a:r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(5</a:t>
            </a:r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年</a:t>
            </a:r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8D9096C-C623-4D4C-9D78-63273470A3AD}"/>
              </a:ext>
            </a:extLst>
          </p:cNvPr>
          <p:cNvSpPr/>
          <p:nvPr/>
        </p:nvSpPr>
        <p:spPr>
          <a:xfrm>
            <a:off x="1620774" y="16954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開発概算見積</a:t>
            </a:r>
            <a:endParaRPr lang="ja-JP" altLang="en-US" sz="200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918BD72E-3A5C-BB45-9174-94C02F80EE29}"/>
              </a:ext>
            </a:extLst>
          </p:cNvPr>
          <p:cNvCxnSpPr>
            <a:cxnSpLocks/>
          </p:cNvCxnSpPr>
          <p:nvPr/>
        </p:nvCxnSpPr>
        <p:spPr>
          <a:xfrm>
            <a:off x="361740" y="5697415"/>
            <a:ext cx="924448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F6E8CA2-114D-4F44-ABF5-33B890A6961D}"/>
              </a:ext>
            </a:extLst>
          </p:cNvPr>
          <p:cNvSpPr/>
          <p:nvPr/>
        </p:nvSpPr>
        <p:spPr>
          <a:xfrm>
            <a:off x="7282912" y="5264057"/>
            <a:ext cx="9669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6,000,000</a:t>
            </a:r>
            <a:endParaRPr lang="ja-JP" altLang="en-US" sz="120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9B2B948-FCC5-F84F-9743-BACE32BB565D}"/>
              </a:ext>
            </a:extLst>
          </p:cNvPr>
          <p:cNvSpPr/>
          <p:nvPr/>
        </p:nvSpPr>
        <p:spPr>
          <a:xfrm>
            <a:off x="7282912" y="3858964"/>
            <a:ext cx="9669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3,000,000</a:t>
            </a:r>
            <a:endParaRPr lang="ja-JP" altLang="en-US" sz="120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7C915B3-6CB2-224C-A444-430B333398BD}"/>
              </a:ext>
            </a:extLst>
          </p:cNvPr>
          <p:cNvSpPr/>
          <p:nvPr/>
        </p:nvSpPr>
        <p:spPr>
          <a:xfrm>
            <a:off x="7282912" y="3307979"/>
            <a:ext cx="9669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3,000,000</a:t>
            </a:r>
            <a:endParaRPr lang="ja-JP" altLang="en-US" sz="120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A39B61F-65E8-4F4A-9EFE-841245CE1917}"/>
              </a:ext>
            </a:extLst>
          </p:cNvPr>
          <p:cNvSpPr/>
          <p:nvPr/>
        </p:nvSpPr>
        <p:spPr>
          <a:xfrm>
            <a:off x="7282912" y="2576124"/>
            <a:ext cx="9669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4,000,000</a:t>
            </a:r>
            <a:endParaRPr lang="ja-JP" altLang="en-US" sz="120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012A430-33A2-2440-8A41-0A58A048EEFA}"/>
              </a:ext>
            </a:extLst>
          </p:cNvPr>
          <p:cNvSpPr/>
          <p:nvPr/>
        </p:nvSpPr>
        <p:spPr>
          <a:xfrm>
            <a:off x="7282912" y="2015091"/>
            <a:ext cx="9669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4,000,000</a:t>
            </a:r>
            <a:endParaRPr lang="ja-JP" altLang="en-US" sz="120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99BDD56-79B5-5341-88D3-5E16E2F2CD0F}"/>
              </a:ext>
            </a:extLst>
          </p:cNvPr>
          <p:cNvSpPr/>
          <p:nvPr/>
        </p:nvSpPr>
        <p:spPr>
          <a:xfrm>
            <a:off x="7282912" y="1454058"/>
            <a:ext cx="9669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4,000,000</a:t>
            </a:r>
            <a:endParaRPr lang="ja-JP" altLang="en-US" sz="120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4ACFC7F-9A0B-E64B-8D16-774256296DA4}"/>
              </a:ext>
            </a:extLst>
          </p:cNvPr>
          <p:cNvSpPr/>
          <p:nvPr/>
        </p:nvSpPr>
        <p:spPr>
          <a:xfrm>
            <a:off x="7186731" y="5737998"/>
            <a:ext cx="10631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27,000,000</a:t>
            </a:r>
            <a:endParaRPr lang="ja-JP" altLang="en-US" sz="120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92E16A5-F84B-5B43-B2D7-AFE08CC2D9A1}"/>
              </a:ext>
            </a:extLst>
          </p:cNvPr>
          <p:cNvSpPr/>
          <p:nvPr/>
        </p:nvSpPr>
        <p:spPr>
          <a:xfrm>
            <a:off x="1038807" y="5737998"/>
            <a:ext cx="4924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小計</a:t>
            </a:r>
            <a:endParaRPr lang="ja-JP" altLang="en-US" sz="120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DE099E8-D740-6F4D-99F8-5222E910C975}"/>
              </a:ext>
            </a:extLst>
          </p:cNvPr>
          <p:cNvSpPr/>
          <p:nvPr/>
        </p:nvSpPr>
        <p:spPr>
          <a:xfrm>
            <a:off x="7282912" y="4393201"/>
            <a:ext cx="9669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3,000,000</a:t>
            </a:r>
            <a:endParaRPr lang="ja-JP" altLang="en-US" sz="1200"/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49A4A72-6909-9D4C-99D4-C3B30A3EFA9A}"/>
              </a:ext>
            </a:extLst>
          </p:cNvPr>
          <p:cNvCxnSpPr>
            <a:cxnSpLocks/>
          </p:cNvCxnSpPr>
          <p:nvPr/>
        </p:nvCxnSpPr>
        <p:spPr>
          <a:xfrm>
            <a:off x="3459476" y="1569222"/>
            <a:ext cx="3624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2992AADF-5671-EF4B-BD33-241820A17580}"/>
              </a:ext>
            </a:extLst>
          </p:cNvPr>
          <p:cNvCxnSpPr>
            <a:cxnSpLocks/>
          </p:cNvCxnSpPr>
          <p:nvPr/>
        </p:nvCxnSpPr>
        <p:spPr>
          <a:xfrm>
            <a:off x="4244921" y="2113508"/>
            <a:ext cx="2839167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41733731-0743-1444-AF7B-676FD23D663A}"/>
              </a:ext>
            </a:extLst>
          </p:cNvPr>
          <p:cNvCxnSpPr>
            <a:cxnSpLocks/>
          </p:cNvCxnSpPr>
          <p:nvPr/>
        </p:nvCxnSpPr>
        <p:spPr>
          <a:xfrm>
            <a:off x="2518280" y="2687939"/>
            <a:ext cx="4565808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C0F575C6-676A-2642-941E-CB5C36DEB63B}"/>
              </a:ext>
            </a:extLst>
          </p:cNvPr>
          <p:cNvCxnSpPr>
            <a:cxnSpLocks/>
          </p:cNvCxnSpPr>
          <p:nvPr/>
        </p:nvCxnSpPr>
        <p:spPr>
          <a:xfrm>
            <a:off x="4951655" y="3413095"/>
            <a:ext cx="2132433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E9156614-51F9-ED49-AEE7-FC1CFB43B027}"/>
              </a:ext>
            </a:extLst>
          </p:cNvPr>
          <p:cNvCxnSpPr>
            <a:cxnSpLocks/>
          </p:cNvCxnSpPr>
          <p:nvPr/>
        </p:nvCxnSpPr>
        <p:spPr>
          <a:xfrm>
            <a:off x="2129743" y="3967429"/>
            <a:ext cx="4954345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2122F59C-3BE2-7A47-9972-58309AB2DDEB}"/>
              </a:ext>
            </a:extLst>
          </p:cNvPr>
          <p:cNvCxnSpPr>
            <a:cxnSpLocks/>
          </p:cNvCxnSpPr>
          <p:nvPr/>
        </p:nvCxnSpPr>
        <p:spPr>
          <a:xfrm>
            <a:off x="3347269" y="4501667"/>
            <a:ext cx="3736819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B0EF024B-8549-3E4F-8A07-F4C490806E2F}"/>
              </a:ext>
            </a:extLst>
          </p:cNvPr>
          <p:cNvCxnSpPr>
            <a:cxnSpLocks/>
          </p:cNvCxnSpPr>
          <p:nvPr/>
        </p:nvCxnSpPr>
        <p:spPr>
          <a:xfrm>
            <a:off x="3730781" y="5397644"/>
            <a:ext cx="3353307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E1A9914-B042-2A4D-859D-C8B69881458A}"/>
              </a:ext>
            </a:extLst>
          </p:cNvPr>
          <p:cNvSpPr/>
          <p:nvPr/>
        </p:nvSpPr>
        <p:spPr>
          <a:xfrm>
            <a:off x="7282912" y="5970786"/>
            <a:ext cx="9669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2.700.000</a:t>
            </a:r>
            <a:endParaRPr lang="ja-JP" altLang="en-US" sz="1200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BF411723-9AEE-184D-BDDC-CFFEAAA4F520}"/>
              </a:ext>
            </a:extLst>
          </p:cNvPr>
          <p:cNvSpPr/>
          <p:nvPr/>
        </p:nvSpPr>
        <p:spPr>
          <a:xfrm>
            <a:off x="1040481" y="5972460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消費税</a:t>
            </a:r>
            <a:endParaRPr lang="ja-JP" altLang="en-US" sz="1200"/>
          </a:p>
        </p:txBody>
      </p: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2D5CEC66-82F0-F044-995D-738CCC2EA5C6}"/>
              </a:ext>
            </a:extLst>
          </p:cNvPr>
          <p:cNvCxnSpPr>
            <a:cxnSpLocks/>
          </p:cNvCxnSpPr>
          <p:nvPr/>
        </p:nvCxnSpPr>
        <p:spPr>
          <a:xfrm>
            <a:off x="373463" y="6241701"/>
            <a:ext cx="924448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FBAACDDF-0CA9-4443-8628-07DCA980217E}"/>
              </a:ext>
            </a:extLst>
          </p:cNvPr>
          <p:cNvSpPr/>
          <p:nvPr/>
        </p:nvSpPr>
        <p:spPr>
          <a:xfrm>
            <a:off x="7186731" y="6302384"/>
            <a:ext cx="10631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29,700,000</a:t>
            </a:r>
            <a:endParaRPr lang="ja-JP" altLang="en-US" sz="1200"/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AFEEAD90-B071-CC48-A81B-31744821C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19" y="108049"/>
            <a:ext cx="1406769" cy="495976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95DF1A1-1115-F646-8921-1DFF787A2A75}"/>
              </a:ext>
            </a:extLst>
          </p:cNvPr>
          <p:cNvSpPr/>
          <p:nvPr/>
        </p:nvSpPr>
        <p:spPr>
          <a:xfrm>
            <a:off x="8592820" y="0"/>
            <a:ext cx="13131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ja-JP" sz="8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2022</a:t>
            </a:r>
            <a:r>
              <a:rPr lang="ja-JP" altLang="en-US" sz="8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年</a:t>
            </a:r>
            <a:r>
              <a:rPr lang="en-US" altLang="ja-JP" sz="8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4</a:t>
            </a:r>
            <a:r>
              <a:rPr lang="ja-JP" altLang="en-US" sz="8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月</a:t>
            </a:r>
            <a:r>
              <a:rPr lang="en-US" altLang="ja-JP" sz="8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10</a:t>
            </a:r>
            <a:r>
              <a:rPr lang="ja-JP" altLang="en-US" sz="8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日</a:t>
            </a:r>
            <a:endParaRPr lang="en-US" altLang="ja-JP" sz="8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r"/>
            <a:r>
              <a:rPr lang="ja-JP" altLang="en-US" sz="8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株式会社ハンマーバード</a:t>
            </a:r>
            <a:endParaRPr lang="en-US" altLang="ja-JP" sz="8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r"/>
            <a:r>
              <a:rPr lang="ja-JP" altLang="en-US" sz="8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岩田崇</a:t>
            </a:r>
            <a:endParaRPr lang="ja-JP" altLang="en-US" sz="800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0DA1538F-1280-0B48-8848-D992828344A1}"/>
              </a:ext>
            </a:extLst>
          </p:cNvPr>
          <p:cNvSpPr/>
          <p:nvPr/>
        </p:nvSpPr>
        <p:spPr>
          <a:xfrm>
            <a:off x="210168" y="692150"/>
            <a:ext cx="855234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ja-JP" sz="1100" dirty="0">
              <a:solidFill>
                <a:srgbClr val="0070C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1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・</a:t>
            </a:r>
            <a:r>
              <a:rPr lang="en" altLang="ja-JP" sz="11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JIS X 8341-3:2016</a:t>
            </a:r>
            <a:r>
              <a:rPr lang="ja-JP" altLang="en-US" sz="11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については（</a:t>
            </a:r>
            <a:r>
              <a:rPr lang="en" altLang="ja-JP" sz="11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https://</a:t>
            </a:r>
            <a:r>
              <a:rPr lang="en" altLang="ja-JP" sz="1100" dirty="0" err="1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waic.jp</a:t>
            </a:r>
            <a:r>
              <a:rPr lang="en" altLang="ja-JP" sz="11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/files/</a:t>
            </a:r>
            <a:r>
              <a:rPr lang="en" altLang="ja-JP" sz="1100" dirty="0" err="1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cheatsheet</a:t>
            </a:r>
            <a:r>
              <a:rPr lang="en" altLang="ja-JP" sz="1100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/waic_jis-x-8341-3_cheatsheet_201812.pdf</a:t>
            </a:r>
            <a:r>
              <a:rPr lang="ja-JP" altLang="en-US" sz="110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）を参照　</a:t>
            </a:r>
            <a:endParaRPr lang="ja-JP" altLang="en-US" sz="1100"/>
          </a:p>
        </p:txBody>
      </p:sp>
    </p:spTree>
    <p:extLst>
      <p:ext uri="{BB962C8B-B14F-4D97-AF65-F5344CB8AC3E}">
        <p14:creationId xmlns:p14="http://schemas.microsoft.com/office/powerpoint/2010/main" val="2248635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687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3125</TotalTime>
  <Words>165</Words>
  <Application>Microsoft Macintosh PowerPoint</Application>
  <PresentationFormat>A4 210 x 297 mm</PresentationFormat>
  <Paragraphs>41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IWATA TAKASHI</dc:creator>
  <cp:lastModifiedBy>IWATA TAKASHI</cp:lastModifiedBy>
  <cp:revision>6</cp:revision>
  <dcterms:created xsi:type="dcterms:W3CDTF">2022-04-05T04:51:42Z</dcterms:created>
  <dcterms:modified xsi:type="dcterms:W3CDTF">2022-04-11T08:08:40Z</dcterms:modified>
</cp:coreProperties>
</file>