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6"/>
    <p:restoredTop sz="94643"/>
  </p:normalViewPr>
  <p:slideViewPr>
    <p:cSldViewPr snapToGrid="0" snapToObjects="1" showGuides="1">
      <p:cViewPr varScale="1">
        <p:scale>
          <a:sx n="127" d="100"/>
          <a:sy n="127" d="100"/>
        </p:scale>
        <p:origin x="816" y="184"/>
      </p:cViewPr>
      <p:guideLst>
        <p:guide orient="horz" pos="2160"/>
        <p:guide pos="42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799658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57347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925276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127367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2778805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2591550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149433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100242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4023184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736242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382E1A2-DAB9-F845-B0F6-1B78C5D1C3E8}" type="datetimeFigureOut">
              <a:rPr kumimoji="1" lang="ja-JP" altLang="en-US" smtClean="0"/>
              <a:t>2023/2/10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1459806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2E1A2-DAB9-F845-B0F6-1B78C5D1C3E8}" type="datetimeFigureOut">
              <a:rPr kumimoji="1" lang="ja-JP" altLang="en-US" smtClean="0"/>
              <a:t>2023/2/10</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7A7220-C2EF-2B4F-9048-40A6405DE4EA}" type="slidenum">
              <a:rPr kumimoji="1" lang="ja-JP" altLang="en-US" smtClean="0"/>
              <a:t>‹#›</a:t>
            </a:fld>
            <a:endParaRPr kumimoji="1" lang="ja-JP" altLang="en-US"/>
          </a:p>
        </p:txBody>
      </p:sp>
    </p:spTree>
    <p:extLst>
      <p:ext uri="{BB962C8B-B14F-4D97-AF65-F5344CB8AC3E}">
        <p14:creationId xmlns:p14="http://schemas.microsoft.com/office/powerpoint/2010/main" val="3300852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6608CF9-6067-3947-A043-546207D9D529}"/>
              </a:ext>
            </a:extLst>
          </p:cNvPr>
          <p:cNvSpPr txBox="1"/>
          <p:nvPr/>
        </p:nvSpPr>
        <p:spPr>
          <a:xfrm>
            <a:off x="566057" y="679491"/>
            <a:ext cx="8028633" cy="830997"/>
          </a:xfrm>
          <a:prstGeom prst="rect">
            <a:avLst/>
          </a:prstGeom>
          <a:noFill/>
        </p:spPr>
        <p:txBody>
          <a:bodyPr wrap="square" rtlCol="0">
            <a:spAutoFit/>
          </a:bodyPr>
          <a:lstStyle/>
          <a:p>
            <a:r>
              <a:rPr kumimoji="1" lang="en-US" altLang="ja-JP" sz="1200" dirty="0"/>
              <a:t>Q</a:t>
            </a:r>
          </a:p>
          <a:p>
            <a:r>
              <a:rPr kumimoji="1" lang="ja-JP" altLang="en-US" sz="1200"/>
              <a:t>今回の防災に関する</a:t>
            </a:r>
            <a:r>
              <a:rPr kumimoji="1" lang="en-US" altLang="ja-JP" sz="1200" dirty="0"/>
              <a:t>WS</a:t>
            </a:r>
            <a:r>
              <a:rPr kumimoji="1" lang="ja-JP" altLang="en-US" sz="1200"/>
              <a:t>（ワークショップ）は、あなたの防災意識の向上に役立ちましたか？</a:t>
            </a:r>
            <a:endParaRPr kumimoji="1" lang="en-US" altLang="ja-JP" sz="1200" dirty="0"/>
          </a:p>
          <a:p>
            <a:r>
              <a:rPr kumimoji="1" lang="ja-JP" altLang="en-US" sz="1200" i="1"/>
              <a:t>（選択式）</a:t>
            </a:r>
            <a:endParaRPr kumimoji="1" lang="en-US" altLang="ja-JP" sz="1200" i="1" dirty="0"/>
          </a:p>
          <a:p>
            <a:r>
              <a:rPr kumimoji="1" lang="ja-JP" altLang="en-US" sz="1200"/>
              <a:t>とても役立った</a:t>
            </a:r>
            <a:r>
              <a:rPr kumimoji="1" lang="en-US" altLang="ja-JP" sz="1200" dirty="0"/>
              <a:t>/</a:t>
            </a:r>
            <a:r>
              <a:rPr kumimoji="1" lang="ja-JP" altLang="en-US" sz="1200"/>
              <a:t>ある程度役立った</a:t>
            </a:r>
            <a:r>
              <a:rPr kumimoji="1" lang="en-US" altLang="ja-JP" sz="1200" dirty="0"/>
              <a:t>/</a:t>
            </a:r>
            <a:r>
              <a:rPr kumimoji="1" lang="ja-JP" altLang="en-US" sz="1200"/>
              <a:t>どちらでもない</a:t>
            </a:r>
            <a:r>
              <a:rPr kumimoji="1" lang="en-US" altLang="ja-JP" sz="1200" dirty="0"/>
              <a:t>/</a:t>
            </a:r>
            <a:r>
              <a:rPr kumimoji="1" lang="ja-JP" altLang="en-US" sz="1200"/>
              <a:t>あまり役立たなかった</a:t>
            </a:r>
            <a:r>
              <a:rPr kumimoji="1" lang="en-US" altLang="ja-JP" sz="1200" dirty="0"/>
              <a:t>/</a:t>
            </a:r>
            <a:r>
              <a:rPr kumimoji="1" lang="ja-JP" altLang="en-US" sz="1200"/>
              <a:t>全く役立たなかった</a:t>
            </a:r>
            <a:endParaRPr kumimoji="1" lang="en-US" altLang="ja-JP" sz="1200" dirty="0"/>
          </a:p>
        </p:txBody>
      </p:sp>
      <p:sp>
        <p:nvSpPr>
          <p:cNvPr id="8" name="テキスト ボックス 7">
            <a:extLst>
              <a:ext uri="{FF2B5EF4-FFF2-40B4-BE49-F238E27FC236}">
                <a16:creationId xmlns:a16="http://schemas.microsoft.com/office/drawing/2014/main" id="{CED2A01D-4428-0B4D-8DBD-75EB23C46C12}"/>
              </a:ext>
            </a:extLst>
          </p:cNvPr>
          <p:cNvSpPr txBox="1"/>
          <p:nvPr/>
        </p:nvSpPr>
        <p:spPr>
          <a:xfrm>
            <a:off x="566057" y="1500162"/>
            <a:ext cx="2800767" cy="461665"/>
          </a:xfrm>
          <a:prstGeom prst="rect">
            <a:avLst/>
          </a:prstGeom>
          <a:noFill/>
        </p:spPr>
        <p:txBody>
          <a:bodyPr wrap="none" rtlCol="0">
            <a:spAutoFit/>
          </a:bodyPr>
          <a:lstStyle/>
          <a:p>
            <a:r>
              <a:rPr kumimoji="1" lang="en-US" altLang="ja-JP" sz="1200" dirty="0"/>
              <a:t>Q</a:t>
            </a:r>
          </a:p>
          <a:p>
            <a:r>
              <a:rPr kumimoji="1" lang="ja-JP" altLang="en-US" sz="1200"/>
              <a:t>上記の回答理由を聞かせてください。</a:t>
            </a:r>
            <a:endParaRPr kumimoji="1" lang="en-US" altLang="ja-JP" sz="1200" dirty="0"/>
          </a:p>
        </p:txBody>
      </p:sp>
      <p:sp>
        <p:nvSpPr>
          <p:cNvPr id="11" name="テキスト ボックス 10">
            <a:extLst>
              <a:ext uri="{FF2B5EF4-FFF2-40B4-BE49-F238E27FC236}">
                <a16:creationId xmlns:a16="http://schemas.microsoft.com/office/drawing/2014/main" id="{7289FD01-7BBB-AF4C-A2F1-F883996410E9}"/>
              </a:ext>
            </a:extLst>
          </p:cNvPr>
          <p:cNvSpPr txBox="1"/>
          <p:nvPr/>
        </p:nvSpPr>
        <p:spPr>
          <a:xfrm>
            <a:off x="0" y="0"/>
            <a:ext cx="2877711" cy="523220"/>
          </a:xfrm>
          <a:prstGeom prst="rect">
            <a:avLst/>
          </a:prstGeom>
          <a:noFill/>
        </p:spPr>
        <p:txBody>
          <a:bodyPr wrap="none" rtlCol="0">
            <a:spAutoFit/>
          </a:bodyPr>
          <a:lstStyle/>
          <a:p>
            <a:r>
              <a:rPr kumimoji="1" lang="ja-JP" altLang="en-US" sz="1400"/>
              <a:t>長谷川先生へ</a:t>
            </a:r>
            <a:endParaRPr kumimoji="1" lang="en-US" altLang="ja-JP" sz="1400" dirty="0"/>
          </a:p>
          <a:p>
            <a:r>
              <a:rPr kumimoji="1" lang="ja-JP" altLang="en-US" sz="1400"/>
              <a:t>ワークショップ後アンケートの案</a:t>
            </a:r>
            <a:endParaRPr kumimoji="1" lang="en-US" altLang="ja-JP" sz="1400" dirty="0"/>
          </a:p>
        </p:txBody>
      </p:sp>
      <p:sp>
        <p:nvSpPr>
          <p:cNvPr id="12" name="テキスト ボックス 11">
            <a:extLst>
              <a:ext uri="{FF2B5EF4-FFF2-40B4-BE49-F238E27FC236}">
                <a16:creationId xmlns:a16="http://schemas.microsoft.com/office/drawing/2014/main" id="{A224BAD8-6ED9-4B47-A50B-795A49BE6775}"/>
              </a:ext>
            </a:extLst>
          </p:cNvPr>
          <p:cNvSpPr txBox="1"/>
          <p:nvPr/>
        </p:nvSpPr>
        <p:spPr>
          <a:xfrm>
            <a:off x="566057" y="3900549"/>
            <a:ext cx="5902578" cy="830997"/>
          </a:xfrm>
          <a:prstGeom prst="rect">
            <a:avLst/>
          </a:prstGeom>
          <a:noFill/>
        </p:spPr>
        <p:txBody>
          <a:bodyPr wrap="none" rtlCol="0">
            <a:spAutoFit/>
          </a:bodyPr>
          <a:lstStyle/>
          <a:p>
            <a:r>
              <a:rPr kumimoji="1" lang="en-US" altLang="ja-JP" sz="1200" dirty="0"/>
              <a:t>Q</a:t>
            </a:r>
          </a:p>
          <a:p>
            <a:r>
              <a:rPr kumimoji="1" lang="en-US" altLang="ja-JP" sz="1200" dirty="0"/>
              <a:t>『</a:t>
            </a:r>
            <a:r>
              <a:rPr kumimoji="1" lang="ja-JP" altLang="en-US" sz="1200"/>
              <a:t>市報</a:t>
            </a:r>
            <a:r>
              <a:rPr kumimoji="1" lang="en-US" altLang="ja-JP" sz="1200" dirty="0"/>
              <a:t> </a:t>
            </a:r>
            <a:r>
              <a:rPr kumimoji="1" lang="ja-JP" altLang="en-US" sz="1200"/>
              <a:t>千曲</a:t>
            </a:r>
            <a:r>
              <a:rPr kumimoji="1" lang="en-US" altLang="ja-JP" sz="1200" dirty="0"/>
              <a:t>』</a:t>
            </a:r>
            <a:r>
              <a:rPr kumimoji="1" lang="ja-JP" altLang="en-US" sz="1200"/>
              <a:t>を読んだことはありますか？</a:t>
            </a:r>
            <a:endParaRPr kumimoji="1" lang="en-US" altLang="ja-JP" sz="1200" dirty="0"/>
          </a:p>
          <a:p>
            <a:r>
              <a:rPr kumimoji="1" lang="ja-JP" altLang="en-US" sz="1200"/>
              <a:t>（選択式）</a:t>
            </a:r>
            <a:endParaRPr kumimoji="1" lang="en-US" altLang="ja-JP" sz="1200" dirty="0"/>
          </a:p>
          <a:p>
            <a:r>
              <a:rPr kumimoji="1" lang="ja-JP" altLang="en-US" sz="1200"/>
              <a:t>よく読んでいる</a:t>
            </a:r>
            <a:r>
              <a:rPr kumimoji="1" lang="en-US" altLang="ja-JP" sz="1200" dirty="0"/>
              <a:t>/</a:t>
            </a:r>
            <a:r>
              <a:rPr kumimoji="1" lang="ja-JP" altLang="en-US" sz="1200"/>
              <a:t>たまに読んでいる</a:t>
            </a:r>
            <a:r>
              <a:rPr kumimoji="1" lang="en-US" altLang="ja-JP" sz="1200" dirty="0"/>
              <a:t>/</a:t>
            </a:r>
            <a:r>
              <a:rPr kumimoji="1" lang="ja-JP" altLang="en-US" sz="1200"/>
              <a:t>あまり読んだことがない</a:t>
            </a:r>
            <a:r>
              <a:rPr kumimoji="1" lang="en-US" altLang="ja-JP" sz="1200" dirty="0"/>
              <a:t>/</a:t>
            </a:r>
            <a:r>
              <a:rPr kumimoji="1" lang="ja-JP" altLang="en-US" sz="1200"/>
              <a:t>全く読んだことがない</a:t>
            </a:r>
            <a:endParaRPr kumimoji="1" lang="en-US" altLang="ja-JP" sz="1200" dirty="0"/>
          </a:p>
        </p:txBody>
      </p:sp>
      <p:sp>
        <p:nvSpPr>
          <p:cNvPr id="13" name="テキスト ボックス 12">
            <a:extLst>
              <a:ext uri="{FF2B5EF4-FFF2-40B4-BE49-F238E27FC236}">
                <a16:creationId xmlns:a16="http://schemas.microsoft.com/office/drawing/2014/main" id="{798EE534-39F8-EE4C-A057-00B5D0EF24BC}"/>
              </a:ext>
            </a:extLst>
          </p:cNvPr>
          <p:cNvSpPr txBox="1"/>
          <p:nvPr/>
        </p:nvSpPr>
        <p:spPr>
          <a:xfrm>
            <a:off x="566057" y="4841800"/>
            <a:ext cx="6577442" cy="830997"/>
          </a:xfrm>
          <a:prstGeom prst="rect">
            <a:avLst/>
          </a:prstGeom>
          <a:noFill/>
        </p:spPr>
        <p:txBody>
          <a:bodyPr wrap="none" rtlCol="0">
            <a:spAutoFit/>
          </a:bodyPr>
          <a:lstStyle/>
          <a:p>
            <a:r>
              <a:rPr kumimoji="1" lang="en-US" altLang="ja-JP" sz="1200" dirty="0"/>
              <a:t>Q</a:t>
            </a:r>
          </a:p>
          <a:p>
            <a:r>
              <a:rPr kumimoji="1" lang="ja-JP" altLang="en-US" sz="1200"/>
              <a:t>今回の学校からの回答参加の告知より以前に</a:t>
            </a:r>
            <a:r>
              <a:rPr kumimoji="1" lang="en-US" altLang="ja-JP" sz="1200" dirty="0"/>
              <a:t>『</a:t>
            </a:r>
            <a:r>
              <a:rPr kumimoji="1" lang="ja-JP" altLang="en-US" sz="1200"/>
              <a:t>ポリネコ</a:t>
            </a:r>
            <a:r>
              <a:rPr kumimoji="1" lang="en-US" altLang="ja-JP" sz="1200" dirty="0"/>
              <a:t>!CHIKUMA』</a:t>
            </a:r>
            <a:r>
              <a:rPr kumimoji="1" lang="ja-JP" altLang="en-US" sz="1200"/>
              <a:t>を知っていましたか？</a:t>
            </a:r>
            <a:endParaRPr kumimoji="1" lang="en-US" altLang="ja-JP" sz="1200" dirty="0"/>
          </a:p>
          <a:p>
            <a:r>
              <a:rPr kumimoji="1" lang="ja-JP" altLang="en-US" sz="1200"/>
              <a:t>（選択式）</a:t>
            </a:r>
            <a:endParaRPr kumimoji="1" lang="en-US" altLang="ja-JP" sz="1200" dirty="0"/>
          </a:p>
          <a:p>
            <a:r>
              <a:rPr kumimoji="1" lang="ja-JP" altLang="en-US" sz="1200"/>
              <a:t>知っていた</a:t>
            </a:r>
            <a:r>
              <a:rPr kumimoji="1" lang="en-US" altLang="ja-JP" sz="1200" dirty="0"/>
              <a:t>/</a:t>
            </a:r>
            <a:r>
              <a:rPr kumimoji="1" lang="ja-JP" altLang="en-US" sz="1200"/>
              <a:t>知らなかった</a:t>
            </a:r>
            <a:endParaRPr kumimoji="1" lang="en-US" altLang="ja-JP" sz="1200" dirty="0"/>
          </a:p>
        </p:txBody>
      </p:sp>
      <p:sp>
        <p:nvSpPr>
          <p:cNvPr id="14" name="テキスト ボックス 13">
            <a:extLst>
              <a:ext uri="{FF2B5EF4-FFF2-40B4-BE49-F238E27FC236}">
                <a16:creationId xmlns:a16="http://schemas.microsoft.com/office/drawing/2014/main" id="{49929FAE-8C40-4849-873F-10A7CF9A68A4}"/>
              </a:ext>
            </a:extLst>
          </p:cNvPr>
          <p:cNvSpPr txBox="1"/>
          <p:nvPr/>
        </p:nvSpPr>
        <p:spPr>
          <a:xfrm>
            <a:off x="8475174" y="0"/>
            <a:ext cx="1491114" cy="507831"/>
          </a:xfrm>
          <a:prstGeom prst="rect">
            <a:avLst/>
          </a:prstGeom>
          <a:noFill/>
        </p:spPr>
        <p:txBody>
          <a:bodyPr wrap="none" rtlCol="0">
            <a:spAutoFit/>
          </a:bodyPr>
          <a:lstStyle/>
          <a:p>
            <a:pPr algn="r"/>
            <a:r>
              <a:rPr kumimoji="1" lang="en-US" altLang="ja-JP" sz="900" dirty="0"/>
              <a:t>2023</a:t>
            </a:r>
            <a:r>
              <a:rPr kumimoji="1" lang="ja-JP" altLang="en-US" sz="900"/>
              <a:t>年</a:t>
            </a:r>
            <a:r>
              <a:rPr kumimoji="1" lang="en-US" altLang="ja-JP" sz="900" dirty="0"/>
              <a:t>2</a:t>
            </a:r>
            <a:r>
              <a:rPr kumimoji="1" lang="ja-JP" altLang="en-US" sz="900"/>
              <a:t>月</a:t>
            </a:r>
            <a:r>
              <a:rPr kumimoji="1" lang="en-US" altLang="ja-JP" sz="900" dirty="0"/>
              <a:t>10</a:t>
            </a:r>
            <a:r>
              <a:rPr kumimoji="1" lang="ja-JP" altLang="en-US" sz="900"/>
              <a:t>日</a:t>
            </a:r>
            <a:r>
              <a:rPr kumimoji="1" lang="en-US" altLang="ja-JP" sz="900" dirty="0"/>
              <a:t>  </a:t>
            </a:r>
          </a:p>
          <a:p>
            <a:pPr algn="r"/>
            <a:r>
              <a:rPr kumimoji="1" lang="ja-JP" altLang="en-US" sz="900"/>
              <a:t>　</a:t>
            </a:r>
            <a:r>
              <a:rPr kumimoji="1" lang="en-US" altLang="ja-JP" sz="900" dirty="0"/>
              <a:t>『</a:t>
            </a:r>
            <a:r>
              <a:rPr kumimoji="1" lang="ja-JP" altLang="en-US" sz="900"/>
              <a:t>ポリネコ</a:t>
            </a:r>
            <a:r>
              <a:rPr kumimoji="1" lang="en-US" altLang="ja-JP" sz="900" dirty="0"/>
              <a:t>!CHIKUMA』</a:t>
            </a:r>
          </a:p>
          <a:p>
            <a:pPr algn="r"/>
            <a:r>
              <a:rPr kumimoji="1" lang="ja-JP" altLang="en-US" sz="900"/>
              <a:t>岩田崇</a:t>
            </a:r>
            <a:r>
              <a:rPr kumimoji="1" lang="en-US" altLang="ja-JP" sz="900" dirty="0"/>
              <a:t>  </a:t>
            </a:r>
          </a:p>
        </p:txBody>
      </p:sp>
      <p:sp>
        <p:nvSpPr>
          <p:cNvPr id="15" name="テキスト ボックス 14">
            <a:extLst>
              <a:ext uri="{FF2B5EF4-FFF2-40B4-BE49-F238E27FC236}">
                <a16:creationId xmlns:a16="http://schemas.microsoft.com/office/drawing/2014/main" id="{ECAC1585-E178-684B-89DE-D4AF04359E4B}"/>
              </a:ext>
            </a:extLst>
          </p:cNvPr>
          <p:cNvSpPr txBox="1"/>
          <p:nvPr/>
        </p:nvSpPr>
        <p:spPr>
          <a:xfrm>
            <a:off x="566057" y="2192662"/>
            <a:ext cx="8028633" cy="1015663"/>
          </a:xfrm>
          <a:prstGeom prst="rect">
            <a:avLst/>
          </a:prstGeom>
          <a:noFill/>
        </p:spPr>
        <p:txBody>
          <a:bodyPr wrap="square" rtlCol="0">
            <a:spAutoFit/>
          </a:bodyPr>
          <a:lstStyle/>
          <a:p>
            <a:r>
              <a:rPr kumimoji="1" lang="en-US" altLang="ja-JP" sz="1200" dirty="0"/>
              <a:t>Q</a:t>
            </a:r>
          </a:p>
          <a:p>
            <a:r>
              <a:rPr kumimoji="1" lang="ja-JP" altLang="en-US" sz="1200"/>
              <a:t>家族や友人などまわりの人たちに、今回の防災に関するオンライン設問（</a:t>
            </a:r>
            <a:r>
              <a:rPr kumimoji="1" lang="en-US" altLang="ja-JP" sz="1200" dirty="0"/>
              <a:t>『</a:t>
            </a:r>
            <a:r>
              <a:rPr kumimoji="1" lang="ja-JP" altLang="en-US" sz="1200"/>
              <a:t>ポリネコ</a:t>
            </a:r>
            <a:r>
              <a:rPr kumimoji="1" lang="en-US" altLang="ja-JP" sz="1200" dirty="0"/>
              <a:t>!CHIKUMA』</a:t>
            </a:r>
            <a:r>
              <a:rPr kumimoji="1" lang="ja-JP" altLang="en-US" sz="1200"/>
              <a:t>）の利用を勧めたいと思いますか？</a:t>
            </a:r>
            <a:endParaRPr kumimoji="1" lang="en-US" altLang="ja-JP" sz="1200" dirty="0"/>
          </a:p>
          <a:p>
            <a:r>
              <a:rPr kumimoji="1" lang="ja-JP" altLang="en-US" sz="1200" i="1"/>
              <a:t>（選択式）</a:t>
            </a:r>
            <a:endParaRPr kumimoji="1" lang="en-US" altLang="ja-JP" sz="1200" i="1" dirty="0"/>
          </a:p>
          <a:p>
            <a:r>
              <a:rPr kumimoji="1" lang="ja-JP" altLang="en-US" sz="1200" i="1"/>
              <a:t>（勧めたいと思う）</a:t>
            </a:r>
            <a:r>
              <a:rPr kumimoji="1" lang="en-US" altLang="ja-JP" sz="1200" i="1" dirty="0"/>
              <a:t>10〜0</a:t>
            </a:r>
            <a:r>
              <a:rPr kumimoji="1" lang="ja-JP" altLang="en-US" sz="1200" i="1"/>
              <a:t>（勧めたいと思わない）</a:t>
            </a:r>
            <a:endParaRPr kumimoji="1" lang="en-US" altLang="ja-JP" sz="1200" i="1" dirty="0"/>
          </a:p>
        </p:txBody>
      </p:sp>
      <p:sp>
        <p:nvSpPr>
          <p:cNvPr id="16" name="テキスト ボックス 15">
            <a:extLst>
              <a:ext uri="{FF2B5EF4-FFF2-40B4-BE49-F238E27FC236}">
                <a16:creationId xmlns:a16="http://schemas.microsoft.com/office/drawing/2014/main" id="{DD366CAA-1ECD-144C-95A8-A7B042EB6993}"/>
              </a:ext>
            </a:extLst>
          </p:cNvPr>
          <p:cNvSpPr txBox="1"/>
          <p:nvPr/>
        </p:nvSpPr>
        <p:spPr>
          <a:xfrm>
            <a:off x="566057" y="3308532"/>
            <a:ext cx="2800767" cy="461665"/>
          </a:xfrm>
          <a:prstGeom prst="rect">
            <a:avLst/>
          </a:prstGeom>
          <a:noFill/>
        </p:spPr>
        <p:txBody>
          <a:bodyPr wrap="none" rtlCol="0">
            <a:spAutoFit/>
          </a:bodyPr>
          <a:lstStyle/>
          <a:p>
            <a:r>
              <a:rPr kumimoji="1" lang="en-US" altLang="ja-JP" sz="1200" dirty="0"/>
              <a:t>Q</a:t>
            </a:r>
          </a:p>
          <a:p>
            <a:r>
              <a:rPr kumimoji="1" lang="ja-JP" altLang="en-US" sz="1200"/>
              <a:t>上記の回答理由を聞かせてください。</a:t>
            </a:r>
            <a:endParaRPr kumimoji="1" lang="en-US" altLang="ja-JP" sz="1200" dirty="0"/>
          </a:p>
        </p:txBody>
      </p:sp>
      <p:sp>
        <p:nvSpPr>
          <p:cNvPr id="17" name="テキスト ボックス 16">
            <a:extLst>
              <a:ext uri="{FF2B5EF4-FFF2-40B4-BE49-F238E27FC236}">
                <a16:creationId xmlns:a16="http://schemas.microsoft.com/office/drawing/2014/main" id="{9E996A47-2B0D-7C48-92B6-9F4299FB6022}"/>
              </a:ext>
            </a:extLst>
          </p:cNvPr>
          <p:cNvSpPr txBox="1"/>
          <p:nvPr/>
        </p:nvSpPr>
        <p:spPr>
          <a:xfrm>
            <a:off x="587828" y="5802198"/>
            <a:ext cx="2597186" cy="646331"/>
          </a:xfrm>
          <a:prstGeom prst="rect">
            <a:avLst/>
          </a:prstGeom>
          <a:noFill/>
        </p:spPr>
        <p:txBody>
          <a:bodyPr wrap="none" rtlCol="0">
            <a:spAutoFit/>
          </a:bodyPr>
          <a:lstStyle/>
          <a:p>
            <a:r>
              <a:rPr kumimoji="1" lang="en-US" altLang="ja-JP" sz="1200" dirty="0"/>
              <a:t>Q</a:t>
            </a:r>
            <a:r>
              <a:rPr kumimoji="1" lang="ja-JP" altLang="en-US" sz="1200"/>
              <a:t>（知っていたと回答の人のみに）</a:t>
            </a:r>
            <a:endParaRPr kumimoji="1" lang="en-US" altLang="ja-JP" sz="1200" dirty="0"/>
          </a:p>
          <a:p>
            <a:r>
              <a:rPr kumimoji="1" lang="ja-JP" altLang="en-US" sz="1200"/>
              <a:t>どこで知ったか教えて下さい。</a:t>
            </a:r>
            <a:endParaRPr kumimoji="1" lang="en-US" altLang="ja-JP" sz="1200" dirty="0"/>
          </a:p>
          <a:p>
            <a:r>
              <a:rPr kumimoji="1" lang="ja-JP" altLang="en-US" sz="1200"/>
              <a:t>市報</a:t>
            </a:r>
            <a:r>
              <a:rPr kumimoji="1" lang="en-US" altLang="ja-JP" sz="1200" dirty="0"/>
              <a:t> </a:t>
            </a:r>
            <a:r>
              <a:rPr kumimoji="1" lang="ja-JP" altLang="en-US" sz="1200"/>
              <a:t>千曲</a:t>
            </a:r>
            <a:r>
              <a:rPr kumimoji="1" lang="en-US" altLang="ja-JP" sz="1200" dirty="0"/>
              <a:t>/SNS/</a:t>
            </a:r>
            <a:r>
              <a:rPr kumimoji="1" lang="ja-JP" altLang="en-US" sz="1200"/>
              <a:t>その他　</a:t>
            </a:r>
            <a:endParaRPr kumimoji="1" lang="en-US" altLang="ja-JP" sz="1200" dirty="0"/>
          </a:p>
        </p:txBody>
      </p:sp>
    </p:spTree>
    <p:extLst>
      <p:ext uri="{BB962C8B-B14F-4D97-AF65-F5344CB8AC3E}">
        <p14:creationId xmlns:p14="http://schemas.microsoft.com/office/powerpoint/2010/main" val="1494561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FFA5E2D-86AA-834E-B541-25DE084CFEB4}"/>
              </a:ext>
            </a:extLst>
          </p:cNvPr>
          <p:cNvSpPr txBox="1"/>
          <p:nvPr/>
        </p:nvSpPr>
        <p:spPr>
          <a:xfrm>
            <a:off x="497394" y="127447"/>
            <a:ext cx="2852897" cy="276999"/>
          </a:xfrm>
          <a:prstGeom prst="rect">
            <a:avLst/>
          </a:prstGeom>
          <a:noFill/>
        </p:spPr>
        <p:txBody>
          <a:bodyPr wrap="none" rtlCol="0">
            <a:spAutoFit/>
          </a:bodyPr>
          <a:lstStyle/>
          <a:p>
            <a:r>
              <a:rPr kumimoji="1" lang="ja-JP" altLang="en-US" sz="1200" u="sng"/>
              <a:t>（今回、</a:t>
            </a:r>
            <a:r>
              <a:rPr kumimoji="1" lang="en-US" altLang="ja-JP" sz="1200" u="sng" dirty="0"/>
              <a:t>WS</a:t>
            </a:r>
            <a:r>
              <a:rPr kumimoji="1" lang="ja-JP" altLang="en-US" sz="1200" u="sng"/>
              <a:t>前に回答しなかった方へ）</a:t>
            </a:r>
            <a:endParaRPr kumimoji="1" lang="en-US" altLang="ja-JP" sz="1200" u="sng" dirty="0"/>
          </a:p>
        </p:txBody>
      </p:sp>
      <p:sp>
        <p:nvSpPr>
          <p:cNvPr id="9" name="テキスト ボックス 8">
            <a:extLst>
              <a:ext uri="{FF2B5EF4-FFF2-40B4-BE49-F238E27FC236}">
                <a16:creationId xmlns:a16="http://schemas.microsoft.com/office/drawing/2014/main" id="{FF70A1A8-B74C-7D4D-B4F7-1BC9F8C37370}"/>
              </a:ext>
            </a:extLst>
          </p:cNvPr>
          <p:cNvSpPr txBox="1"/>
          <p:nvPr/>
        </p:nvSpPr>
        <p:spPr>
          <a:xfrm>
            <a:off x="587828" y="345943"/>
            <a:ext cx="4699556" cy="1384995"/>
          </a:xfrm>
          <a:prstGeom prst="rect">
            <a:avLst/>
          </a:prstGeom>
          <a:noFill/>
        </p:spPr>
        <p:txBody>
          <a:bodyPr wrap="none" rtlCol="0">
            <a:spAutoFit/>
          </a:bodyPr>
          <a:lstStyle/>
          <a:p>
            <a:r>
              <a:rPr kumimoji="1" lang="en-US" altLang="ja-JP" sz="1200" dirty="0"/>
              <a:t>Q</a:t>
            </a:r>
          </a:p>
          <a:p>
            <a:r>
              <a:rPr kumimoji="1" lang="ja-JP" altLang="en-US" sz="1200"/>
              <a:t>今回、</a:t>
            </a:r>
            <a:r>
              <a:rPr kumimoji="1" lang="en-US" altLang="ja-JP" sz="1200" dirty="0"/>
              <a:t>WS</a:t>
            </a:r>
            <a:r>
              <a:rPr kumimoji="1" lang="ja-JP" altLang="en-US" sz="1200"/>
              <a:t>より以前の期間に回答しなかった理由を教えて下さい。</a:t>
            </a:r>
            <a:endParaRPr kumimoji="1" lang="en-US" altLang="ja-JP" sz="1200" dirty="0"/>
          </a:p>
          <a:p>
            <a:r>
              <a:rPr kumimoji="1" lang="ja-JP" altLang="en-US" sz="1200"/>
              <a:t>選択式、複数選択可</a:t>
            </a:r>
            <a:endParaRPr kumimoji="1" lang="en-US" altLang="ja-JP" sz="1200" dirty="0"/>
          </a:p>
          <a:p>
            <a:r>
              <a:rPr kumimoji="1" lang="ja-JP" altLang="en-US" sz="1200"/>
              <a:t>・忙しかった</a:t>
            </a:r>
            <a:r>
              <a:rPr kumimoji="1" lang="en-US" altLang="ja-JP" sz="1200" dirty="0"/>
              <a:t>/</a:t>
            </a:r>
            <a:r>
              <a:rPr kumimoji="1" lang="ja-JP" altLang="en-US" sz="1200"/>
              <a:t>面倒だったため</a:t>
            </a:r>
            <a:endParaRPr kumimoji="1" lang="en-US" altLang="ja-JP" sz="1200" dirty="0"/>
          </a:p>
          <a:p>
            <a:r>
              <a:rPr kumimoji="1" lang="ja-JP" altLang="en-US" sz="1200"/>
              <a:t>・メールアドレスを持っていなかったため</a:t>
            </a:r>
            <a:endParaRPr kumimoji="1" lang="en-US" altLang="ja-JP" sz="1200" dirty="0"/>
          </a:p>
          <a:p>
            <a:r>
              <a:rPr kumimoji="1" lang="ja-JP" altLang="en-US" sz="1200"/>
              <a:t>・千曲市在住ではないため</a:t>
            </a:r>
            <a:endParaRPr kumimoji="1" lang="en-US" altLang="ja-JP" sz="1200" dirty="0"/>
          </a:p>
          <a:p>
            <a:r>
              <a:rPr kumimoji="1" lang="ja-JP" altLang="en-US" sz="1200"/>
              <a:t>・そのほか</a:t>
            </a:r>
            <a:endParaRPr kumimoji="1" lang="en-US" altLang="ja-JP" sz="1200" dirty="0"/>
          </a:p>
        </p:txBody>
      </p:sp>
      <p:sp>
        <p:nvSpPr>
          <p:cNvPr id="10" name="テキスト ボックス 9">
            <a:extLst>
              <a:ext uri="{FF2B5EF4-FFF2-40B4-BE49-F238E27FC236}">
                <a16:creationId xmlns:a16="http://schemas.microsoft.com/office/drawing/2014/main" id="{EF959162-9FE6-7649-B4A7-B580D0196889}"/>
              </a:ext>
            </a:extLst>
          </p:cNvPr>
          <p:cNvSpPr txBox="1"/>
          <p:nvPr/>
        </p:nvSpPr>
        <p:spPr>
          <a:xfrm>
            <a:off x="566057" y="1891714"/>
            <a:ext cx="3570208" cy="461665"/>
          </a:xfrm>
          <a:prstGeom prst="rect">
            <a:avLst/>
          </a:prstGeom>
          <a:noFill/>
        </p:spPr>
        <p:txBody>
          <a:bodyPr wrap="none" rtlCol="0">
            <a:spAutoFit/>
          </a:bodyPr>
          <a:lstStyle/>
          <a:p>
            <a:r>
              <a:rPr kumimoji="1" lang="en-US" altLang="ja-JP" sz="1200" dirty="0"/>
              <a:t>Q</a:t>
            </a:r>
          </a:p>
          <a:p>
            <a:r>
              <a:rPr kumimoji="1" lang="ja-JP" altLang="en-US" sz="1200"/>
              <a:t>そのほかの場合、具体的な理由を教えて下さい。</a:t>
            </a:r>
            <a:endParaRPr kumimoji="1" lang="en-US" altLang="ja-JP" sz="1200" dirty="0"/>
          </a:p>
        </p:txBody>
      </p:sp>
      <p:sp>
        <p:nvSpPr>
          <p:cNvPr id="11" name="テキスト ボックス 10">
            <a:extLst>
              <a:ext uri="{FF2B5EF4-FFF2-40B4-BE49-F238E27FC236}">
                <a16:creationId xmlns:a16="http://schemas.microsoft.com/office/drawing/2014/main" id="{442CC3AA-1632-DF49-9AF0-395B0D9BDD1C}"/>
              </a:ext>
            </a:extLst>
          </p:cNvPr>
          <p:cNvSpPr txBox="1"/>
          <p:nvPr/>
        </p:nvSpPr>
        <p:spPr>
          <a:xfrm>
            <a:off x="589501" y="2906487"/>
            <a:ext cx="9417963" cy="3231654"/>
          </a:xfrm>
          <a:prstGeom prst="rect">
            <a:avLst/>
          </a:prstGeom>
          <a:noFill/>
        </p:spPr>
        <p:txBody>
          <a:bodyPr wrap="none" rtlCol="0">
            <a:spAutoFit/>
          </a:bodyPr>
          <a:lstStyle/>
          <a:p>
            <a:r>
              <a:rPr kumimoji="1" lang="en-US" altLang="ja-JP" sz="1200" dirty="0"/>
              <a:t>Q</a:t>
            </a:r>
          </a:p>
          <a:p>
            <a:r>
              <a:rPr kumimoji="1" lang="en-US" altLang="ja-JP" sz="1200" dirty="0"/>
              <a:t>『</a:t>
            </a:r>
            <a:r>
              <a:rPr kumimoji="1" lang="ja-JP" altLang="en-US" sz="1200"/>
              <a:t>ポリネコ</a:t>
            </a:r>
            <a:r>
              <a:rPr kumimoji="1" lang="en-US" altLang="ja-JP" sz="1200" dirty="0"/>
              <a:t>!CHIKUMA 』</a:t>
            </a:r>
            <a:r>
              <a:rPr kumimoji="1" lang="ja-JP" altLang="en-US" sz="1200"/>
              <a:t>は、データやファクトを踏まえた意思表示を行える新しい住民参加の仕組みです。</a:t>
            </a:r>
            <a:endParaRPr kumimoji="1" lang="en-US" altLang="ja-JP" sz="1200" dirty="0"/>
          </a:p>
          <a:p>
            <a:r>
              <a:rPr kumimoji="1" lang="ja-JP" altLang="en-US" sz="1200"/>
              <a:t>今後、あなたの暮らしや千曲市に関わることで、</a:t>
            </a:r>
            <a:r>
              <a:rPr kumimoji="1" lang="en-US" altLang="ja-JP" sz="1200" dirty="0"/>
              <a:t> 『</a:t>
            </a:r>
            <a:r>
              <a:rPr kumimoji="1" lang="ja-JP" altLang="en-US" sz="1200"/>
              <a:t>ポリネコ</a:t>
            </a:r>
            <a:r>
              <a:rPr kumimoji="1" lang="en-US" altLang="ja-JP" sz="1200" dirty="0"/>
              <a:t>!CHIKUMA 』</a:t>
            </a:r>
            <a:r>
              <a:rPr kumimoji="1" lang="ja-JP" altLang="en-US" sz="1200"/>
              <a:t>で取り上げたら良いと思うテーマ</a:t>
            </a:r>
            <a:endParaRPr kumimoji="1" lang="en-US" altLang="ja-JP" sz="1200" dirty="0"/>
          </a:p>
          <a:p>
            <a:r>
              <a:rPr kumimoji="1" lang="ja-JP" altLang="en-US" sz="1200"/>
              <a:t>（地域やあなたにとっての課題）はありますか？</a:t>
            </a:r>
            <a:endParaRPr kumimoji="1" lang="en-US" altLang="ja-JP" sz="1200" dirty="0"/>
          </a:p>
          <a:p>
            <a:r>
              <a:rPr kumimoji="1" lang="ja-JP" altLang="en-US" sz="1200"/>
              <a:t>下記に当てはまるものがあれば、選択してください。ない場合もその他を選択して取り上げたら良いと思う課題を記入してください。</a:t>
            </a:r>
            <a:endParaRPr kumimoji="1" lang="en-US" altLang="ja-JP" sz="1200" dirty="0"/>
          </a:p>
          <a:p>
            <a:r>
              <a:rPr kumimoji="1" lang="ja-JP" altLang="en-US" sz="1200"/>
              <a:t>・生徒会選挙</a:t>
            </a:r>
            <a:endParaRPr kumimoji="1" lang="en-US" altLang="ja-JP" sz="1200" dirty="0"/>
          </a:p>
          <a:p>
            <a:r>
              <a:rPr kumimoji="1" lang="ja-JP" altLang="en-US" sz="1200"/>
              <a:t>・中高生の市政参加（若者議会など）</a:t>
            </a:r>
            <a:endParaRPr kumimoji="1" lang="en-US" altLang="ja-JP" sz="1200" dirty="0"/>
          </a:p>
          <a:p>
            <a:r>
              <a:rPr kumimoji="1" lang="ja-JP" altLang="en-US" sz="1200"/>
              <a:t>・校則の改訂</a:t>
            </a:r>
            <a:endParaRPr kumimoji="1" lang="en-US" altLang="ja-JP" sz="1200" dirty="0"/>
          </a:p>
          <a:p>
            <a:r>
              <a:rPr kumimoji="1" lang="ja-JP" altLang="en-US" sz="1200"/>
              <a:t>・デジタルシチズンシップ</a:t>
            </a:r>
            <a:endParaRPr kumimoji="1" lang="en-US" altLang="ja-JP" sz="1200" dirty="0"/>
          </a:p>
          <a:p>
            <a:r>
              <a:rPr kumimoji="1" lang="ja-JP" altLang="en-US" sz="1200"/>
              <a:t>・屋代地区の再開発</a:t>
            </a:r>
            <a:endParaRPr kumimoji="1" lang="en-US" altLang="ja-JP" sz="1200" dirty="0"/>
          </a:p>
          <a:p>
            <a:r>
              <a:rPr kumimoji="1" lang="ja-JP" altLang="en-US" sz="1200"/>
              <a:t>・進学支援</a:t>
            </a:r>
            <a:endParaRPr kumimoji="1" lang="en-US" altLang="ja-JP" sz="1200" dirty="0"/>
          </a:p>
          <a:p>
            <a:r>
              <a:rPr kumimoji="1" lang="ja-JP" altLang="en-US" sz="1200"/>
              <a:t>・起業支援</a:t>
            </a:r>
            <a:endParaRPr kumimoji="1" lang="en-US" altLang="ja-JP" sz="1200" dirty="0"/>
          </a:p>
          <a:p>
            <a:r>
              <a:rPr kumimoji="1" lang="ja-JP" altLang="en-US" sz="1200"/>
              <a:t>・部活動の地域移行</a:t>
            </a:r>
            <a:endParaRPr kumimoji="1" lang="en-US" altLang="ja-JP" sz="1200" dirty="0"/>
          </a:p>
          <a:p>
            <a:r>
              <a:rPr kumimoji="1" lang="ja-JP" altLang="en-US" sz="1200"/>
              <a:t>・こども基本法への対応</a:t>
            </a:r>
            <a:endParaRPr kumimoji="1" lang="en-US" altLang="ja-JP" sz="1200" dirty="0"/>
          </a:p>
          <a:p>
            <a:r>
              <a:rPr kumimoji="1" lang="ja-JP" altLang="en-US" sz="1200"/>
              <a:t>・防災</a:t>
            </a:r>
            <a:endParaRPr kumimoji="1" lang="en-US" altLang="ja-JP" sz="1200" dirty="0"/>
          </a:p>
          <a:p>
            <a:r>
              <a:rPr kumimoji="1" lang="ja-JP" altLang="en-US" sz="1200"/>
              <a:t>・子育て</a:t>
            </a:r>
            <a:endParaRPr kumimoji="1" lang="en-US" altLang="ja-JP" sz="1200" dirty="0"/>
          </a:p>
          <a:p>
            <a:r>
              <a:rPr kumimoji="1" lang="ja-JP" altLang="en-US" sz="1200"/>
              <a:t>・そのほか</a:t>
            </a:r>
            <a:endParaRPr kumimoji="1" lang="en-US" altLang="ja-JP" sz="1200" dirty="0"/>
          </a:p>
        </p:txBody>
      </p:sp>
      <p:sp>
        <p:nvSpPr>
          <p:cNvPr id="12" name="テキスト ボックス 11">
            <a:extLst>
              <a:ext uri="{FF2B5EF4-FFF2-40B4-BE49-F238E27FC236}">
                <a16:creationId xmlns:a16="http://schemas.microsoft.com/office/drawing/2014/main" id="{28E35099-2E74-2644-8778-084AA5AE4B0A}"/>
              </a:ext>
            </a:extLst>
          </p:cNvPr>
          <p:cNvSpPr txBox="1"/>
          <p:nvPr/>
        </p:nvSpPr>
        <p:spPr>
          <a:xfrm>
            <a:off x="598001" y="6264422"/>
            <a:ext cx="4031873" cy="461665"/>
          </a:xfrm>
          <a:prstGeom prst="rect">
            <a:avLst/>
          </a:prstGeom>
          <a:noFill/>
        </p:spPr>
        <p:txBody>
          <a:bodyPr wrap="none" rtlCol="0">
            <a:spAutoFit/>
          </a:bodyPr>
          <a:lstStyle/>
          <a:p>
            <a:r>
              <a:rPr kumimoji="1" lang="en-US" altLang="ja-JP" sz="1200" dirty="0"/>
              <a:t>Q</a:t>
            </a:r>
          </a:p>
          <a:p>
            <a:r>
              <a:rPr kumimoji="1" lang="ja-JP" altLang="en-US" sz="1200"/>
              <a:t>そのほかの場合、具体的なテーマを記入してください。</a:t>
            </a:r>
            <a:endParaRPr kumimoji="1" lang="en-US" altLang="ja-JP" sz="1200" dirty="0"/>
          </a:p>
        </p:txBody>
      </p:sp>
    </p:spTree>
    <p:extLst>
      <p:ext uri="{BB962C8B-B14F-4D97-AF65-F5344CB8AC3E}">
        <p14:creationId xmlns:p14="http://schemas.microsoft.com/office/powerpoint/2010/main" val="3368114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DEBE8CA-51D5-1F4E-AEA0-3F89784F51FB}"/>
              </a:ext>
            </a:extLst>
          </p:cNvPr>
          <p:cNvSpPr txBox="1"/>
          <p:nvPr/>
        </p:nvSpPr>
        <p:spPr>
          <a:xfrm>
            <a:off x="598001" y="134928"/>
            <a:ext cx="8134214" cy="461665"/>
          </a:xfrm>
          <a:prstGeom prst="rect">
            <a:avLst/>
          </a:prstGeom>
          <a:noFill/>
        </p:spPr>
        <p:txBody>
          <a:bodyPr wrap="none" rtlCol="0">
            <a:spAutoFit/>
          </a:bodyPr>
          <a:lstStyle/>
          <a:p>
            <a:r>
              <a:rPr kumimoji="1" lang="en-US" altLang="ja-JP" sz="1200" dirty="0"/>
              <a:t>Q</a:t>
            </a:r>
          </a:p>
          <a:p>
            <a:r>
              <a:rPr kumimoji="1" lang="ja-JP" altLang="en-US" sz="1200"/>
              <a:t>今回の</a:t>
            </a:r>
            <a:r>
              <a:rPr kumimoji="1" lang="en-US" altLang="ja-JP" sz="1200" dirty="0"/>
              <a:t>WS</a:t>
            </a:r>
            <a:r>
              <a:rPr kumimoji="1" lang="ja-JP" altLang="en-US" sz="1200"/>
              <a:t>（ワークショップ）や</a:t>
            </a:r>
            <a:r>
              <a:rPr kumimoji="1" lang="en-US" altLang="ja-JP" sz="1200" dirty="0"/>
              <a:t>『</a:t>
            </a:r>
            <a:r>
              <a:rPr kumimoji="1" lang="ja-JP" altLang="en-US" sz="1200"/>
              <a:t>ポリネコ</a:t>
            </a:r>
            <a:r>
              <a:rPr kumimoji="1" lang="en-US" altLang="ja-JP" sz="1200" dirty="0"/>
              <a:t>!CHIKUMA』</a:t>
            </a:r>
            <a:r>
              <a:rPr kumimoji="1" lang="ja-JP" altLang="en-US" sz="1200"/>
              <a:t>へのご意見や質問があれば、下記の欄からお送りください。</a:t>
            </a:r>
            <a:endParaRPr kumimoji="1" lang="en-US" altLang="ja-JP" sz="1200" dirty="0"/>
          </a:p>
        </p:txBody>
      </p:sp>
      <p:sp>
        <p:nvSpPr>
          <p:cNvPr id="5" name="テキスト ボックス 4">
            <a:extLst>
              <a:ext uri="{FF2B5EF4-FFF2-40B4-BE49-F238E27FC236}">
                <a16:creationId xmlns:a16="http://schemas.microsoft.com/office/drawing/2014/main" id="{8E75A424-42CE-2042-B92D-1FA5DAAC5468}"/>
              </a:ext>
            </a:extLst>
          </p:cNvPr>
          <p:cNvSpPr txBox="1"/>
          <p:nvPr/>
        </p:nvSpPr>
        <p:spPr>
          <a:xfrm>
            <a:off x="579579" y="1885016"/>
            <a:ext cx="5262403" cy="1569660"/>
          </a:xfrm>
          <a:prstGeom prst="rect">
            <a:avLst/>
          </a:prstGeom>
          <a:noFill/>
        </p:spPr>
        <p:txBody>
          <a:bodyPr wrap="none" rtlCol="0">
            <a:spAutoFit/>
          </a:bodyPr>
          <a:lstStyle/>
          <a:p>
            <a:r>
              <a:rPr kumimoji="1" lang="ja-JP" altLang="en-US" sz="1200"/>
              <a:t>ご回答いただきありがとうございました。</a:t>
            </a:r>
            <a:endParaRPr kumimoji="1" lang="en-US" altLang="ja-JP" sz="1200" dirty="0"/>
          </a:p>
          <a:p>
            <a:r>
              <a:rPr kumimoji="1" lang="en-US" altLang="ja-JP" sz="1200" dirty="0"/>
              <a:t>『</a:t>
            </a:r>
            <a:r>
              <a:rPr kumimoji="1" lang="ja-JP" altLang="en-US" sz="1200"/>
              <a:t>ポリネコ！</a:t>
            </a:r>
            <a:r>
              <a:rPr kumimoji="1" lang="en-US" altLang="ja-JP" sz="1200" dirty="0"/>
              <a:t>CHIKUMA』</a:t>
            </a:r>
            <a:r>
              <a:rPr kumimoji="1" lang="ja-JP" altLang="en-US" sz="1200"/>
              <a:t>では、新しい設問テーマも用意していますので、</a:t>
            </a:r>
            <a:endParaRPr kumimoji="1" lang="en-US" altLang="ja-JP" sz="1200" dirty="0"/>
          </a:p>
          <a:p>
            <a:r>
              <a:rPr kumimoji="1" lang="en-US" altLang="ja-JP" sz="1200" dirty="0"/>
              <a:t> </a:t>
            </a:r>
            <a:r>
              <a:rPr kumimoji="1" lang="ja-JP" altLang="en-US" sz="1200"/>
              <a:t>未登録の方は是非、登録して千曲市の地域づくりに参加してください。</a:t>
            </a:r>
            <a:endParaRPr kumimoji="1" lang="en-US" altLang="ja-JP" sz="1200" dirty="0"/>
          </a:p>
          <a:p>
            <a:r>
              <a:rPr kumimoji="1" lang="en-US" altLang="ja-JP" sz="1200" dirty="0"/>
              <a:t> </a:t>
            </a:r>
            <a:r>
              <a:rPr kumimoji="1" lang="ja-JP" altLang="en-US" sz="1200"/>
              <a:t>すでに登録済のかたは、新しい設問テーマにもご参加ください。</a:t>
            </a:r>
            <a:endParaRPr kumimoji="1" lang="en-US" altLang="ja-JP" sz="1200" dirty="0"/>
          </a:p>
          <a:p>
            <a:r>
              <a:rPr kumimoji="1" lang="en-US" altLang="ja-JP" sz="1200" dirty="0"/>
              <a:t>https://</a:t>
            </a:r>
            <a:r>
              <a:rPr kumimoji="1" lang="en-US" altLang="ja-JP" sz="1200" dirty="0" err="1"/>
              <a:t>chikuma.polineco.com</a:t>
            </a:r>
            <a:r>
              <a:rPr kumimoji="1" lang="ja-JP" altLang="en-US" sz="1200"/>
              <a:t>　</a:t>
            </a:r>
            <a:endParaRPr kumimoji="1" lang="en-US" altLang="ja-JP" sz="1200" dirty="0"/>
          </a:p>
          <a:p>
            <a:endParaRPr kumimoji="1" lang="en-US" altLang="ja-JP" sz="1200" dirty="0"/>
          </a:p>
          <a:p>
            <a:r>
              <a:rPr kumimoji="1" lang="ja-JP" altLang="en-US" sz="1200"/>
              <a:t>お待ちしています！</a:t>
            </a:r>
            <a:endParaRPr kumimoji="1" lang="en-US" altLang="ja-JP" sz="1200" dirty="0"/>
          </a:p>
          <a:p>
            <a:r>
              <a:rPr kumimoji="1" lang="ja-JP" altLang="en-US" sz="1200"/>
              <a:t>千曲市</a:t>
            </a:r>
            <a:r>
              <a:rPr kumimoji="1" lang="en-US" altLang="ja-JP" sz="1200" dirty="0"/>
              <a:t> </a:t>
            </a:r>
            <a:r>
              <a:rPr kumimoji="1" lang="ja-JP" altLang="en-US" sz="1200"/>
              <a:t>行政マネジメント室</a:t>
            </a:r>
            <a:endParaRPr kumimoji="1" lang="en-US" altLang="ja-JP" sz="1200" dirty="0"/>
          </a:p>
        </p:txBody>
      </p:sp>
    </p:spTree>
    <p:extLst>
      <p:ext uri="{BB962C8B-B14F-4D97-AF65-F5344CB8AC3E}">
        <p14:creationId xmlns:p14="http://schemas.microsoft.com/office/powerpoint/2010/main" val="160939364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119</TotalTime>
  <Words>532</Words>
  <Application>Microsoft Macintosh PowerPoint</Application>
  <PresentationFormat>A4 210 x 297 mm</PresentationFormat>
  <Paragraphs>67</Paragraphs>
  <Slides>3</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vt:i4>
      </vt:variant>
    </vt:vector>
  </HeadingPairs>
  <TitlesOfParts>
    <vt:vector size="7" baseType="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IWATA TAKASHI</dc:creator>
  <cp:lastModifiedBy>IWATA TAKASHI</cp:lastModifiedBy>
  <cp:revision>2</cp:revision>
  <dcterms:created xsi:type="dcterms:W3CDTF">2023-02-10T04:50:39Z</dcterms:created>
  <dcterms:modified xsi:type="dcterms:W3CDTF">2023-02-10T06:50:04Z</dcterms:modified>
</cp:coreProperties>
</file>