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0" r:id="rId2"/>
    <p:sldId id="261" r:id="rId3"/>
    <p:sldId id="262" r:id="rId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6"/>
    <p:restoredTop sz="94643"/>
  </p:normalViewPr>
  <p:slideViewPr>
    <p:cSldViewPr snapToGrid="0" snapToObjects="1" showGuides="1">
      <p:cViewPr varScale="1">
        <p:scale>
          <a:sx n="127" d="100"/>
          <a:sy n="127" d="100"/>
        </p:scale>
        <p:origin x="816" y="184"/>
      </p:cViewPr>
      <p:guideLst>
        <p:guide orient="horz" pos="2160"/>
        <p:guide pos="42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799658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57347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925276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127367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2778805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2591550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149433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100242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4023184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736242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1459806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2E1A2-DAB9-F845-B0F6-1B78C5D1C3E8}" type="datetimeFigureOut">
              <a:rPr kumimoji="1" lang="ja-JP" altLang="en-US" smtClean="0"/>
              <a:t>2023/2/13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300852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9A2ECB7-D541-EC42-A1C9-B24D74FC9F20}"/>
              </a:ext>
            </a:extLst>
          </p:cNvPr>
          <p:cNvSpPr txBox="1"/>
          <p:nvPr/>
        </p:nvSpPr>
        <p:spPr>
          <a:xfrm>
            <a:off x="0" y="0"/>
            <a:ext cx="5929828" cy="738664"/>
          </a:xfrm>
          <a:prstGeom prst="rect">
            <a:avLst/>
          </a:prstGeom>
          <a:noFill/>
        </p:spPr>
        <p:txBody>
          <a:bodyPr wrap="none" rtlCol="0">
            <a:spAutoFit/>
          </a:bodyPr>
          <a:lstStyle/>
          <a:p>
            <a:r>
              <a:rPr kumimoji="1" lang="ja-JP" altLang="en-US" sz="1400"/>
              <a:t>長谷川先生へ</a:t>
            </a:r>
            <a:endParaRPr kumimoji="1" lang="en-US" altLang="ja-JP" sz="1400" dirty="0"/>
          </a:p>
          <a:p>
            <a:r>
              <a:rPr kumimoji="1" lang="ja-JP" altLang="en-US" sz="1400"/>
              <a:t>ワークショップ後アンケート案</a:t>
            </a:r>
            <a:endParaRPr kumimoji="1" lang="en-US" altLang="ja-JP" sz="1400" dirty="0"/>
          </a:p>
          <a:p>
            <a:r>
              <a:rPr kumimoji="1" lang="ja-JP" altLang="en-US" sz="1400"/>
              <a:t>（行政マネジメント室、危機管理課からのすり合わせも踏まえた版）</a:t>
            </a:r>
            <a:endParaRPr kumimoji="1" lang="en-US" altLang="ja-JP" sz="1400" dirty="0"/>
          </a:p>
        </p:txBody>
      </p:sp>
      <p:sp>
        <p:nvSpPr>
          <p:cNvPr id="5" name="テキスト ボックス 4">
            <a:extLst>
              <a:ext uri="{FF2B5EF4-FFF2-40B4-BE49-F238E27FC236}">
                <a16:creationId xmlns:a16="http://schemas.microsoft.com/office/drawing/2014/main" id="{513D3BB3-B2EB-FA48-B5A1-DF043589B072}"/>
              </a:ext>
            </a:extLst>
          </p:cNvPr>
          <p:cNvSpPr txBox="1"/>
          <p:nvPr/>
        </p:nvSpPr>
        <p:spPr>
          <a:xfrm>
            <a:off x="8475174" y="0"/>
            <a:ext cx="1491114" cy="507831"/>
          </a:xfrm>
          <a:prstGeom prst="rect">
            <a:avLst/>
          </a:prstGeom>
          <a:noFill/>
        </p:spPr>
        <p:txBody>
          <a:bodyPr wrap="none" rtlCol="0">
            <a:spAutoFit/>
          </a:bodyPr>
          <a:lstStyle/>
          <a:p>
            <a:pPr algn="r"/>
            <a:r>
              <a:rPr kumimoji="1" lang="en-US" altLang="ja-JP" sz="900" dirty="0"/>
              <a:t>2023</a:t>
            </a:r>
            <a:r>
              <a:rPr kumimoji="1" lang="ja-JP" altLang="en-US" sz="900"/>
              <a:t>年</a:t>
            </a:r>
            <a:r>
              <a:rPr kumimoji="1" lang="en-US" altLang="ja-JP" sz="900" dirty="0"/>
              <a:t>2</a:t>
            </a:r>
            <a:r>
              <a:rPr kumimoji="1" lang="ja-JP" altLang="en-US" sz="900"/>
              <a:t>月</a:t>
            </a:r>
            <a:r>
              <a:rPr kumimoji="1" lang="en-US" altLang="ja-JP" sz="900" dirty="0"/>
              <a:t>14</a:t>
            </a:r>
            <a:r>
              <a:rPr kumimoji="1" lang="ja-JP" altLang="en-US" sz="900"/>
              <a:t>日</a:t>
            </a:r>
            <a:r>
              <a:rPr kumimoji="1" lang="en-US" altLang="ja-JP" sz="900" dirty="0"/>
              <a:t>  </a:t>
            </a:r>
          </a:p>
          <a:p>
            <a:pPr algn="r"/>
            <a:r>
              <a:rPr kumimoji="1" lang="ja-JP" altLang="en-US" sz="900"/>
              <a:t>　</a:t>
            </a:r>
            <a:r>
              <a:rPr kumimoji="1" lang="en-US" altLang="ja-JP" sz="900" dirty="0"/>
              <a:t>『</a:t>
            </a:r>
            <a:r>
              <a:rPr kumimoji="1" lang="ja-JP" altLang="en-US" sz="900"/>
              <a:t>ポリネコ</a:t>
            </a:r>
            <a:r>
              <a:rPr kumimoji="1" lang="en-US" altLang="ja-JP" sz="900" dirty="0"/>
              <a:t>!CHIKUMA』</a:t>
            </a:r>
          </a:p>
          <a:p>
            <a:pPr algn="r"/>
            <a:r>
              <a:rPr kumimoji="1" lang="ja-JP" altLang="en-US" sz="900"/>
              <a:t>岩田崇</a:t>
            </a:r>
            <a:r>
              <a:rPr kumimoji="1" lang="en-US" altLang="ja-JP" sz="900" dirty="0"/>
              <a:t>  </a:t>
            </a:r>
          </a:p>
        </p:txBody>
      </p:sp>
      <p:sp>
        <p:nvSpPr>
          <p:cNvPr id="6" name="テキスト ボックス 5">
            <a:extLst>
              <a:ext uri="{FF2B5EF4-FFF2-40B4-BE49-F238E27FC236}">
                <a16:creationId xmlns:a16="http://schemas.microsoft.com/office/drawing/2014/main" id="{70BD4F18-7A65-4040-85E1-9EBFD6097E78}"/>
              </a:ext>
            </a:extLst>
          </p:cNvPr>
          <p:cNvSpPr txBox="1"/>
          <p:nvPr/>
        </p:nvSpPr>
        <p:spPr>
          <a:xfrm>
            <a:off x="586154" y="990990"/>
            <a:ext cx="8028633" cy="830997"/>
          </a:xfrm>
          <a:prstGeom prst="rect">
            <a:avLst/>
          </a:prstGeom>
          <a:noFill/>
        </p:spPr>
        <p:txBody>
          <a:bodyPr wrap="square" rtlCol="0">
            <a:spAutoFit/>
          </a:bodyPr>
          <a:lstStyle/>
          <a:p>
            <a:r>
              <a:rPr kumimoji="1" lang="en-US" altLang="ja-JP" sz="1200" dirty="0">
                <a:latin typeface="+mn-ea"/>
              </a:rPr>
              <a:t>Q</a:t>
            </a:r>
            <a:r>
              <a:rPr kumimoji="1" lang="ja-JP" altLang="en-US" sz="1200">
                <a:latin typeface="+mn-ea"/>
              </a:rPr>
              <a:t>１</a:t>
            </a:r>
            <a:r>
              <a:rPr kumimoji="1" lang="en-US" altLang="ja-JP" sz="1200" dirty="0">
                <a:latin typeface="+mn-ea"/>
              </a:rPr>
              <a:t>.</a:t>
            </a:r>
            <a:r>
              <a:rPr kumimoji="1" lang="ja-JP" altLang="en-US" sz="1200">
                <a:latin typeface="+mn-ea"/>
              </a:rPr>
              <a:t>　（必須）</a:t>
            </a:r>
            <a:endParaRPr kumimoji="1" lang="en-US" altLang="ja-JP" sz="1200" dirty="0">
              <a:latin typeface="+mn-ea"/>
            </a:endParaRPr>
          </a:p>
          <a:p>
            <a:r>
              <a:rPr kumimoji="1" lang="ja-JP" altLang="en-US" sz="1200">
                <a:latin typeface="+mn-ea"/>
              </a:rPr>
              <a:t>今回の防災に関する</a:t>
            </a:r>
            <a:r>
              <a:rPr kumimoji="1" lang="en-US" altLang="ja-JP" sz="1200" dirty="0">
                <a:latin typeface="+mn-ea"/>
              </a:rPr>
              <a:t>WS</a:t>
            </a:r>
            <a:r>
              <a:rPr kumimoji="1" lang="ja-JP" altLang="en-US" sz="1200">
                <a:latin typeface="+mn-ea"/>
              </a:rPr>
              <a:t>（ワークショップ）は、あなたの防災意識の向上に役立ちましたか？</a:t>
            </a:r>
            <a:endParaRPr kumimoji="1" lang="en-US" altLang="ja-JP" sz="1200" dirty="0">
              <a:latin typeface="+mn-ea"/>
            </a:endParaRPr>
          </a:p>
          <a:p>
            <a:r>
              <a:rPr kumimoji="1" lang="ja-JP" altLang="en-US" sz="1200" i="1">
                <a:latin typeface="+mn-ea"/>
              </a:rPr>
              <a:t>（選択式）</a:t>
            </a:r>
            <a:endParaRPr kumimoji="1" lang="en-US" altLang="ja-JP" sz="1200" i="1" dirty="0">
              <a:latin typeface="+mn-ea"/>
            </a:endParaRPr>
          </a:p>
          <a:p>
            <a:r>
              <a:rPr kumimoji="1" lang="ja-JP" altLang="en-US" sz="1200">
                <a:latin typeface="+mn-ea"/>
              </a:rPr>
              <a:t>とても役立った</a:t>
            </a:r>
            <a:r>
              <a:rPr kumimoji="1" lang="en-US" altLang="ja-JP" sz="1200" dirty="0">
                <a:latin typeface="+mn-ea"/>
              </a:rPr>
              <a:t>/</a:t>
            </a:r>
            <a:r>
              <a:rPr kumimoji="1" lang="ja-JP" altLang="en-US" sz="1200">
                <a:latin typeface="+mn-ea"/>
              </a:rPr>
              <a:t>ある程度役立った</a:t>
            </a:r>
            <a:r>
              <a:rPr kumimoji="1" lang="en-US" altLang="ja-JP" sz="1200" dirty="0">
                <a:latin typeface="+mn-ea"/>
              </a:rPr>
              <a:t>/</a:t>
            </a:r>
            <a:r>
              <a:rPr kumimoji="1" lang="ja-JP" altLang="en-US" sz="1200">
                <a:latin typeface="+mn-ea"/>
              </a:rPr>
              <a:t>どちらでもない</a:t>
            </a:r>
            <a:r>
              <a:rPr kumimoji="1" lang="en-US" altLang="ja-JP" sz="1200" dirty="0">
                <a:latin typeface="+mn-ea"/>
              </a:rPr>
              <a:t>/</a:t>
            </a:r>
            <a:r>
              <a:rPr kumimoji="1" lang="ja-JP" altLang="en-US" sz="1200">
                <a:latin typeface="+mn-ea"/>
              </a:rPr>
              <a:t>あまり役立たなかった</a:t>
            </a:r>
            <a:r>
              <a:rPr kumimoji="1" lang="en-US" altLang="ja-JP" sz="1200" dirty="0">
                <a:latin typeface="+mn-ea"/>
              </a:rPr>
              <a:t>/</a:t>
            </a:r>
            <a:r>
              <a:rPr kumimoji="1" lang="ja-JP" altLang="en-US" sz="1200">
                <a:latin typeface="+mn-ea"/>
              </a:rPr>
              <a:t>全く役立たなかった</a:t>
            </a:r>
            <a:endParaRPr kumimoji="1" lang="en-US" altLang="ja-JP" sz="1200" dirty="0">
              <a:latin typeface="+mn-ea"/>
            </a:endParaRPr>
          </a:p>
        </p:txBody>
      </p:sp>
      <p:sp>
        <p:nvSpPr>
          <p:cNvPr id="8" name="テキスト ボックス 7">
            <a:extLst>
              <a:ext uri="{FF2B5EF4-FFF2-40B4-BE49-F238E27FC236}">
                <a16:creationId xmlns:a16="http://schemas.microsoft.com/office/drawing/2014/main" id="{A573CC90-FF3F-F44D-AA49-C51296D1ABB6}"/>
              </a:ext>
            </a:extLst>
          </p:cNvPr>
          <p:cNvSpPr txBox="1"/>
          <p:nvPr/>
        </p:nvSpPr>
        <p:spPr>
          <a:xfrm>
            <a:off x="577780" y="2552841"/>
            <a:ext cx="6747468" cy="1754326"/>
          </a:xfrm>
          <a:prstGeom prst="rect">
            <a:avLst/>
          </a:prstGeom>
          <a:noFill/>
        </p:spPr>
        <p:txBody>
          <a:bodyPr wrap="square">
            <a:spAutoFit/>
          </a:bodyPr>
          <a:lstStyle/>
          <a:p>
            <a:pPr algn="just"/>
            <a:r>
              <a:rPr lang="en-US" altLang="ja-JP" sz="1200" kern="100" dirty="0">
                <a:effectLst/>
                <a:latin typeface="+mn-ea"/>
                <a:cs typeface="Segoe UI Symbol" panose="020B0502040204020203" pitchFamily="34" charset="0"/>
              </a:rPr>
              <a:t>Q</a:t>
            </a:r>
            <a:r>
              <a:rPr lang="ja-JP" altLang="en-US" sz="1200" kern="100">
                <a:effectLst/>
                <a:latin typeface="+mn-ea"/>
                <a:cs typeface="Segoe UI Symbol" panose="020B0502040204020203" pitchFamily="34" charset="0"/>
              </a:rPr>
              <a:t>２</a:t>
            </a:r>
            <a:r>
              <a:rPr lang="en-US" altLang="ja-JP" sz="1200" kern="100" dirty="0">
                <a:latin typeface="+mn-ea"/>
                <a:cs typeface="Segoe UI Symbol" panose="020B0502040204020203" pitchFamily="34" charset="0"/>
              </a:rPr>
              <a:t>.</a:t>
            </a:r>
            <a:r>
              <a:rPr lang="ja-JP" altLang="en-US" sz="1200" kern="100">
                <a:latin typeface="+mn-ea"/>
                <a:cs typeface="Segoe UI Symbol" panose="020B0502040204020203" pitchFamily="34" charset="0"/>
              </a:rPr>
              <a:t>　</a:t>
            </a:r>
            <a:r>
              <a:rPr kumimoji="1" lang="ja-JP" altLang="en-US" sz="1200">
                <a:latin typeface="+mn-ea"/>
              </a:rPr>
              <a:t> （必須）</a:t>
            </a:r>
            <a:endParaRPr lang="en-US" altLang="ja-JP" sz="1200" kern="100" dirty="0">
              <a:latin typeface="+mn-ea"/>
              <a:cs typeface="Segoe UI Symbol" panose="020B0502040204020203" pitchFamily="34" charset="0"/>
            </a:endParaRPr>
          </a:p>
          <a:p>
            <a:pPr algn="just"/>
            <a:r>
              <a:rPr lang="ja-JP" altLang="ja-JP" sz="1200" kern="100">
                <a:effectLst/>
                <a:latin typeface="+mn-ea"/>
                <a:cs typeface="Segoe UI Symbol" panose="020B0502040204020203" pitchFamily="34" charset="0"/>
              </a:rPr>
              <a:t>設問の中で、特に役立った情報、勉強になった情報はどれですか？</a:t>
            </a:r>
            <a:endParaRPr lang="ja-JP" altLang="ja-JP" sz="1200" kern="100">
              <a:effectLst/>
              <a:latin typeface="+mn-ea"/>
              <a:cs typeface="Times New Roman" panose="02020603050405020304" pitchFamily="18" charset="0"/>
            </a:endParaRPr>
          </a:p>
          <a:p>
            <a:pPr algn="just"/>
            <a:r>
              <a:rPr lang="ja-JP" altLang="en-US" sz="1200" kern="100">
                <a:solidFill>
                  <a:srgbClr val="C00000"/>
                </a:solidFill>
                <a:effectLst/>
                <a:latin typeface="+mn-ea"/>
                <a:cs typeface="Segoe UI Symbol" panose="020B0502040204020203" pitchFamily="34" charset="0"/>
              </a:rPr>
              <a:t>（</a:t>
            </a:r>
            <a:r>
              <a:rPr lang="ja-JP" altLang="ja-JP" sz="1200" kern="100">
                <a:solidFill>
                  <a:srgbClr val="C00000"/>
                </a:solidFill>
                <a:effectLst/>
                <a:latin typeface="+mn-ea"/>
                <a:cs typeface="Segoe UI Symbol" panose="020B0502040204020203" pitchFamily="34" charset="0"/>
              </a:rPr>
              <a:t>複数回答</a:t>
            </a:r>
            <a:r>
              <a:rPr lang="ja-JP" altLang="en-US" sz="1200" kern="100">
                <a:solidFill>
                  <a:srgbClr val="C00000"/>
                </a:solidFill>
                <a:latin typeface="+mn-ea"/>
                <a:cs typeface="Segoe UI Symbol" panose="020B0502040204020203" pitchFamily="34" charset="0"/>
              </a:rPr>
              <a:t>可）</a:t>
            </a:r>
            <a:endParaRPr lang="en-US" altLang="ja-JP" sz="1200" kern="100" dirty="0">
              <a:solidFill>
                <a:srgbClr val="C00000"/>
              </a:solidFill>
              <a:latin typeface="+mn-ea"/>
              <a:cs typeface="Segoe UI Symbol" panose="020B0502040204020203" pitchFamily="34" charset="0"/>
            </a:endParaRPr>
          </a:p>
          <a:p>
            <a:pPr algn="just"/>
            <a:r>
              <a:rPr lang="ja-JP" altLang="en-US" sz="1200" kern="100">
                <a:effectLst/>
                <a:latin typeface="+mn-ea"/>
                <a:cs typeface="Times New Roman" panose="02020603050405020304" pitchFamily="18" charset="0"/>
              </a:rPr>
              <a:t>千曲川の増水時の水位　</a:t>
            </a:r>
            <a:r>
              <a:rPr lang="en-US" altLang="ja-JP" sz="1200" kern="100" dirty="0">
                <a:effectLst/>
                <a:latin typeface="+mn-ea"/>
                <a:cs typeface="Times New Roman" panose="02020603050405020304" pitchFamily="18" charset="0"/>
              </a:rPr>
              <a:t>/</a:t>
            </a:r>
            <a:r>
              <a:rPr lang="ja-JP" altLang="en-US" sz="1200" kern="100">
                <a:effectLst/>
                <a:latin typeface="+mn-ea"/>
                <a:cs typeface="Times New Roman" panose="02020603050405020304" pitchFamily="18" charset="0"/>
              </a:rPr>
              <a:t>　</a:t>
            </a:r>
            <a:r>
              <a:rPr lang="ja-JP" altLang="en-US" sz="1200" kern="100">
                <a:latin typeface="+mn-ea"/>
                <a:cs typeface="Times New Roman" panose="02020603050405020304" pitchFamily="18" charset="0"/>
              </a:rPr>
              <a:t>避難所にペットを連れていけるか　</a:t>
            </a:r>
            <a:r>
              <a:rPr lang="en-US" altLang="ja-JP" sz="1200" kern="100" dirty="0">
                <a:latin typeface="+mn-ea"/>
                <a:cs typeface="Times New Roman" panose="02020603050405020304" pitchFamily="18" charset="0"/>
              </a:rPr>
              <a:t>/</a:t>
            </a:r>
          </a:p>
          <a:p>
            <a:pPr algn="just"/>
            <a:r>
              <a:rPr lang="ja-JP" altLang="en-US" sz="1200" kern="100">
                <a:latin typeface="+mn-ea"/>
                <a:cs typeface="Times New Roman" panose="02020603050405020304" pitchFamily="18" charset="0"/>
              </a:rPr>
              <a:t>避難所での食料分配　</a:t>
            </a:r>
            <a:r>
              <a:rPr lang="en-US" altLang="ja-JP" sz="1200" kern="100" dirty="0">
                <a:latin typeface="+mn-ea"/>
                <a:cs typeface="Times New Roman" panose="02020603050405020304" pitchFamily="18" charset="0"/>
              </a:rPr>
              <a:t>/</a:t>
            </a:r>
            <a:r>
              <a:rPr lang="ja-JP" altLang="en-US" sz="1200" kern="100">
                <a:latin typeface="+mn-ea"/>
                <a:cs typeface="Times New Roman" panose="02020603050405020304" pitchFamily="18" charset="0"/>
              </a:rPr>
              <a:t>　</a:t>
            </a:r>
            <a:r>
              <a:rPr lang="ja-JP" altLang="en-US" sz="1200" kern="100">
                <a:effectLst/>
                <a:latin typeface="+mn-ea"/>
                <a:cs typeface="Times New Roman" panose="02020603050405020304" pitchFamily="18" charset="0"/>
              </a:rPr>
              <a:t>災害用伝言ダイヤルの番号　</a:t>
            </a:r>
            <a:r>
              <a:rPr lang="en-US" altLang="ja-JP" sz="1200" kern="100" dirty="0">
                <a:effectLst/>
                <a:latin typeface="+mn-ea"/>
                <a:cs typeface="Times New Roman" panose="02020603050405020304" pitchFamily="18" charset="0"/>
              </a:rPr>
              <a:t>/</a:t>
            </a:r>
            <a:r>
              <a:rPr lang="ja-JP" altLang="en-US" sz="1200" kern="100">
                <a:effectLst/>
                <a:latin typeface="+mn-ea"/>
                <a:cs typeface="Times New Roman" panose="02020603050405020304" pitchFamily="18" charset="0"/>
              </a:rPr>
              <a:t>　災害用伝言ダイヤルの使える時期</a:t>
            </a:r>
            <a:endParaRPr lang="en-US" altLang="ja-JP" sz="1200" kern="100" dirty="0">
              <a:effectLst/>
              <a:latin typeface="+mn-ea"/>
              <a:cs typeface="Times New Roman" panose="02020603050405020304" pitchFamily="18" charset="0"/>
            </a:endParaRPr>
          </a:p>
          <a:p>
            <a:pPr algn="just"/>
            <a:r>
              <a:rPr lang="ja-JP" altLang="en-US" sz="1200" kern="100">
                <a:latin typeface="+mn-ea"/>
                <a:cs typeface="Times New Roman" panose="02020603050405020304" pitchFamily="18" charset="0"/>
              </a:rPr>
              <a:t>津波てんでんこの意味　</a:t>
            </a:r>
            <a:r>
              <a:rPr lang="en-US" altLang="ja-JP" sz="1200" kern="100" dirty="0">
                <a:latin typeface="+mn-ea"/>
                <a:cs typeface="Times New Roman" panose="02020603050405020304" pitchFamily="18" charset="0"/>
              </a:rPr>
              <a:t>/</a:t>
            </a:r>
            <a:r>
              <a:rPr lang="ja-JP" altLang="en-US" sz="1200" kern="100">
                <a:latin typeface="+mn-ea"/>
                <a:cs typeface="Times New Roman" panose="02020603050405020304" pitchFamily="18" charset="0"/>
              </a:rPr>
              <a:t>　津波てんでんこの内容</a:t>
            </a:r>
            <a:endParaRPr lang="en-US" altLang="ja-JP" sz="1200" kern="100" dirty="0">
              <a:latin typeface="+mn-ea"/>
              <a:cs typeface="Times New Roman" panose="02020603050405020304" pitchFamily="18" charset="0"/>
            </a:endParaRPr>
          </a:p>
          <a:p>
            <a:pPr algn="just"/>
            <a:r>
              <a:rPr lang="ja-JP" altLang="en-US" sz="1200" kern="100">
                <a:latin typeface="+mn-ea"/>
                <a:cs typeface="Times New Roman" panose="02020603050405020304" pitchFamily="18" charset="0"/>
              </a:rPr>
              <a:t>屋代中を含むエリアの災害リスク（ハザードマップの認識）</a:t>
            </a:r>
            <a:endParaRPr lang="en-US" altLang="ja-JP" sz="1200" kern="100" dirty="0">
              <a:latin typeface="+mn-ea"/>
              <a:cs typeface="Times New Roman" panose="02020603050405020304" pitchFamily="18" charset="0"/>
            </a:endParaRPr>
          </a:p>
          <a:p>
            <a:pPr algn="just"/>
            <a:r>
              <a:rPr lang="ja-JP" altLang="en-US" sz="1200" kern="100">
                <a:effectLst/>
                <a:latin typeface="+mn-ea"/>
                <a:cs typeface="Times New Roman" panose="02020603050405020304" pitchFamily="18" charset="0"/>
              </a:rPr>
              <a:t>屋代中学校の場所の災害リスク</a:t>
            </a:r>
            <a:r>
              <a:rPr lang="ja-JP" altLang="en-US" sz="1200" kern="100">
                <a:latin typeface="+mn-ea"/>
                <a:cs typeface="Times New Roman" panose="02020603050405020304" pitchFamily="18" charset="0"/>
              </a:rPr>
              <a:t>（ハザードマップの認識）</a:t>
            </a:r>
            <a:endParaRPr lang="en-US" altLang="ja-JP" sz="1200" kern="100" dirty="0">
              <a:latin typeface="+mn-ea"/>
              <a:cs typeface="Times New Roman" panose="02020603050405020304" pitchFamily="18" charset="0"/>
            </a:endParaRPr>
          </a:p>
          <a:p>
            <a:pPr algn="just"/>
            <a:r>
              <a:rPr lang="ja-JP" altLang="en-US" sz="1200" kern="100">
                <a:effectLst/>
                <a:latin typeface="+mn-ea"/>
                <a:cs typeface="Times New Roman" panose="02020603050405020304" pitchFamily="18" charset="0"/>
              </a:rPr>
              <a:t>避難場所の考え方　</a:t>
            </a:r>
            <a:r>
              <a:rPr lang="en-US" altLang="ja-JP" sz="1200" kern="100" dirty="0">
                <a:latin typeface="+mn-ea"/>
                <a:cs typeface="Times New Roman" panose="02020603050405020304" pitchFamily="18" charset="0"/>
              </a:rPr>
              <a:t>/</a:t>
            </a:r>
            <a:r>
              <a:rPr lang="ja-JP" altLang="en-US" sz="1200" kern="100">
                <a:latin typeface="+mn-ea"/>
                <a:cs typeface="Times New Roman" panose="02020603050405020304" pitchFamily="18" charset="0"/>
              </a:rPr>
              <a:t>　災害発生時の考え方</a:t>
            </a:r>
            <a:endParaRPr lang="ja-JP" altLang="ja-JP" sz="1200" kern="100">
              <a:effectLst/>
              <a:latin typeface="+mn-ea"/>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215F30EB-580C-D844-8E27-ABC17079D52D}"/>
              </a:ext>
            </a:extLst>
          </p:cNvPr>
          <p:cNvSpPr txBox="1"/>
          <p:nvPr/>
        </p:nvSpPr>
        <p:spPr>
          <a:xfrm>
            <a:off x="577780" y="4647253"/>
            <a:ext cx="8043706" cy="1015663"/>
          </a:xfrm>
          <a:prstGeom prst="rect">
            <a:avLst/>
          </a:prstGeom>
          <a:noFill/>
        </p:spPr>
        <p:txBody>
          <a:bodyPr wrap="square">
            <a:spAutoFit/>
          </a:bodyPr>
          <a:lstStyle/>
          <a:p>
            <a:pPr algn="just"/>
            <a:r>
              <a:rPr lang="en-US" altLang="ja-JP" sz="1200" kern="100" dirty="0">
                <a:effectLst/>
                <a:latin typeface="+mn-ea"/>
                <a:cs typeface="Segoe UI Symbol" panose="020B0502040204020203" pitchFamily="34" charset="0"/>
              </a:rPr>
              <a:t>Q</a:t>
            </a:r>
            <a:r>
              <a:rPr lang="ja-JP" altLang="ja-JP" sz="1200" kern="100">
                <a:effectLst/>
                <a:latin typeface="+mn-ea"/>
                <a:cs typeface="Segoe UI Symbol" panose="020B0502040204020203" pitchFamily="34" charset="0"/>
              </a:rPr>
              <a:t>３．</a:t>
            </a:r>
            <a:r>
              <a:rPr kumimoji="1" lang="ja-JP" altLang="en-US" sz="1200">
                <a:latin typeface="+mn-ea"/>
              </a:rPr>
              <a:t> （必須）</a:t>
            </a:r>
            <a:endParaRPr lang="en-US" altLang="ja-JP" sz="1200" kern="100" dirty="0">
              <a:effectLst/>
              <a:latin typeface="+mn-ea"/>
              <a:cs typeface="Segoe UI Symbol" panose="020B0502040204020203" pitchFamily="34" charset="0"/>
            </a:endParaRPr>
          </a:p>
          <a:p>
            <a:pPr algn="just"/>
            <a:r>
              <a:rPr lang="ja-JP" altLang="ja-JP" sz="1200" kern="100">
                <a:effectLst/>
                <a:latin typeface="+mn-ea"/>
                <a:cs typeface="Segoe UI Symbol" panose="020B0502040204020203" pitchFamily="34" charset="0"/>
              </a:rPr>
              <a:t>スマホやパソコンで学習しながらアンケートに答えて回答状況も確認できるシステム</a:t>
            </a:r>
            <a:r>
              <a:rPr lang="en-US" altLang="ja-JP" sz="1200" kern="100" dirty="0">
                <a:effectLst/>
                <a:latin typeface="+mn-ea"/>
                <a:cs typeface="Segoe UI Symbol" panose="020B0502040204020203" pitchFamily="34" charset="0"/>
              </a:rPr>
              <a:t>『</a:t>
            </a:r>
            <a:r>
              <a:rPr lang="ja-JP" altLang="ja-JP" sz="1200" kern="100">
                <a:effectLst/>
                <a:latin typeface="+mn-ea"/>
                <a:cs typeface="Segoe UI Symbol" panose="020B0502040204020203" pitchFamily="34" charset="0"/>
              </a:rPr>
              <a:t>ポリネコ！</a:t>
            </a:r>
            <a:r>
              <a:rPr lang="en-US" altLang="ja-JP" sz="1200" kern="100" dirty="0">
                <a:effectLst/>
                <a:latin typeface="+mn-ea"/>
                <a:cs typeface="Segoe UI Symbol" panose="020B0502040204020203" pitchFamily="34" charset="0"/>
              </a:rPr>
              <a:t>CHIKUMA</a:t>
            </a:r>
            <a:r>
              <a:rPr lang="en-US" altLang="ja-JP" sz="1200" kern="100" dirty="0">
                <a:latin typeface="+mn-ea"/>
                <a:cs typeface="Segoe UI Symbol" panose="020B0502040204020203" pitchFamily="34" charset="0"/>
              </a:rPr>
              <a:t>』</a:t>
            </a:r>
            <a:r>
              <a:rPr lang="ja-JP" altLang="ja-JP" sz="1200" kern="100">
                <a:effectLst/>
                <a:latin typeface="+mn-ea"/>
                <a:cs typeface="Segoe UI Symbol" panose="020B0502040204020203" pitchFamily="34" charset="0"/>
              </a:rPr>
              <a:t>は</a:t>
            </a:r>
            <a:r>
              <a:rPr lang="ja-JP" altLang="en-US" sz="1200" kern="100">
                <a:effectLst/>
                <a:latin typeface="+mn-ea"/>
                <a:cs typeface="Segoe UI Symbol" panose="020B0502040204020203" pitchFamily="34" charset="0"/>
              </a:rPr>
              <a:t>、これからの</a:t>
            </a:r>
            <a:r>
              <a:rPr lang="en-US" altLang="ja-JP" sz="1200" kern="100" dirty="0">
                <a:effectLst/>
                <a:latin typeface="+mn-ea"/>
                <a:cs typeface="Segoe UI Symbol" panose="020B0502040204020203" pitchFamily="34" charset="0"/>
              </a:rPr>
              <a:t>DX</a:t>
            </a:r>
            <a:r>
              <a:rPr lang="ja-JP" altLang="en-US" sz="1200" kern="100">
                <a:effectLst/>
                <a:latin typeface="+mn-ea"/>
                <a:cs typeface="Segoe UI Symbol" panose="020B0502040204020203" pitchFamily="34" charset="0"/>
              </a:rPr>
              <a:t>（デジタル・トランフォーメーション）、デジタル社会に必要だと思いましたか？</a:t>
            </a:r>
            <a:endParaRPr lang="en-US" altLang="ja-JP" sz="1200" kern="100" dirty="0">
              <a:effectLst/>
              <a:latin typeface="+mn-ea"/>
              <a:cs typeface="Segoe UI Symbol" panose="020B0502040204020203" pitchFamily="34" charset="0"/>
            </a:endParaRPr>
          </a:p>
          <a:p>
            <a:pPr algn="just"/>
            <a:r>
              <a:rPr kumimoji="1" lang="ja-JP" altLang="en-US" sz="1200" i="1">
                <a:latin typeface="+mn-ea"/>
              </a:rPr>
              <a:t>（選択式）</a:t>
            </a:r>
            <a:endParaRPr lang="ja-JP" altLang="ja-JP" sz="1200" kern="100">
              <a:effectLst/>
              <a:latin typeface="+mn-ea"/>
              <a:cs typeface="Times New Roman" panose="02020603050405020304" pitchFamily="18" charset="0"/>
            </a:endParaRPr>
          </a:p>
          <a:p>
            <a:pPr algn="just"/>
            <a:r>
              <a:rPr lang="ja-JP" altLang="ja-JP" sz="1200" kern="100">
                <a:effectLst/>
                <a:latin typeface="+mn-ea"/>
                <a:cs typeface="Segoe UI Symbol" panose="020B0502040204020203" pitchFamily="34" charset="0"/>
              </a:rPr>
              <a:t>必要だと思う／必要</a:t>
            </a:r>
            <a:r>
              <a:rPr lang="ja-JP" altLang="en-US" sz="1200" kern="100">
                <a:effectLst/>
                <a:latin typeface="+mn-ea"/>
                <a:cs typeface="Segoe UI Symbol" panose="020B0502040204020203" pitchFamily="34" charset="0"/>
              </a:rPr>
              <a:t>だ</a:t>
            </a:r>
            <a:r>
              <a:rPr lang="ja-JP" altLang="ja-JP" sz="1200" kern="100">
                <a:effectLst/>
                <a:latin typeface="+mn-ea"/>
                <a:cs typeface="Segoe UI Symbol" panose="020B0502040204020203" pitchFamily="34" charset="0"/>
              </a:rPr>
              <a:t>とは思わない</a:t>
            </a:r>
            <a:endParaRPr lang="ja-JP" altLang="ja-JP" sz="1200" kern="100">
              <a:effectLst/>
              <a:latin typeface="+mn-ea"/>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08557D5B-4318-F942-82BE-EA35FC69C749}"/>
              </a:ext>
            </a:extLst>
          </p:cNvPr>
          <p:cNvSpPr txBox="1"/>
          <p:nvPr/>
        </p:nvSpPr>
        <p:spPr>
          <a:xfrm>
            <a:off x="566057" y="6011538"/>
            <a:ext cx="2800767" cy="461665"/>
          </a:xfrm>
          <a:prstGeom prst="rect">
            <a:avLst/>
          </a:prstGeom>
          <a:noFill/>
        </p:spPr>
        <p:txBody>
          <a:bodyPr wrap="none" rtlCol="0">
            <a:spAutoFit/>
          </a:bodyPr>
          <a:lstStyle/>
          <a:p>
            <a:r>
              <a:rPr kumimoji="1" lang="en-US" altLang="ja-JP" sz="1200" dirty="0">
                <a:latin typeface="+mn-ea"/>
              </a:rPr>
              <a:t>Q</a:t>
            </a:r>
            <a:r>
              <a:rPr kumimoji="1" lang="ja-JP" altLang="en-US" sz="1200">
                <a:latin typeface="+mn-ea"/>
              </a:rPr>
              <a:t>３</a:t>
            </a:r>
            <a:r>
              <a:rPr kumimoji="1" lang="en-US" altLang="ja-JP" sz="1200" dirty="0">
                <a:latin typeface="+mn-ea"/>
              </a:rPr>
              <a:t>b</a:t>
            </a:r>
            <a:r>
              <a:rPr kumimoji="1" lang="ja-JP" altLang="en-US" sz="1200">
                <a:latin typeface="+mn-ea"/>
              </a:rPr>
              <a:t>　</a:t>
            </a:r>
            <a:endParaRPr kumimoji="1" lang="en-US" altLang="ja-JP" sz="1200" dirty="0">
              <a:latin typeface="+mn-ea"/>
            </a:endParaRPr>
          </a:p>
          <a:p>
            <a:r>
              <a:rPr kumimoji="1" lang="ja-JP" altLang="en-US" sz="1200">
                <a:latin typeface="+mn-ea"/>
              </a:rPr>
              <a:t>上記の回答理由を聞かせてください。</a:t>
            </a:r>
            <a:endParaRPr kumimoji="1" lang="en-US" altLang="ja-JP" sz="1200" dirty="0">
              <a:latin typeface="+mn-ea"/>
            </a:endParaRPr>
          </a:p>
        </p:txBody>
      </p:sp>
      <p:sp>
        <p:nvSpPr>
          <p:cNvPr id="12" name="テキスト ボックス 11">
            <a:extLst>
              <a:ext uri="{FF2B5EF4-FFF2-40B4-BE49-F238E27FC236}">
                <a16:creationId xmlns:a16="http://schemas.microsoft.com/office/drawing/2014/main" id="{66EB27B5-A541-9843-B929-62C52F6AE203}"/>
              </a:ext>
            </a:extLst>
          </p:cNvPr>
          <p:cNvSpPr txBox="1"/>
          <p:nvPr/>
        </p:nvSpPr>
        <p:spPr>
          <a:xfrm>
            <a:off x="587828" y="1903437"/>
            <a:ext cx="2800767" cy="461665"/>
          </a:xfrm>
          <a:prstGeom prst="rect">
            <a:avLst/>
          </a:prstGeom>
          <a:noFill/>
        </p:spPr>
        <p:txBody>
          <a:bodyPr wrap="none" rtlCol="0">
            <a:spAutoFit/>
          </a:bodyPr>
          <a:lstStyle/>
          <a:p>
            <a:r>
              <a:rPr kumimoji="1" lang="en-US" altLang="ja-JP" sz="1200" dirty="0">
                <a:latin typeface="+mn-ea"/>
              </a:rPr>
              <a:t>Q</a:t>
            </a:r>
            <a:r>
              <a:rPr kumimoji="1" lang="ja-JP" altLang="en-US" sz="1200">
                <a:latin typeface="+mn-ea"/>
              </a:rPr>
              <a:t>１</a:t>
            </a:r>
            <a:r>
              <a:rPr kumimoji="1" lang="en-US" altLang="ja-JP" sz="1200" dirty="0">
                <a:latin typeface="+mn-ea"/>
              </a:rPr>
              <a:t>b.</a:t>
            </a:r>
            <a:r>
              <a:rPr kumimoji="1" lang="ja-JP" altLang="en-US" sz="1200">
                <a:latin typeface="+mn-ea"/>
              </a:rPr>
              <a:t>　</a:t>
            </a:r>
            <a:endParaRPr kumimoji="1" lang="en-US" altLang="ja-JP" sz="1200" dirty="0">
              <a:latin typeface="+mn-ea"/>
            </a:endParaRPr>
          </a:p>
          <a:p>
            <a:r>
              <a:rPr kumimoji="1" lang="ja-JP" altLang="en-US" sz="1200">
                <a:latin typeface="+mn-ea"/>
              </a:rPr>
              <a:t>上記の回答理由を聞かせてください。</a:t>
            </a:r>
            <a:endParaRPr kumimoji="1" lang="en-US" altLang="ja-JP" sz="1200" dirty="0">
              <a:latin typeface="+mn-ea"/>
            </a:endParaRPr>
          </a:p>
        </p:txBody>
      </p:sp>
    </p:spTree>
    <p:extLst>
      <p:ext uri="{BB962C8B-B14F-4D97-AF65-F5344CB8AC3E}">
        <p14:creationId xmlns:p14="http://schemas.microsoft.com/office/powerpoint/2010/main" val="3207544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61A96DA-FBA5-4C40-AD83-C16649788262}"/>
              </a:ext>
            </a:extLst>
          </p:cNvPr>
          <p:cNvSpPr txBox="1"/>
          <p:nvPr/>
        </p:nvSpPr>
        <p:spPr>
          <a:xfrm>
            <a:off x="576105" y="191873"/>
            <a:ext cx="8028633" cy="1015663"/>
          </a:xfrm>
          <a:prstGeom prst="rect">
            <a:avLst/>
          </a:prstGeom>
          <a:noFill/>
        </p:spPr>
        <p:txBody>
          <a:bodyPr wrap="square" rtlCol="0">
            <a:spAutoFit/>
          </a:bodyPr>
          <a:lstStyle/>
          <a:p>
            <a:r>
              <a:rPr kumimoji="1" lang="en-US" altLang="ja-JP" sz="1200" dirty="0">
                <a:latin typeface="+mn-ea"/>
              </a:rPr>
              <a:t>Q</a:t>
            </a:r>
            <a:r>
              <a:rPr kumimoji="1" lang="ja-JP" altLang="en-US" sz="1200">
                <a:latin typeface="+mn-ea"/>
              </a:rPr>
              <a:t>４　（必須）</a:t>
            </a:r>
            <a:endParaRPr kumimoji="1" lang="en-US" altLang="ja-JP" sz="1200" dirty="0">
              <a:latin typeface="+mn-ea"/>
            </a:endParaRPr>
          </a:p>
          <a:p>
            <a:r>
              <a:rPr kumimoji="1" lang="ja-JP" altLang="en-US" sz="1200">
                <a:latin typeface="+mn-ea"/>
              </a:rPr>
              <a:t>家族や友人などまわりの人たちに、今回の防災に関するオンライン設問（</a:t>
            </a:r>
            <a:r>
              <a:rPr kumimoji="1" lang="en-US" altLang="ja-JP" sz="1200" dirty="0">
                <a:latin typeface="+mn-ea"/>
              </a:rPr>
              <a:t>『</a:t>
            </a:r>
            <a:r>
              <a:rPr kumimoji="1" lang="ja-JP" altLang="en-US" sz="1200">
                <a:latin typeface="+mn-ea"/>
              </a:rPr>
              <a:t>ポリネコ</a:t>
            </a:r>
            <a:r>
              <a:rPr kumimoji="1" lang="en-US" altLang="ja-JP" sz="1200" dirty="0">
                <a:latin typeface="+mn-ea"/>
              </a:rPr>
              <a:t>!CHIKUMA』</a:t>
            </a:r>
            <a:r>
              <a:rPr kumimoji="1" lang="ja-JP" altLang="en-US" sz="1200">
                <a:latin typeface="+mn-ea"/>
              </a:rPr>
              <a:t>）の</a:t>
            </a:r>
            <a:endParaRPr kumimoji="1" lang="en-US" altLang="ja-JP" sz="1200" dirty="0">
              <a:latin typeface="+mn-ea"/>
            </a:endParaRPr>
          </a:p>
          <a:p>
            <a:r>
              <a:rPr kumimoji="1" lang="ja-JP" altLang="en-US" sz="1200">
                <a:latin typeface="+mn-ea"/>
              </a:rPr>
              <a:t>利用を勧めたいと思いますか？</a:t>
            </a:r>
            <a:endParaRPr kumimoji="1" lang="en-US" altLang="ja-JP" sz="1200" dirty="0">
              <a:latin typeface="+mn-ea"/>
            </a:endParaRPr>
          </a:p>
          <a:p>
            <a:r>
              <a:rPr kumimoji="1" lang="ja-JP" altLang="en-US" sz="1200" i="1">
                <a:latin typeface="+mn-ea"/>
              </a:rPr>
              <a:t>（選択式）</a:t>
            </a:r>
            <a:endParaRPr kumimoji="1" lang="en-US" altLang="ja-JP" sz="1200" i="1" dirty="0">
              <a:latin typeface="+mn-ea"/>
            </a:endParaRPr>
          </a:p>
          <a:p>
            <a:r>
              <a:rPr kumimoji="1" lang="ja-JP" altLang="en-US" sz="1200" i="1">
                <a:latin typeface="+mn-ea"/>
              </a:rPr>
              <a:t>（勧めたいと思う）</a:t>
            </a:r>
            <a:r>
              <a:rPr kumimoji="1" lang="en-US" altLang="ja-JP" sz="1200" i="1" dirty="0">
                <a:latin typeface="+mn-ea"/>
              </a:rPr>
              <a:t>10〜0</a:t>
            </a:r>
            <a:r>
              <a:rPr kumimoji="1" lang="ja-JP" altLang="en-US" sz="1200" i="1">
                <a:latin typeface="+mn-ea"/>
              </a:rPr>
              <a:t>（勧めたいと思わない）</a:t>
            </a:r>
            <a:endParaRPr kumimoji="1" lang="en-US" altLang="ja-JP" sz="1200" i="1" dirty="0">
              <a:latin typeface="+mn-ea"/>
            </a:endParaRPr>
          </a:p>
        </p:txBody>
      </p:sp>
      <p:sp>
        <p:nvSpPr>
          <p:cNvPr id="5" name="テキスト ボックス 4">
            <a:extLst>
              <a:ext uri="{FF2B5EF4-FFF2-40B4-BE49-F238E27FC236}">
                <a16:creationId xmlns:a16="http://schemas.microsoft.com/office/drawing/2014/main" id="{64B22FE9-5584-054B-84AF-8BFC542E51D2}"/>
              </a:ext>
            </a:extLst>
          </p:cNvPr>
          <p:cNvSpPr txBox="1"/>
          <p:nvPr/>
        </p:nvSpPr>
        <p:spPr>
          <a:xfrm>
            <a:off x="576105" y="1357984"/>
            <a:ext cx="2800767" cy="461665"/>
          </a:xfrm>
          <a:prstGeom prst="rect">
            <a:avLst/>
          </a:prstGeom>
          <a:noFill/>
        </p:spPr>
        <p:txBody>
          <a:bodyPr wrap="none" rtlCol="0">
            <a:spAutoFit/>
          </a:bodyPr>
          <a:lstStyle/>
          <a:p>
            <a:r>
              <a:rPr kumimoji="1" lang="en-US" altLang="ja-JP" sz="1200" dirty="0">
                <a:latin typeface="+mn-ea"/>
              </a:rPr>
              <a:t>Q</a:t>
            </a:r>
            <a:r>
              <a:rPr kumimoji="1" lang="ja-JP" altLang="en-US" sz="1200">
                <a:latin typeface="+mn-ea"/>
              </a:rPr>
              <a:t>４</a:t>
            </a:r>
            <a:r>
              <a:rPr kumimoji="1" lang="en-US" altLang="ja-JP" sz="1200" dirty="0">
                <a:latin typeface="+mn-ea"/>
              </a:rPr>
              <a:t>b</a:t>
            </a:r>
            <a:r>
              <a:rPr kumimoji="1" lang="ja-JP" altLang="en-US" sz="1200">
                <a:latin typeface="+mn-ea"/>
              </a:rPr>
              <a:t>　</a:t>
            </a:r>
            <a:endParaRPr kumimoji="1" lang="en-US" altLang="ja-JP" sz="1200" dirty="0">
              <a:latin typeface="+mn-ea"/>
            </a:endParaRPr>
          </a:p>
          <a:p>
            <a:r>
              <a:rPr kumimoji="1" lang="ja-JP" altLang="en-US" sz="1200">
                <a:latin typeface="+mn-ea"/>
              </a:rPr>
              <a:t>上記の回答理由を聞かせてください。</a:t>
            </a:r>
            <a:endParaRPr kumimoji="1" lang="en-US" altLang="ja-JP" sz="1200" dirty="0">
              <a:latin typeface="+mn-ea"/>
            </a:endParaRPr>
          </a:p>
        </p:txBody>
      </p:sp>
      <p:sp>
        <p:nvSpPr>
          <p:cNvPr id="6" name="テキスト ボックス 5">
            <a:extLst>
              <a:ext uri="{FF2B5EF4-FFF2-40B4-BE49-F238E27FC236}">
                <a16:creationId xmlns:a16="http://schemas.microsoft.com/office/drawing/2014/main" id="{76C8CDEA-3EE6-4542-90E3-9C808BF17619}"/>
              </a:ext>
            </a:extLst>
          </p:cNvPr>
          <p:cNvSpPr txBox="1"/>
          <p:nvPr/>
        </p:nvSpPr>
        <p:spPr>
          <a:xfrm>
            <a:off x="576105" y="1946152"/>
            <a:ext cx="6737742" cy="1015663"/>
          </a:xfrm>
          <a:prstGeom prst="rect">
            <a:avLst/>
          </a:prstGeom>
          <a:noFill/>
        </p:spPr>
        <p:txBody>
          <a:bodyPr wrap="none" rtlCol="0">
            <a:spAutoFit/>
          </a:bodyPr>
          <a:lstStyle/>
          <a:p>
            <a:r>
              <a:rPr kumimoji="1" lang="en-US" altLang="ja-JP" sz="1200" dirty="0">
                <a:latin typeface="+mn-ea"/>
              </a:rPr>
              <a:t>Q</a:t>
            </a:r>
            <a:r>
              <a:rPr kumimoji="1" lang="ja-JP" altLang="en-US" sz="1200">
                <a:latin typeface="+mn-ea"/>
              </a:rPr>
              <a:t>５　（必須）</a:t>
            </a:r>
            <a:endParaRPr kumimoji="1" lang="en-US" altLang="ja-JP" sz="1200" dirty="0">
              <a:latin typeface="+mn-ea"/>
            </a:endParaRPr>
          </a:p>
          <a:p>
            <a:r>
              <a:rPr kumimoji="1" lang="en-US" altLang="ja-JP" sz="1200" dirty="0">
                <a:latin typeface="+mn-ea"/>
              </a:rPr>
              <a:t>『</a:t>
            </a:r>
            <a:r>
              <a:rPr kumimoji="1" lang="ja-JP" altLang="en-US" sz="1200">
                <a:latin typeface="+mn-ea"/>
              </a:rPr>
              <a:t>市報</a:t>
            </a:r>
            <a:r>
              <a:rPr kumimoji="1" lang="en-US" altLang="ja-JP" sz="1200" dirty="0">
                <a:latin typeface="+mn-ea"/>
              </a:rPr>
              <a:t> </a:t>
            </a:r>
            <a:r>
              <a:rPr kumimoji="1" lang="ja-JP" altLang="en-US" sz="1200">
                <a:latin typeface="+mn-ea"/>
              </a:rPr>
              <a:t>ちくま</a:t>
            </a:r>
            <a:r>
              <a:rPr kumimoji="1" lang="en-US" altLang="ja-JP" sz="1200" dirty="0">
                <a:latin typeface="+mn-ea"/>
              </a:rPr>
              <a:t>10</a:t>
            </a:r>
            <a:r>
              <a:rPr kumimoji="1" lang="ja-JP" altLang="en-US" sz="1200">
                <a:latin typeface="+mn-ea"/>
              </a:rPr>
              <a:t>月号（</a:t>
            </a:r>
            <a:r>
              <a:rPr kumimoji="1" lang="en-US" altLang="ja-JP" sz="1200" dirty="0">
                <a:latin typeface="+mn-ea"/>
              </a:rPr>
              <a:t>2022</a:t>
            </a:r>
            <a:r>
              <a:rPr kumimoji="1" lang="ja-JP" altLang="en-US" sz="1200">
                <a:latin typeface="+mn-ea"/>
              </a:rPr>
              <a:t>年）</a:t>
            </a:r>
            <a:r>
              <a:rPr kumimoji="1" lang="en-US" altLang="ja-JP" sz="1200" dirty="0">
                <a:latin typeface="+mn-ea"/>
              </a:rPr>
              <a:t>』</a:t>
            </a:r>
            <a:r>
              <a:rPr kumimoji="1" lang="ja-JP" altLang="en-US" sz="1200">
                <a:latin typeface="+mn-ea"/>
              </a:rPr>
              <a:t>では、</a:t>
            </a:r>
            <a:r>
              <a:rPr lang="en-US" altLang="ja-JP" sz="1200" kern="100" dirty="0">
                <a:effectLst/>
                <a:latin typeface="+mn-ea"/>
                <a:cs typeface="Segoe UI Symbol" panose="020B0502040204020203" pitchFamily="34" charset="0"/>
              </a:rPr>
              <a:t> 『</a:t>
            </a:r>
            <a:r>
              <a:rPr lang="ja-JP" altLang="ja-JP" sz="1200" kern="100">
                <a:effectLst/>
                <a:latin typeface="+mn-ea"/>
                <a:cs typeface="Segoe UI Symbol" panose="020B0502040204020203" pitchFamily="34" charset="0"/>
              </a:rPr>
              <a:t>ポリネコ！</a:t>
            </a:r>
            <a:r>
              <a:rPr lang="en-US" altLang="ja-JP" sz="1200" kern="100" dirty="0">
                <a:effectLst/>
                <a:latin typeface="+mn-ea"/>
                <a:cs typeface="Segoe UI Symbol" panose="020B0502040204020203" pitchFamily="34" charset="0"/>
              </a:rPr>
              <a:t>CHIKUMA</a:t>
            </a:r>
            <a:r>
              <a:rPr lang="en-US" altLang="ja-JP" sz="1200" kern="100" dirty="0">
                <a:latin typeface="+mn-ea"/>
                <a:cs typeface="Segoe UI Symbol" panose="020B0502040204020203" pitchFamily="34" charset="0"/>
              </a:rPr>
              <a:t>』</a:t>
            </a:r>
            <a:r>
              <a:rPr lang="ja-JP" altLang="en-US" sz="1200" kern="100">
                <a:latin typeface="+mn-ea"/>
                <a:cs typeface="Segoe UI Symbol" panose="020B0502040204020203" pitchFamily="34" charset="0"/>
              </a:rPr>
              <a:t>を特集して紹介しました。</a:t>
            </a:r>
            <a:endParaRPr lang="en-US" altLang="ja-JP" sz="1200" kern="100" dirty="0">
              <a:latin typeface="+mn-ea"/>
              <a:cs typeface="Segoe UI Symbol" panose="020B0502040204020203" pitchFamily="34" charset="0"/>
            </a:endParaRPr>
          </a:p>
          <a:p>
            <a:r>
              <a:rPr kumimoji="1" lang="ja-JP" altLang="en-US" sz="1200" kern="100">
                <a:latin typeface="+mn-ea"/>
              </a:rPr>
              <a:t>この市報を読みましたか？</a:t>
            </a:r>
            <a:endParaRPr kumimoji="1" lang="en-US" altLang="ja-JP" sz="1200" dirty="0">
              <a:latin typeface="+mn-ea"/>
            </a:endParaRPr>
          </a:p>
          <a:p>
            <a:r>
              <a:rPr kumimoji="1" lang="ja-JP" altLang="en-US" sz="1200">
                <a:latin typeface="+mn-ea"/>
              </a:rPr>
              <a:t>（選択式）</a:t>
            </a:r>
            <a:endParaRPr kumimoji="1" lang="en-US" altLang="ja-JP" sz="1200" dirty="0">
              <a:latin typeface="+mn-ea"/>
            </a:endParaRPr>
          </a:p>
          <a:p>
            <a:r>
              <a:rPr kumimoji="1" lang="ja-JP" altLang="en-US" sz="1200">
                <a:latin typeface="+mn-ea"/>
              </a:rPr>
              <a:t>内容をよく読んでいた</a:t>
            </a:r>
            <a:r>
              <a:rPr kumimoji="1" lang="en-US" altLang="ja-JP" sz="1200" dirty="0">
                <a:latin typeface="+mn-ea"/>
              </a:rPr>
              <a:t>/</a:t>
            </a:r>
            <a:r>
              <a:rPr kumimoji="1" lang="ja-JP" altLang="en-US" sz="1200">
                <a:latin typeface="+mn-ea"/>
              </a:rPr>
              <a:t>少し見た程度</a:t>
            </a:r>
            <a:r>
              <a:rPr kumimoji="1" lang="en-US" altLang="ja-JP" sz="1200" dirty="0">
                <a:latin typeface="+mn-ea"/>
              </a:rPr>
              <a:t>/</a:t>
            </a:r>
            <a:r>
              <a:rPr kumimoji="1" lang="ja-JP" altLang="en-US" sz="1200">
                <a:latin typeface="+mn-ea"/>
              </a:rPr>
              <a:t>全く読んでいない</a:t>
            </a:r>
            <a:endParaRPr kumimoji="1" lang="en-US" altLang="ja-JP" sz="1200" dirty="0">
              <a:latin typeface="+mn-ea"/>
            </a:endParaRPr>
          </a:p>
        </p:txBody>
      </p:sp>
      <p:sp>
        <p:nvSpPr>
          <p:cNvPr id="7" name="テキスト ボックス 6">
            <a:extLst>
              <a:ext uri="{FF2B5EF4-FFF2-40B4-BE49-F238E27FC236}">
                <a16:creationId xmlns:a16="http://schemas.microsoft.com/office/drawing/2014/main" id="{FD878CFD-F398-6E44-A0F1-EA75E2D00C46}"/>
              </a:ext>
            </a:extLst>
          </p:cNvPr>
          <p:cNvSpPr txBox="1"/>
          <p:nvPr/>
        </p:nvSpPr>
        <p:spPr>
          <a:xfrm>
            <a:off x="579452" y="3092444"/>
            <a:ext cx="7664278" cy="3785652"/>
          </a:xfrm>
          <a:prstGeom prst="rect">
            <a:avLst/>
          </a:prstGeom>
          <a:noFill/>
        </p:spPr>
        <p:txBody>
          <a:bodyPr wrap="none" rtlCol="0">
            <a:spAutoFit/>
          </a:bodyPr>
          <a:lstStyle/>
          <a:p>
            <a:r>
              <a:rPr kumimoji="1" lang="en-US" altLang="ja-JP" sz="1200" dirty="0">
                <a:latin typeface="+mn-ea"/>
              </a:rPr>
              <a:t>Q</a:t>
            </a:r>
            <a:r>
              <a:rPr kumimoji="1" lang="ja-JP" altLang="en-US" sz="1200">
                <a:latin typeface="+mn-ea"/>
              </a:rPr>
              <a:t>６　（必須）</a:t>
            </a:r>
            <a:endParaRPr kumimoji="1" lang="en-US" altLang="ja-JP" sz="1200" dirty="0">
              <a:latin typeface="+mn-ea"/>
            </a:endParaRPr>
          </a:p>
          <a:p>
            <a:r>
              <a:rPr kumimoji="1" lang="en-US" altLang="ja-JP" sz="1200" dirty="0">
                <a:latin typeface="+mn-ea"/>
              </a:rPr>
              <a:t>『</a:t>
            </a:r>
            <a:r>
              <a:rPr kumimoji="1" lang="ja-JP" altLang="en-US" sz="1200">
                <a:latin typeface="+mn-ea"/>
              </a:rPr>
              <a:t>ポリネコ</a:t>
            </a:r>
            <a:r>
              <a:rPr kumimoji="1" lang="en-US" altLang="ja-JP" sz="1200" dirty="0">
                <a:latin typeface="+mn-ea"/>
              </a:rPr>
              <a:t>!CHIKUMA 』</a:t>
            </a:r>
            <a:r>
              <a:rPr kumimoji="1" lang="ja-JP" altLang="en-US" sz="1200">
                <a:latin typeface="+mn-ea"/>
              </a:rPr>
              <a:t>は、データやファクトを踏まえた意思表示を行える新しい住民参加の仕組みです。</a:t>
            </a:r>
            <a:endParaRPr kumimoji="1" lang="en-US" altLang="ja-JP" sz="1200" dirty="0">
              <a:latin typeface="+mn-ea"/>
            </a:endParaRPr>
          </a:p>
          <a:p>
            <a:r>
              <a:rPr kumimoji="1" lang="ja-JP" altLang="en-US" sz="1200">
                <a:latin typeface="+mn-ea"/>
              </a:rPr>
              <a:t>今後、あなたの暮らしや千曲市に関わることで、</a:t>
            </a:r>
            <a:r>
              <a:rPr kumimoji="1" lang="en-US" altLang="ja-JP" sz="1200" dirty="0">
                <a:latin typeface="+mn-ea"/>
              </a:rPr>
              <a:t> 『</a:t>
            </a:r>
            <a:r>
              <a:rPr kumimoji="1" lang="ja-JP" altLang="en-US" sz="1200">
                <a:latin typeface="+mn-ea"/>
              </a:rPr>
              <a:t>ポリネコ</a:t>
            </a:r>
            <a:r>
              <a:rPr kumimoji="1" lang="en-US" altLang="ja-JP" sz="1200" dirty="0">
                <a:latin typeface="+mn-ea"/>
              </a:rPr>
              <a:t>!CHIKUMA 』</a:t>
            </a:r>
            <a:r>
              <a:rPr kumimoji="1" lang="ja-JP" altLang="en-US" sz="1200">
                <a:latin typeface="+mn-ea"/>
              </a:rPr>
              <a:t>で取り上げたら良いと思うテーマ</a:t>
            </a:r>
            <a:endParaRPr kumimoji="1" lang="en-US" altLang="ja-JP" sz="1200" dirty="0">
              <a:latin typeface="+mn-ea"/>
            </a:endParaRPr>
          </a:p>
          <a:p>
            <a:r>
              <a:rPr kumimoji="1" lang="ja-JP" altLang="en-US" sz="1200">
                <a:latin typeface="+mn-ea"/>
              </a:rPr>
              <a:t>（地域やあなたにとっての課題）はありますか？</a:t>
            </a:r>
            <a:endParaRPr kumimoji="1" lang="en-US" altLang="ja-JP" sz="1200" dirty="0">
              <a:latin typeface="+mn-ea"/>
            </a:endParaRPr>
          </a:p>
          <a:p>
            <a:r>
              <a:rPr kumimoji="1" lang="ja-JP" altLang="en-US" sz="1200">
                <a:latin typeface="+mn-ea"/>
              </a:rPr>
              <a:t>下記に当てはまるものがあれば、選択してください。</a:t>
            </a:r>
            <a:endParaRPr kumimoji="1" lang="en-US" altLang="ja-JP" sz="1200" dirty="0">
              <a:latin typeface="+mn-ea"/>
            </a:endParaRPr>
          </a:p>
          <a:p>
            <a:r>
              <a:rPr kumimoji="1" lang="ja-JP" altLang="en-US" sz="1200">
                <a:latin typeface="+mn-ea"/>
              </a:rPr>
              <a:t>ない場合もその他を選択して取り上げたら良いと思う課題を記入してください。</a:t>
            </a:r>
            <a:r>
              <a:rPr kumimoji="1" lang="ja-JP" altLang="en-US" sz="1200">
                <a:solidFill>
                  <a:srgbClr val="C00000"/>
                </a:solidFill>
                <a:latin typeface="+mn-ea"/>
              </a:rPr>
              <a:t>（複数選択可）</a:t>
            </a:r>
            <a:endParaRPr kumimoji="1" lang="en-US" altLang="ja-JP" sz="1200" dirty="0">
              <a:solidFill>
                <a:srgbClr val="C00000"/>
              </a:solidFill>
              <a:latin typeface="+mn-ea"/>
            </a:endParaRPr>
          </a:p>
          <a:p>
            <a:r>
              <a:rPr kumimoji="1" lang="ja-JP" altLang="en-US" sz="1200" i="1">
                <a:latin typeface="+mn-ea"/>
              </a:rPr>
              <a:t>（選択式）</a:t>
            </a:r>
            <a:endParaRPr kumimoji="1" lang="en-US" altLang="ja-JP" sz="1200" dirty="0">
              <a:latin typeface="+mn-ea"/>
            </a:endParaRPr>
          </a:p>
          <a:p>
            <a:r>
              <a:rPr kumimoji="1" lang="ja-JP" altLang="en-US" sz="1200">
                <a:latin typeface="+mn-ea"/>
              </a:rPr>
              <a:t>・部活動の地域移行</a:t>
            </a:r>
            <a:endParaRPr kumimoji="1" lang="en-US" altLang="ja-JP" sz="1200" dirty="0">
              <a:latin typeface="+mn-ea"/>
            </a:endParaRPr>
          </a:p>
          <a:p>
            <a:r>
              <a:rPr kumimoji="1" lang="ja-JP" altLang="en-US" sz="1200">
                <a:latin typeface="+mn-ea"/>
              </a:rPr>
              <a:t>・こども基本法への対応</a:t>
            </a:r>
            <a:endParaRPr kumimoji="1" lang="en-US" altLang="ja-JP" sz="1200" dirty="0">
              <a:latin typeface="+mn-ea"/>
            </a:endParaRPr>
          </a:p>
          <a:p>
            <a:r>
              <a:rPr kumimoji="1" lang="ja-JP" altLang="en-US" sz="1200">
                <a:latin typeface="+mn-ea"/>
              </a:rPr>
              <a:t>・子育て</a:t>
            </a:r>
            <a:endParaRPr kumimoji="1" lang="en-US" altLang="ja-JP" sz="1200" dirty="0">
              <a:latin typeface="+mn-ea"/>
            </a:endParaRPr>
          </a:p>
          <a:p>
            <a:r>
              <a:rPr kumimoji="1" lang="ja-JP" altLang="en-US" sz="1200">
                <a:latin typeface="+mn-ea"/>
              </a:rPr>
              <a:t>・防災</a:t>
            </a:r>
            <a:endParaRPr kumimoji="1" lang="en-US" altLang="ja-JP" sz="1200" dirty="0">
              <a:latin typeface="+mn-ea"/>
            </a:endParaRPr>
          </a:p>
          <a:p>
            <a:r>
              <a:rPr kumimoji="1" lang="ja-JP" altLang="en-US" sz="1200">
                <a:latin typeface="+mn-ea"/>
              </a:rPr>
              <a:t>・修学旅行（行き先や旅程を自分たちでつくる等）</a:t>
            </a:r>
            <a:endParaRPr kumimoji="1" lang="en-US" altLang="ja-JP" sz="1200" dirty="0">
              <a:latin typeface="+mn-ea"/>
            </a:endParaRPr>
          </a:p>
          <a:p>
            <a:r>
              <a:rPr kumimoji="1" lang="ja-JP" altLang="en-US" sz="1200">
                <a:latin typeface="+mn-ea"/>
              </a:rPr>
              <a:t>・生徒会選挙（ネット投票）</a:t>
            </a:r>
            <a:endParaRPr kumimoji="1" lang="en-US" altLang="ja-JP" sz="1200" dirty="0">
              <a:latin typeface="+mn-ea"/>
            </a:endParaRPr>
          </a:p>
          <a:p>
            <a:r>
              <a:rPr kumimoji="1" lang="ja-JP" altLang="en-US" sz="1200">
                <a:latin typeface="+mn-ea"/>
              </a:rPr>
              <a:t>・中高生の市政参加（若者議会など）</a:t>
            </a:r>
            <a:endParaRPr kumimoji="1" lang="en-US" altLang="ja-JP" sz="1200" dirty="0">
              <a:latin typeface="+mn-ea"/>
            </a:endParaRPr>
          </a:p>
          <a:p>
            <a:r>
              <a:rPr kumimoji="1" lang="ja-JP" altLang="en-US" sz="1200">
                <a:latin typeface="+mn-ea"/>
              </a:rPr>
              <a:t>・校則の改訂</a:t>
            </a:r>
            <a:endParaRPr kumimoji="1" lang="en-US" altLang="ja-JP" sz="1200" dirty="0">
              <a:latin typeface="+mn-ea"/>
            </a:endParaRPr>
          </a:p>
          <a:p>
            <a:r>
              <a:rPr kumimoji="1" lang="ja-JP" altLang="en-US" sz="1200">
                <a:latin typeface="+mn-ea"/>
              </a:rPr>
              <a:t>・デジタルシチズンシップ（生徒が自律的に</a:t>
            </a:r>
            <a:r>
              <a:rPr kumimoji="1" lang="en-US" altLang="ja-JP" sz="1200" dirty="0">
                <a:latin typeface="+mn-ea"/>
              </a:rPr>
              <a:t>IT</a:t>
            </a:r>
            <a:r>
              <a:rPr kumimoji="1" lang="ja-JP" altLang="en-US" sz="1200">
                <a:latin typeface="+mn-ea"/>
              </a:rPr>
              <a:t>を使って問題解決できる環境づくり）</a:t>
            </a:r>
            <a:endParaRPr kumimoji="1" lang="en-US" altLang="ja-JP" sz="1200" dirty="0">
              <a:latin typeface="+mn-ea"/>
            </a:endParaRPr>
          </a:p>
          <a:p>
            <a:r>
              <a:rPr kumimoji="1" lang="ja-JP" altLang="en-US" sz="1200">
                <a:latin typeface="+mn-ea"/>
              </a:rPr>
              <a:t>・屋代地区の再開発</a:t>
            </a:r>
            <a:endParaRPr kumimoji="1" lang="en-US" altLang="ja-JP" sz="1200" dirty="0">
              <a:latin typeface="+mn-ea"/>
            </a:endParaRPr>
          </a:p>
          <a:p>
            <a:r>
              <a:rPr kumimoji="1" lang="ja-JP" altLang="en-US" sz="1200">
                <a:latin typeface="+mn-ea"/>
              </a:rPr>
              <a:t>・進学支援</a:t>
            </a:r>
            <a:endParaRPr kumimoji="1" lang="en-US" altLang="ja-JP" sz="1200" dirty="0">
              <a:latin typeface="+mn-ea"/>
            </a:endParaRPr>
          </a:p>
          <a:p>
            <a:r>
              <a:rPr kumimoji="1" lang="ja-JP" altLang="en-US" sz="1200">
                <a:latin typeface="+mn-ea"/>
              </a:rPr>
              <a:t>・起業支援</a:t>
            </a:r>
            <a:endParaRPr kumimoji="1" lang="en-US" altLang="ja-JP" sz="1200" dirty="0">
              <a:latin typeface="+mn-ea"/>
            </a:endParaRPr>
          </a:p>
          <a:p>
            <a:r>
              <a:rPr kumimoji="1" lang="ja-JP" altLang="en-US" sz="1200">
                <a:latin typeface="+mn-ea"/>
              </a:rPr>
              <a:t>・そのほか</a:t>
            </a:r>
            <a:endParaRPr kumimoji="1" lang="en-US" altLang="ja-JP" sz="1200" dirty="0">
              <a:latin typeface="+mn-ea"/>
            </a:endParaRPr>
          </a:p>
        </p:txBody>
      </p:sp>
      <p:sp>
        <p:nvSpPr>
          <p:cNvPr id="8" name="テキスト ボックス 7">
            <a:extLst>
              <a:ext uri="{FF2B5EF4-FFF2-40B4-BE49-F238E27FC236}">
                <a16:creationId xmlns:a16="http://schemas.microsoft.com/office/drawing/2014/main" id="{48DF153C-D104-DA49-8C2C-351FFC98AE35}"/>
              </a:ext>
            </a:extLst>
          </p:cNvPr>
          <p:cNvSpPr txBox="1"/>
          <p:nvPr/>
        </p:nvSpPr>
        <p:spPr>
          <a:xfrm>
            <a:off x="8475174" y="0"/>
            <a:ext cx="1491114" cy="507831"/>
          </a:xfrm>
          <a:prstGeom prst="rect">
            <a:avLst/>
          </a:prstGeom>
          <a:noFill/>
        </p:spPr>
        <p:txBody>
          <a:bodyPr wrap="none" rtlCol="0">
            <a:spAutoFit/>
          </a:bodyPr>
          <a:lstStyle/>
          <a:p>
            <a:pPr algn="r"/>
            <a:r>
              <a:rPr kumimoji="1" lang="en-US" altLang="ja-JP" sz="900" dirty="0"/>
              <a:t>2023</a:t>
            </a:r>
            <a:r>
              <a:rPr kumimoji="1" lang="ja-JP" altLang="en-US" sz="900"/>
              <a:t>年</a:t>
            </a:r>
            <a:r>
              <a:rPr kumimoji="1" lang="en-US" altLang="ja-JP" sz="900" dirty="0"/>
              <a:t>2</a:t>
            </a:r>
            <a:r>
              <a:rPr kumimoji="1" lang="ja-JP" altLang="en-US" sz="900"/>
              <a:t>月</a:t>
            </a:r>
            <a:r>
              <a:rPr kumimoji="1" lang="en-US" altLang="ja-JP" sz="900" dirty="0"/>
              <a:t>14</a:t>
            </a:r>
            <a:r>
              <a:rPr kumimoji="1" lang="ja-JP" altLang="en-US" sz="900"/>
              <a:t>日</a:t>
            </a:r>
            <a:r>
              <a:rPr kumimoji="1" lang="en-US" altLang="ja-JP" sz="900" dirty="0"/>
              <a:t>  </a:t>
            </a:r>
          </a:p>
          <a:p>
            <a:pPr algn="r"/>
            <a:r>
              <a:rPr kumimoji="1" lang="ja-JP" altLang="en-US" sz="900"/>
              <a:t>　</a:t>
            </a:r>
            <a:r>
              <a:rPr kumimoji="1" lang="en-US" altLang="ja-JP" sz="900" dirty="0"/>
              <a:t>『</a:t>
            </a:r>
            <a:r>
              <a:rPr kumimoji="1" lang="ja-JP" altLang="en-US" sz="900"/>
              <a:t>ポリネコ</a:t>
            </a:r>
            <a:r>
              <a:rPr kumimoji="1" lang="en-US" altLang="ja-JP" sz="900" dirty="0"/>
              <a:t>!CHIKUMA』</a:t>
            </a:r>
          </a:p>
          <a:p>
            <a:pPr algn="r"/>
            <a:r>
              <a:rPr kumimoji="1" lang="ja-JP" altLang="en-US" sz="900"/>
              <a:t>岩田崇</a:t>
            </a:r>
            <a:r>
              <a:rPr kumimoji="1" lang="en-US" altLang="ja-JP" sz="900" dirty="0"/>
              <a:t>  </a:t>
            </a:r>
          </a:p>
        </p:txBody>
      </p:sp>
    </p:spTree>
    <p:extLst>
      <p:ext uri="{BB962C8B-B14F-4D97-AF65-F5344CB8AC3E}">
        <p14:creationId xmlns:p14="http://schemas.microsoft.com/office/powerpoint/2010/main" val="4239401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C3B4046-AFC8-F048-B222-22D2A18BFB64}"/>
              </a:ext>
            </a:extLst>
          </p:cNvPr>
          <p:cNvSpPr txBox="1"/>
          <p:nvPr/>
        </p:nvSpPr>
        <p:spPr>
          <a:xfrm>
            <a:off x="576105" y="272762"/>
            <a:ext cx="6494085" cy="461665"/>
          </a:xfrm>
          <a:prstGeom prst="rect">
            <a:avLst/>
          </a:prstGeom>
          <a:noFill/>
        </p:spPr>
        <p:txBody>
          <a:bodyPr wrap="none" rtlCol="0">
            <a:spAutoFit/>
          </a:bodyPr>
          <a:lstStyle/>
          <a:p>
            <a:r>
              <a:rPr kumimoji="1" lang="en-US" altLang="ja-JP" sz="1200" dirty="0">
                <a:latin typeface="+mn-ea"/>
              </a:rPr>
              <a:t>Q</a:t>
            </a:r>
            <a:r>
              <a:rPr kumimoji="1" lang="ja-JP" altLang="en-US" sz="1200">
                <a:latin typeface="+mn-ea"/>
              </a:rPr>
              <a:t>６</a:t>
            </a:r>
            <a:r>
              <a:rPr kumimoji="1" lang="en-US" altLang="ja-JP" sz="1200" dirty="0">
                <a:latin typeface="+mn-ea"/>
              </a:rPr>
              <a:t>b.</a:t>
            </a:r>
            <a:r>
              <a:rPr kumimoji="1" lang="ja-JP" altLang="en-US" sz="1200">
                <a:latin typeface="+mn-ea"/>
              </a:rPr>
              <a:t>　</a:t>
            </a:r>
            <a:endParaRPr kumimoji="1" lang="en-US" altLang="ja-JP" sz="1200" dirty="0">
              <a:latin typeface="+mn-ea"/>
            </a:endParaRPr>
          </a:p>
          <a:p>
            <a:r>
              <a:rPr kumimoji="1" lang="ja-JP" altLang="en-US" sz="1200">
                <a:latin typeface="+mn-ea"/>
              </a:rPr>
              <a:t>（そのほか）を選択の場合、具体的に取り上げたら良いと思うテーマを記入してください。</a:t>
            </a:r>
            <a:endParaRPr kumimoji="1" lang="en-US" altLang="ja-JP" sz="1200" dirty="0">
              <a:latin typeface="+mn-ea"/>
            </a:endParaRPr>
          </a:p>
        </p:txBody>
      </p:sp>
      <p:sp>
        <p:nvSpPr>
          <p:cNvPr id="5" name="テキスト ボックス 4">
            <a:extLst>
              <a:ext uri="{FF2B5EF4-FFF2-40B4-BE49-F238E27FC236}">
                <a16:creationId xmlns:a16="http://schemas.microsoft.com/office/drawing/2014/main" id="{E54DAC35-0D39-3E43-AE6A-B825CB619423}"/>
              </a:ext>
            </a:extLst>
          </p:cNvPr>
          <p:cNvSpPr txBox="1"/>
          <p:nvPr/>
        </p:nvSpPr>
        <p:spPr>
          <a:xfrm>
            <a:off x="587828" y="918700"/>
            <a:ext cx="5723042" cy="1569660"/>
          </a:xfrm>
          <a:prstGeom prst="rect">
            <a:avLst/>
          </a:prstGeom>
          <a:noFill/>
        </p:spPr>
        <p:txBody>
          <a:bodyPr wrap="none" rtlCol="0">
            <a:spAutoFit/>
          </a:bodyPr>
          <a:lstStyle/>
          <a:p>
            <a:endParaRPr kumimoji="1" lang="en-US" altLang="ja-JP" sz="1200" dirty="0">
              <a:latin typeface="+mn-ea"/>
            </a:endParaRPr>
          </a:p>
          <a:p>
            <a:r>
              <a:rPr kumimoji="1" lang="en-US" altLang="ja-JP" sz="1200" dirty="0">
                <a:latin typeface="+mn-ea"/>
              </a:rPr>
              <a:t>Q</a:t>
            </a:r>
            <a:r>
              <a:rPr kumimoji="1" lang="ja-JP" altLang="en-US" sz="1200">
                <a:latin typeface="+mn-ea"/>
              </a:rPr>
              <a:t>７</a:t>
            </a:r>
            <a:r>
              <a:rPr kumimoji="1" lang="en-US" altLang="ja-JP" sz="1200" dirty="0">
                <a:latin typeface="+mn-ea"/>
              </a:rPr>
              <a:t>.</a:t>
            </a:r>
            <a:r>
              <a:rPr kumimoji="1" lang="ja-JP" altLang="en-US" sz="1200">
                <a:latin typeface="+mn-ea"/>
              </a:rPr>
              <a:t>　</a:t>
            </a:r>
            <a:r>
              <a:rPr kumimoji="1" lang="ja-JP" altLang="en-US" sz="1200" u="sng"/>
              <a:t>（今回の、防災学習より以前に回答しなかった方のみにお尋ねします。）</a:t>
            </a:r>
            <a:endParaRPr kumimoji="1" lang="en-US" altLang="ja-JP" sz="1200" dirty="0">
              <a:latin typeface="+mn-ea"/>
            </a:endParaRPr>
          </a:p>
          <a:p>
            <a:r>
              <a:rPr kumimoji="1" lang="ja-JP" altLang="en-US" sz="1200">
                <a:latin typeface="+mn-ea"/>
              </a:rPr>
              <a:t>今回、防災学習より以前の期間に回答しなかった理由を教えて下さい。</a:t>
            </a:r>
            <a:endParaRPr kumimoji="1" lang="en-US" altLang="ja-JP" sz="1200" dirty="0">
              <a:latin typeface="+mn-ea"/>
            </a:endParaRPr>
          </a:p>
          <a:p>
            <a:r>
              <a:rPr kumimoji="1" lang="ja-JP" altLang="en-US" sz="1200" i="1">
                <a:latin typeface="+mn-ea"/>
              </a:rPr>
              <a:t>（選択式）</a:t>
            </a:r>
            <a:r>
              <a:rPr kumimoji="1" lang="ja-JP" altLang="en-US" sz="1200">
                <a:solidFill>
                  <a:srgbClr val="C00000"/>
                </a:solidFill>
                <a:latin typeface="+mn-ea"/>
              </a:rPr>
              <a:t>（複数選択可）</a:t>
            </a:r>
            <a:endParaRPr kumimoji="1" lang="en-US" altLang="ja-JP" sz="1200" dirty="0">
              <a:solidFill>
                <a:srgbClr val="C00000"/>
              </a:solidFill>
              <a:latin typeface="+mn-ea"/>
            </a:endParaRPr>
          </a:p>
          <a:p>
            <a:r>
              <a:rPr kumimoji="1" lang="ja-JP" altLang="en-US" sz="1200">
                <a:latin typeface="+mn-ea"/>
              </a:rPr>
              <a:t>・忙しかった</a:t>
            </a:r>
            <a:r>
              <a:rPr kumimoji="1" lang="en-US" altLang="ja-JP" sz="1200" dirty="0">
                <a:latin typeface="+mn-ea"/>
              </a:rPr>
              <a:t>/</a:t>
            </a:r>
            <a:r>
              <a:rPr kumimoji="1" lang="ja-JP" altLang="en-US" sz="1200">
                <a:latin typeface="+mn-ea"/>
              </a:rPr>
              <a:t>面倒だったため</a:t>
            </a:r>
            <a:endParaRPr kumimoji="1" lang="en-US" altLang="ja-JP" sz="1200" dirty="0">
              <a:latin typeface="+mn-ea"/>
            </a:endParaRPr>
          </a:p>
          <a:p>
            <a:r>
              <a:rPr kumimoji="1" lang="ja-JP" altLang="en-US" sz="1200">
                <a:latin typeface="+mn-ea"/>
              </a:rPr>
              <a:t>・メールアドレスを持っていなかったため</a:t>
            </a:r>
            <a:endParaRPr kumimoji="1" lang="en-US" altLang="ja-JP" sz="1200" dirty="0">
              <a:latin typeface="+mn-ea"/>
            </a:endParaRPr>
          </a:p>
          <a:p>
            <a:r>
              <a:rPr kumimoji="1" lang="ja-JP" altLang="en-US" sz="1200">
                <a:latin typeface="+mn-ea"/>
              </a:rPr>
              <a:t>・千曲市在住ではないため</a:t>
            </a:r>
            <a:endParaRPr kumimoji="1" lang="en-US" altLang="ja-JP" sz="1200" dirty="0">
              <a:latin typeface="+mn-ea"/>
            </a:endParaRPr>
          </a:p>
          <a:p>
            <a:r>
              <a:rPr kumimoji="1" lang="ja-JP" altLang="en-US" sz="1200">
                <a:latin typeface="+mn-ea"/>
              </a:rPr>
              <a:t>・そのほか</a:t>
            </a:r>
            <a:endParaRPr kumimoji="1" lang="en-US" altLang="ja-JP" sz="1200" dirty="0">
              <a:latin typeface="+mn-ea"/>
            </a:endParaRPr>
          </a:p>
        </p:txBody>
      </p:sp>
      <p:sp>
        <p:nvSpPr>
          <p:cNvPr id="6" name="テキスト ボックス 5">
            <a:extLst>
              <a:ext uri="{FF2B5EF4-FFF2-40B4-BE49-F238E27FC236}">
                <a16:creationId xmlns:a16="http://schemas.microsoft.com/office/drawing/2014/main" id="{7EE0281B-06B2-114B-9E7C-0DCD6470BBDE}"/>
              </a:ext>
            </a:extLst>
          </p:cNvPr>
          <p:cNvSpPr txBox="1"/>
          <p:nvPr/>
        </p:nvSpPr>
        <p:spPr>
          <a:xfrm>
            <a:off x="566057" y="2665438"/>
            <a:ext cx="3570208" cy="461665"/>
          </a:xfrm>
          <a:prstGeom prst="rect">
            <a:avLst/>
          </a:prstGeom>
          <a:noFill/>
        </p:spPr>
        <p:txBody>
          <a:bodyPr wrap="none" rtlCol="0">
            <a:spAutoFit/>
          </a:bodyPr>
          <a:lstStyle/>
          <a:p>
            <a:r>
              <a:rPr kumimoji="1" lang="en-US" altLang="ja-JP" sz="1200" dirty="0">
                <a:latin typeface="+mn-ea"/>
              </a:rPr>
              <a:t>Q</a:t>
            </a:r>
            <a:r>
              <a:rPr kumimoji="1" lang="ja-JP" altLang="en-US" sz="1200">
                <a:latin typeface="+mn-ea"/>
              </a:rPr>
              <a:t>７</a:t>
            </a:r>
            <a:r>
              <a:rPr kumimoji="1" lang="en-US" altLang="ja-JP" sz="1200" dirty="0">
                <a:latin typeface="+mn-ea"/>
              </a:rPr>
              <a:t>b</a:t>
            </a:r>
          </a:p>
          <a:p>
            <a:r>
              <a:rPr kumimoji="1" lang="ja-JP" altLang="en-US" sz="1200">
                <a:latin typeface="+mn-ea"/>
              </a:rPr>
              <a:t>そのほかの場合、具体的な理由を教えて下さい。</a:t>
            </a:r>
            <a:endParaRPr kumimoji="1" lang="en-US" altLang="ja-JP" sz="1200" dirty="0">
              <a:latin typeface="+mn-ea"/>
            </a:endParaRPr>
          </a:p>
        </p:txBody>
      </p:sp>
      <p:sp>
        <p:nvSpPr>
          <p:cNvPr id="8" name="テキスト ボックス 7">
            <a:extLst>
              <a:ext uri="{FF2B5EF4-FFF2-40B4-BE49-F238E27FC236}">
                <a16:creationId xmlns:a16="http://schemas.microsoft.com/office/drawing/2014/main" id="{32753C2C-CC2E-7D4E-891A-A45B10B40FEC}"/>
              </a:ext>
            </a:extLst>
          </p:cNvPr>
          <p:cNvSpPr txBox="1"/>
          <p:nvPr/>
        </p:nvSpPr>
        <p:spPr>
          <a:xfrm>
            <a:off x="587829" y="3429000"/>
            <a:ext cx="7671916" cy="1200329"/>
          </a:xfrm>
          <a:prstGeom prst="rect">
            <a:avLst/>
          </a:prstGeom>
          <a:noFill/>
        </p:spPr>
        <p:txBody>
          <a:bodyPr wrap="square">
            <a:spAutoFit/>
          </a:bodyPr>
          <a:lstStyle/>
          <a:p>
            <a:pPr algn="just"/>
            <a:r>
              <a:rPr lang="en-US" altLang="ja-JP" sz="1200" kern="100" dirty="0">
                <a:effectLst/>
                <a:latin typeface="+mn-ea"/>
                <a:cs typeface="Segoe UI Symbol" panose="020B0502040204020203" pitchFamily="34" charset="0"/>
              </a:rPr>
              <a:t>Q</a:t>
            </a:r>
            <a:r>
              <a:rPr lang="ja-JP" altLang="en-US" sz="1200" kern="100">
                <a:latin typeface="+mn-ea"/>
                <a:cs typeface="Segoe UI Symbol" panose="020B0502040204020203" pitchFamily="34" charset="0"/>
              </a:rPr>
              <a:t>８</a:t>
            </a:r>
            <a:r>
              <a:rPr lang="ja-JP" altLang="ja-JP" sz="1200" kern="100">
                <a:effectLst/>
                <a:latin typeface="+mn-ea"/>
                <a:cs typeface="Segoe UI Symbol" panose="020B0502040204020203" pitchFamily="34" charset="0"/>
              </a:rPr>
              <a:t>．</a:t>
            </a:r>
            <a:r>
              <a:rPr kumimoji="1" lang="ja-JP" altLang="en-US" sz="1200">
                <a:latin typeface="+mn-ea"/>
              </a:rPr>
              <a:t>（必須）</a:t>
            </a:r>
            <a:endParaRPr lang="en-US" altLang="ja-JP" sz="1200" kern="100" dirty="0">
              <a:effectLst/>
              <a:latin typeface="+mn-ea"/>
              <a:cs typeface="Segoe UI Symbol" panose="020B0502040204020203" pitchFamily="34" charset="0"/>
            </a:endParaRPr>
          </a:p>
          <a:p>
            <a:pPr algn="just"/>
            <a:r>
              <a:rPr lang="ja-JP" altLang="ja-JP" sz="1200" kern="100">
                <a:effectLst/>
                <a:latin typeface="+mn-ea"/>
                <a:cs typeface="Segoe UI Symbol" panose="020B0502040204020203" pitchFamily="34" charset="0"/>
              </a:rPr>
              <a:t>今回の学習</a:t>
            </a:r>
            <a:r>
              <a:rPr lang="ja-JP" altLang="en-US" sz="1200" kern="100">
                <a:effectLst/>
                <a:latin typeface="+mn-ea"/>
                <a:cs typeface="Segoe UI Symbol" panose="020B0502040204020203" pitchFamily="34" charset="0"/>
              </a:rPr>
              <a:t>、ワークショップ</a:t>
            </a:r>
            <a:r>
              <a:rPr lang="ja-JP" altLang="ja-JP" sz="1200" kern="100">
                <a:effectLst/>
                <a:latin typeface="+mn-ea"/>
                <a:cs typeface="Segoe UI Symbol" panose="020B0502040204020203" pitchFamily="34" charset="0"/>
              </a:rPr>
              <a:t>を受けて、次回機会があったら『ポリネコ！</a:t>
            </a:r>
            <a:r>
              <a:rPr lang="en-US" altLang="ja-JP" sz="1200" kern="100" dirty="0">
                <a:effectLst/>
                <a:latin typeface="+mn-ea"/>
                <a:cs typeface="Segoe UI Symbol" panose="020B0502040204020203" pitchFamily="34" charset="0"/>
              </a:rPr>
              <a:t>CHIKUMA</a:t>
            </a:r>
            <a:r>
              <a:rPr lang="ja-JP" altLang="ja-JP" sz="1200" kern="100">
                <a:effectLst/>
                <a:latin typeface="+mn-ea"/>
                <a:cs typeface="Segoe UI Symbol" panose="020B0502040204020203" pitchFamily="34" charset="0"/>
              </a:rPr>
              <a:t>』</a:t>
            </a:r>
            <a:r>
              <a:rPr lang="ja-JP" altLang="ja-JP" sz="1200" kern="100">
                <a:effectLst/>
                <a:latin typeface="+mn-ea"/>
                <a:cs typeface="Times New Roman" panose="02020603050405020304" pitchFamily="18" charset="0"/>
              </a:rPr>
              <a:t>に</a:t>
            </a:r>
            <a:endParaRPr lang="en-US" altLang="ja-JP" sz="1200" kern="100" dirty="0">
              <a:effectLst/>
              <a:latin typeface="+mn-ea"/>
              <a:cs typeface="Times New Roman" panose="02020603050405020304" pitchFamily="18" charset="0"/>
            </a:endParaRPr>
          </a:p>
          <a:p>
            <a:pPr algn="just"/>
            <a:r>
              <a:rPr lang="ja-JP" altLang="ja-JP" sz="1200" kern="100">
                <a:effectLst/>
                <a:latin typeface="+mn-ea"/>
                <a:cs typeface="Times New Roman" panose="02020603050405020304" pitchFamily="18" charset="0"/>
              </a:rPr>
              <a:t>参加</a:t>
            </a:r>
            <a:r>
              <a:rPr lang="ja-JP" altLang="en-US" sz="1200" kern="100">
                <a:effectLst/>
                <a:latin typeface="+mn-ea"/>
                <a:cs typeface="Times New Roman" panose="02020603050405020304" pitchFamily="18" charset="0"/>
              </a:rPr>
              <a:t>（または参加</a:t>
            </a:r>
            <a:r>
              <a:rPr lang="ja-JP" altLang="ja-JP" sz="1200" kern="100">
                <a:effectLst/>
                <a:latin typeface="+mn-ea"/>
                <a:cs typeface="Times New Roman" panose="02020603050405020304" pitchFamily="18" charset="0"/>
              </a:rPr>
              <a:t>登録</a:t>
            </a:r>
            <a:r>
              <a:rPr lang="ja-JP" altLang="en-US" sz="1200" kern="100">
                <a:effectLst/>
                <a:latin typeface="+mn-ea"/>
                <a:cs typeface="Times New Roman" panose="02020603050405020304" pitchFamily="18" charset="0"/>
              </a:rPr>
              <a:t>）</a:t>
            </a:r>
            <a:r>
              <a:rPr lang="ja-JP" altLang="ja-JP" sz="1200" kern="100">
                <a:effectLst/>
                <a:latin typeface="+mn-ea"/>
                <a:cs typeface="Times New Roman" panose="02020603050405020304" pitchFamily="18" charset="0"/>
              </a:rPr>
              <a:t>してみようと思いましたか？</a:t>
            </a:r>
            <a:endParaRPr lang="en-US" altLang="ja-JP" sz="1200" kern="100" dirty="0">
              <a:effectLst/>
              <a:latin typeface="+mn-ea"/>
              <a:cs typeface="Times New Roman" panose="02020603050405020304" pitchFamily="18" charset="0"/>
            </a:endParaRPr>
          </a:p>
          <a:p>
            <a:pPr algn="just"/>
            <a:r>
              <a:rPr kumimoji="1" lang="ja-JP" altLang="en-US" sz="1200" i="1">
                <a:latin typeface="+mn-ea"/>
              </a:rPr>
              <a:t>（選択式）</a:t>
            </a:r>
            <a:endParaRPr lang="ja-JP" altLang="ja-JP" sz="1200" kern="100">
              <a:effectLst/>
              <a:latin typeface="+mn-ea"/>
              <a:cs typeface="Times New Roman" panose="02020603050405020304" pitchFamily="18" charset="0"/>
            </a:endParaRPr>
          </a:p>
          <a:p>
            <a:pPr algn="just"/>
            <a:r>
              <a:rPr lang="ja-JP" altLang="ja-JP" sz="1200" kern="100">
                <a:effectLst/>
                <a:latin typeface="+mn-ea"/>
                <a:cs typeface="Times New Roman" panose="02020603050405020304" pitchFamily="18" charset="0"/>
              </a:rPr>
              <a:t>思う／思わない</a:t>
            </a:r>
            <a:endParaRPr lang="en-US" altLang="ja-JP" sz="1200" kern="100" dirty="0">
              <a:effectLst/>
              <a:latin typeface="+mn-ea"/>
              <a:cs typeface="Times New Roman" panose="02020603050405020304" pitchFamily="18" charset="0"/>
            </a:endParaRPr>
          </a:p>
          <a:p>
            <a:pPr algn="just"/>
            <a:endParaRPr lang="ja-JP" altLang="ja-JP" sz="1200" kern="100">
              <a:effectLst/>
              <a:latin typeface="+mn-ea"/>
              <a:cs typeface="Times New Roman" panose="02020603050405020304" pitchFamily="18" charset="0"/>
            </a:endParaRPr>
          </a:p>
        </p:txBody>
      </p:sp>
      <p:sp>
        <p:nvSpPr>
          <p:cNvPr id="9" name="テキスト ボックス 8">
            <a:extLst>
              <a:ext uri="{FF2B5EF4-FFF2-40B4-BE49-F238E27FC236}">
                <a16:creationId xmlns:a16="http://schemas.microsoft.com/office/drawing/2014/main" id="{A3D75A14-2B54-504C-A9A6-70EF76877D8A}"/>
              </a:ext>
            </a:extLst>
          </p:cNvPr>
          <p:cNvSpPr txBox="1"/>
          <p:nvPr/>
        </p:nvSpPr>
        <p:spPr>
          <a:xfrm>
            <a:off x="598001" y="4671535"/>
            <a:ext cx="7423827" cy="461665"/>
          </a:xfrm>
          <a:prstGeom prst="rect">
            <a:avLst/>
          </a:prstGeom>
          <a:noFill/>
        </p:spPr>
        <p:txBody>
          <a:bodyPr wrap="none" rtlCol="0">
            <a:spAutoFit/>
          </a:bodyPr>
          <a:lstStyle/>
          <a:p>
            <a:r>
              <a:rPr kumimoji="1" lang="en-US" altLang="ja-JP" sz="1200" dirty="0">
                <a:latin typeface="+mn-ea"/>
              </a:rPr>
              <a:t>Q</a:t>
            </a:r>
            <a:r>
              <a:rPr kumimoji="1" lang="ja-JP" altLang="en-US" sz="1200">
                <a:latin typeface="+mn-ea"/>
              </a:rPr>
              <a:t>９</a:t>
            </a:r>
            <a:r>
              <a:rPr kumimoji="1" lang="en-US" altLang="ja-JP" sz="1200" dirty="0">
                <a:latin typeface="+mn-ea"/>
              </a:rPr>
              <a:t>.</a:t>
            </a:r>
          </a:p>
          <a:p>
            <a:r>
              <a:rPr kumimoji="1" lang="ja-JP" altLang="en-US" sz="1200">
                <a:latin typeface="+mn-ea"/>
              </a:rPr>
              <a:t>今回の防災学習や</a:t>
            </a:r>
            <a:r>
              <a:rPr kumimoji="1" lang="en-US" altLang="ja-JP" sz="1200" dirty="0">
                <a:latin typeface="+mn-ea"/>
              </a:rPr>
              <a:t>『</a:t>
            </a:r>
            <a:r>
              <a:rPr kumimoji="1" lang="ja-JP" altLang="en-US" sz="1200">
                <a:latin typeface="+mn-ea"/>
              </a:rPr>
              <a:t>ポリネコ</a:t>
            </a:r>
            <a:r>
              <a:rPr kumimoji="1" lang="en-US" altLang="ja-JP" sz="1200" dirty="0">
                <a:latin typeface="+mn-ea"/>
              </a:rPr>
              <a:t>!CHIKUMA』</a:t>
            </a:r>
            <a:r>
              <a:rPr kumimoji="1" lang="ja-JP" altLang="en-US" sz="1200">
                <a:latin typeface="+mn-ea"/>
              </a:rPr>
              <a:t>へのご意見や質問があれば、下記の欄から記入してください。</a:t>
            </a:r>
            <a:endParaRPr kumimoji="1" lang="en-US" altLang="ja-JP" sz="1200" dirty="0">
              <a:latin typeface="+mn-ea"/>
            </a:endParaRPr>
          </a:p>
        </p:txBody>
      </p:sp>
      <p:sp>
        <p:nvSpPr>
          <p:cNvPr id="10" name="テキスト ボックス 9">
            <a:extLst>
              <a:ext uri="{FF2B5EF4-FFF2-40B4-BE49-F238E27FC236}">
                <a16:creationId xmlns:a16="http://schemas.microsoft.com/office/drawing/2014/main" id="{09C614D2-132D-1646-A119-8392F380F18C}"/>
              </a:ext>
            </a:extLst>
          </p:cNvPr>
          <p:cNvSpPr txBox="1"/>
          <p:nvPr/>
        </p:nvSpPr>
        <p:spPr>
          <a:xfrm>
            <a:off x="579579" y="5574753"/>
            <a:ext cx="4509568" cy="1323439"/>
          </a:xfrm>
          <a:prstGeom prst="rect">
            <a:avLst/>
          </a:prstGeom>
          <a:noFill/>
        </p:spPr>
        <p:txBody>
          <a:bodyPr wrap="none" rtlCol="0">
            <a:spAutoFit/>
          </a:bodyPr>
          <a:lstStyle/>
          <a:p>
            <a:r>
              <a:rPr kumimoji="1" lang="ja-JP" altLang="en-US" sz="1000">
                <a:latin typeface="+mn-ea"/>
              </a:rPr>
              <a:t>ご回答いただきありがとうございました。</a:t>
            </a:r>
            <a:endParaRPr kumimoji="1" lang="en-US" altLang="ja-JP" sz="1000" dirty="0">
              <a:latin typeface="+mn-ea"/>
            </a:endParaRPr>
          </a:p>
          <a:p>
            <a:r>
              <a:rPr kumimoji="1" lang="en-US" altLang="ja-JP" sz="1000" dirty="0">
                <a:latin typeface="+mn-ea"/>
              </a:rPr>
              <a:t>『</a:t>
            </a:r>
            <a:r>
              <a:rPr kumimoji="1" lang="ja-JP" altLang="en-US" sz="1000">
                <a:latin typeface="+mn-ea"/>
              </a:rPr>
              <a:t>ポリネコ！</a:t>
            </a:r>
            <a:r>
              <a:rPr kumimoji="1" lang="en-US" altLang="ja-JP" sz="1000" dirty="0">
                <a:latin typeface="+mn-ea"/>
              </a:rPr>
              <a:t>CHIKUMA』</a:t>
            </a:r>
            <a:r>
              <a:rPr kumimoji="1" lang="ja-JP" altLang="en-US" sz="1000">
                <a:latin typeface="+mn-ea"/>
              </a:rPr>
              <a:t>では、新しい設問テーマも用意していますので、</a:t>
            </a:r>
            <a:endParaRPr kumimoji="1" lang="en-US" altLang="ja-JP" sz="1000" dirty="0">
              <a:latin typeface="+mn-ea"/>
            </a:endParaRPr>
          </a:p>
          <a:p>
            <a:r>
              <a:rPr kumimoji="1" lang="en-US" altLang="ja-JP" sz="1000" dirty="0">
                <a:latin typeface="+mn-ea"/>
              </a:rPr>
              <a:t> </a:t>
            </a:r>
            <a:r>
              <a:rPr kumimoji="1" lang="ja-JP" altLang="en-US" sz="1000">
                <a:latin typeface="+mn-ea"/>
              </a:rPr>
              <a:t>未登録の方は是非、登録して千曲市の地域づくりに参加してください。</a:t>
            </a:r>
            <a:endParaRPr kumimoji="1" lang="en-US" altLang="ja-JP" sz="1000" dirty="0">
              <a:latin typeface="+mn-ea"/>
            </a:endParaRPr>
          </a:p>
          <a:p>
            <a:r>
              <a:rPr kumimoji="1" lang="en-US" altLang="ja-JP" sz="1000" dirty="0">
                <a:latin typeface="+mn-ea"/>
              </a:rPr>
              <a:t> </a:t>
            </a:r>
            <a:r>
              <a:rPr kumimoji="1" lang="ja-JP" altLang="en-US" sz="1000">
                <a:latin typeface="+mn-ea"/>
              </a:rPr>
              <a:t>すでに登録済のかたは、新しい設問テーマにもご参加ください。</a:t>
            </a:r>
            <a:endParaRPr kumimoji="1" lang="en-US" altLang="ja-JP" sz="1000" dirty="0">
              <a:latin typeface="+mn-ea"/>
            </a:endParaRPr>
          </a:p>
          <a:p>
            <a:r>
              <a:rPr kumimoji="1" lang="en-US" altLang="ja-JP" sz="1000" dirty="0">
                <a:latin typeface="+mn-ea"/>
              </a:rPr>
              <a:t>https://</a:t>
            </a:r>
            <a:r>
              <a:rPr kumimoji="1" lang="en-US" altLang="ja-JP" sz="1000" dirty="0" err="1">
                <a:latin typeface="+mn-ea"/>
              </a:rPr>
              <a:t>chikuma.polineco.com</a:t>
            </a:r>
            <a:r>
              <a:rPr kumimoji="1" lang="ja-JP" altLang="en-US" sz="1000">
                <a:latin typeface="+mn-ea"/>
              </a:rPr>
              <a:t>　</a:t>
            </a:r>
            <a:endParaRPr kumimoji="1" lang="en-US" altLang="ja-JP" sz="1000" dirty="0">
              <a:latin typeface="+mn-ea"/>
            </a:endParaRPr>
          </a:p>
          <a:p>
            <a:endParaRPr kumimoji="1" lang="en-US" altLang="ja-JP" sz="1000" dirty="0">
              <a:latin typeface="+mn-ea"/>
            </a:endParaRPr>
          </a:p>
          <a:p>
            <a:r>
              <a:rPr kumimoji="1" lang="ja-JP" altLang="en-US" sz="1000">
                <a:latin typeface="+mn-ea"/>
              </a:rPr>
              <a:t>お待ちしています！</a:t>
            </a:r>
            <a:endParaRPr kumimoji="1" lang="en-US" altLang="ja-JP" sz="1000" dirty="0">
              <a:latin typeface="+mn-ea"/>
            </a:endParaRPr>
          </a:p>
          <a:p>
            <a:r>
              <a:rPr kumimoji="1" lang="ja-JP" altLang="en-US" sz="1000">
                <a:latin typeface="+mn-ea"/>
              </a:rPr>
              <a:t>千曲市役所</a:t>
            </a:r>
            <a:r>
              <a:rPr kumimoji="1" lang="en-US" altLang="ja-JP" sz="1000" dirty="0">
                <a:latin typeface="+mn-ea"/>
              </a:rPr>
              <a:t> </a:t>
            </a:r>
            <a:r>
              <a:rPr kumimoji="1" lang="ja-JP" altLang="en-US" sz="1000">
                <a:latin typeface="+mn-ea"/>
              </a:rPr>
              <a:t>行政マネジメント室</a:t>
            </a:r>
            <a:endParaRPr kumimoji="1" lang="en-US" altLang="ja-JP" sz="1000" dirty="0">
              <a:latin typeface="+mn-ea"/>
            </a:endParaRPr>
          </a:p>
        </p:txBody>
      </p:sp>
      <p:sp>
        <p:nvSpPr>
          <p:cNvPr id="11" name="テキスト ボックス 10">
            <a:extLst>
              <a:ext uri="{FF2B5EF4-FFF2-40B4-BE49-F238E27FC236}">
                <a16:creationId xmlns:a16="http://schemas.microsoft.com/office/drawing/2014/main" id="{73AA9B96-71DB-8F4F-8125-952A9225CCEF}"/>
              </a:ext>
            </a:extLst>
          </p:cNvPr>
          <p:cNvSpPr txBox="1"/>
          <p:nvPr/>
        </p:nvSpPr>
        <p:spPr>
          <a:xfrm>
            <a:off x="8475174" y="0"/>
            <a:ext cx="1491114" cy="507831"/>
          </a:xfrm>
          <a:prstGeom prst="rect">
            <a:avLst/>
          </a:prstGeom>
          <a:noFill/>
        </p:spPr>
        <p:txBody>
          <a:bodyPr wrap="none" rtlCol="0">
            <a:spAutoFit/>
          </a:bodyPr>
          <a:lstStyle/>
          <a:p>
            <a:pPr algn="r"/>
            <a:r>
              <a:rPr kumimoji="1" lang="en-US" altLang="ja-JP" sz="900" dirty="0"/>
              <a:t>2023</a:t>
            </a:r>
            <a:r>
              <a:rPr kumimoji="1" lang="ja-JP" altLang="en-US" sz="900"/>
              <a:t>年</a:t>
            </a:r>
            <a:r>
              <a:rPr kumimoji="1" lang="en-US" altLang="ja-JP" sz="900" dirty="0"/>
              <a:t>2</a:t>
            </a:r>
            <a:r>
              <a:rPr kumimoji="1" lang="ja-JP" altLang="en-US" sz="900"/>
              <a:t>月</a:t>
            </a:r>
            <a:r>
              <a:rPr kumimoji="1" lang="en-US" altLang="ja-JP" sz="900" dirty="0"/>
              <a:t>14</a:t>
            </a:r>
            <a:r>
              <a:rPr kumimoji="1" lang="ja-JP" altLang="en-US" sz="900"/>
              <a:t>日</a:t>
            </a:r>
            <a:r>
              <a:rPr kumimoji="1" lang="en-US" altLang="ja-JP" sz="900" dirty="0"/>
              <a:t>  </a:t>
            </a:r>
          </a:p>
          <a:p>
            <a:pPr algn="r"/>
            <a:r>
              <a:rPr kumimoji="1" lang="ja-JP" altLang="en-US" sz="900"/>
              <a:t>　</a:t>
            </a:r>
            <a:r>
              <a:rPr kumimoji="1" lang="en-US" altLang="ja-JP" sz="900" dirty="0"/>
              <a:t>『</a:t>
            </a:r>
            <a:r>
              <a:rPr kumimoji="1" lang="ja-JP" altLang="en-US" sz="900"/>
              <a:t>ポリネコ</a:t>
            </a:r>
            <a:r>
              <a:rPr kumimoji="1" lang="en-US" altLang="ja-JP" sz="900" dirty="0"/>
              <a:t>!CHIKUMA』</a:t>
            </a:r>
          </a:p>
          <a:p>
            <a:pPr algn="r"/>
            <a:r>
              <a:rPr kumimoji="1" lang="ja-JP" altLang="en-US" sz="900"/>
              <a:t>岩田崇</a:t>
            </a:r>
            <a:r>
              <a:rPr kumimoji="1" lang="en-US" altLang="ja-JP" sz="900" dirty="0"/>
              <a:t>  </a:t>
            </a:r>
          </a:p>
        </p:txBody>
      </p:sp>
    </p:spTree>
    <p:extLst>
      <p:ext uri="{BB962C8B-B14F-4D97-AF65-F5344CB8AC3E}">
        <p14:creationId xmlns:p14="http://schemas.microsoft.com/office/powerpoint/2010/main" val="61921361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1160</TotalTime>
  <Words>838</Words>
  <Application>Microsoft Macintosh PowerPoint</Application>
  <PresentationFormat>A4 210 x 297 mm</PresentationFormat>
  <Paragraphs>92</Paragraphs>
  <Slides>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vt:i4>
      </vt:variant>
    </vt:vector>
  </HeadingPairs>
  <TitlesOfParts>
    <vt:vector size="8" baseType="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IWATA TAKASHI</dc:creator>
  <cp:lastModifiedBy>IWATA TAKASHI</cp:lastModifiedBy>
  <cp:revision>7</cp:revision>
  <cp:lastPrinted>2023-02-14T01:55:29Z</cp:lastPrinted>
  <dcterms:created xsi:type="dcterms:W3CDTF">2023-02-10T04:50:39Z</dcterms:created>
  <dcterms:modified xsi:type="dcterms:W3CDTF">2023-02-14T01:55:58Z</dcterms:modified>
</cp:coreProperties>
</file>