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63" r:id="rId9"/>
    <p:sldId id="273" r:id="rId10"/>
    <p:sldId id="264" r:id="rId11"/>
    <p:sldId id="269" r:id="rId12"/>
    <p:sldId id="270" r:id="rId13"/>
    <p:sldId id="265" r:id="rId14"/>
    <p:sldId id="267" r:id="rId15"/>
    <p:sldId id="268" r:id="rId16"/>
    <p:sldId id="271" r:id="rId17"/>
    <p:sldId id="272" r:id="rId18"/>
    <p:sldId id="266" r:id="rId1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1873" userDrawn="1">
          <p15:clr>
            <a:srgbClr val="A4A3A4"/>
          </p15:clr>
        </p15:guide>
        <p15:guide id="4" pos="1578" userDrawn="1">
          <p15:clr>
            <a:srgbClr val="A4A3A4"/>
          </p15:clr>
        </p15:guide>
        <p15:guide id="5" pos="3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000"/>
    <a:srgbClr val="003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1"/>
    <p:restoredTop sz="94643"/>
  </p:normalViewPr>
  <p:slideViewPr>
    <p:cSldViewPr snapToGrid="0" snapToObjects="1" showGuides="1">
      <p:cViewPr varScale="1">
        <p:scale>
          <a:sx n="127" d="100"/>
          <a:sy n="127" d="100"/>
        </p:scale>
        <p:origin x="824" y="184"/>
      </p:cViewPr>
      <p:guideLst>
        <p:guide orient="horz" pos="1230"/>
        <p:guide pos="3120"/>
        <p:guide pos="1873"/>
        <p:guide pos="1578"/>
        <p:guide pos="3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7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05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47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9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9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49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18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98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91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56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A583F-F3D5-884E-90D5-0B68ABB80FA0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2CA05-43F0-4B4C-BCE7-FC93AEB104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24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FC8D908-B3ED-BB46-977F-E6B317B3DA60}"/>
              </a:ext>
            </a:extLst>
          </p:cNvPr>
          <p:cNvSpPr/>
          <p:nvPr/>
        </p:nvSpPr>
        <p:spPr>
          <a:xfrm>
            <a:off x="0" y="3572500"/>
            <a:ext cx="9906000" cy="91634"/>
          </a:xfrm>
          <a:prstGeom prst="rect">
            <a:avLst/>
          </a:prstGeom>
          <a:solidFill>
            <a:srgbClr val="6CBB5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F04742D-CC90-FF4F-869A-C64433149D25}"/>
              </a:ext>
            </a:extLst>
          </p:cNvPr>
          <p:cNvSpPr/>
          <p:nvPr/>
        </p:nvSpPr>
        <p:spPr>
          <a:xfrm>
            <a:off x="0" y="3642355"/>
            <a:ext cx="9906000" cy="91634"/>
          </a:xfrm>
          <a:prstGeom prst="rect">
            <a:avLst/>
          </a:prstGeom>
          <a:solidFill>
            <a:srgbClr val="FD842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8FD43B4-9377-FC45-9540-F81BFB43331D}"/>
              </a:ext>
            </a:extLst>
          </p:cNvPr>
          <p:cNvSpPr/>
          <p:nvPr/>
        </p:nvSpPr>
        <p:spPr>
          <a:xfrm>
            <a:off x="0" y="3736790"/>
            <a:ext cx="9906000" cy="91634"/>
          </a:xfrm>
          <a:prstGeom prst="rect">
            <a:avLst/>
          </a:prstGeom>
          <a:solidFill>
            <a:srgbClr val="1171AF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8C50AB2-EFF7-FD4B-AF39-D7C212180AEB}"/>
              </a:ext>
            </a:extLst>
          </p:cNvPr>
          <p:cNvSpPr/>
          <p:nvPr/>
        </p:nvSpPr>
        <p:spPr>
          <a:xfrm>
            <a:off x="0" y="2967923"/>
            <a:ext cx="9906000" cy="589193"/>
          </a:xfrm>
          <a:prstGeom prst="rect">
            <a:avLst/>
          </a:prstGeom>
          <a:solidFill>
            <a:srgbClr val="0531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968196DC-C871-B548-B627-A4CEBE9F13E8}"/>
              </a:ext>
            </a:extLst>
          </p:cNvPr>
          <p:cNvSpPr/>
          <p:nvPr/>
        </p:nvSpPr>
        <p:spPr>
          <a:xfrm>
            <a:off x="2705242" y="846093"/>
            <a:ext cx="4495516" cy="44955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7FF96A8-F8B0-8140-AA27-63570D1DB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268" y="3149709"/>
            <a:ext cx="2792103" cy="10610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CA31819-ADC2-8948-87B2-7AA0C007C3A9}"/>
              </a:ext>
            </a:extLst>
          </p:cNvPr>
          <p:cNvSpPr txBox="1"/>
          <p:nvPr/>
        </p:nvSpPr>
        <p:spPr>
          <a:xfrm>
            <a:off x="4227372" y="4655987"/>
            <a:ext cx="1418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+mn-ea"/>
              </a:rPr>
              <a:t>2023</a:t>
            </a:r>
            <a:r>
              <a:rPr kumimoji="1" lang="ja-JP" altLang="en-US" sz="1400">
                <a:latin typeface="+mn-ea"/>
              </a:rPr>
              <a:t>年</a:t>
            </a:r>
            <a:r>
              <a:rPr kumimoji="1" lang="en-US" altLang="ja-JP" sz="1400" dirty="0">
                <a:latin typeface="+mn-ea"/>
              </a:rPr>
              <a:t>2</a:t>
            </a:r>
            <a:r>
              <a:rPr kumimoji="1" lang="ja-JP" altLang="en-US" sz="1400">
                <a:latin typeface="+mn-ea"/>
              </a:rPr>
              <a:t>月</a:t>
            </a:r>
            <a:r>
              <a:rPr kumimoji="1" lang="en-US" altLang="ja-JP" sz="1400" dirty="0">
                <a:latin typeface="+mn-ea"/>
              </a:rPr>
              <a:t>15</a:t>
            </a:r>
            <a:r>
              <a:rPr kumimoji="1" lang="ja-JP" altLang="en-US" sz="1400">
                <a:latin typeface="+mn-ea"/>
              </a:rPr>
              <a:t>日</a:t>
            </a:r>
            <a:endParaRPr kumimoji="1" lang="en-US" altLang="ja-JP" sz="1400" dirty="0">
              <a:latin typeface="+mn-ea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F41A7BF-D376-1944-9F5A-A80922CC7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17" y="4381030"/>
            <a:ext cx="573688" cy="22645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8647F19-E4CB-EE49-B487-51691CA55E0E}"/>
              </a:ext>
            </a:extLst>
          </p:cNvPr>
          <p:cNvSpPr txBox="1"/>
          <p:nvPr/>
        </p:nvSpPr>
        <p:spPr>
          <a:xfrm>
            <a:off x="3450026" y="2638328"/>
            <a:ext cx="3005951" cy="416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2000" b="1"/>
              <a:t>防災ワークショップ授業</a:t>
            </a:r>
            <a:endParaRPr kumimoji="1" lang="en-US" altLang="ja-JP" sz="2000" b="1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4733720-41AD-3449-9078-92F7A0CA1169}"/>
              </a:ext>
            </a:extLst>
          </p:cNvPr>
          <p:cNvCxnSpPr>
            <a:cxnSpLocks/>
          </p:cNvCxnSpPr>
          <p:nvPr/>
        </p:nvCxnSpPr>
        <p:spPr>
          <a:xfrm>
            <a:off x="90212" y="713432"/>
            <a:ext cx="37382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385B8FA-D849-1145-B037-41F107955CAB}"/>
              </a:ext>
            </a:extLst>
          </p:cNvPr>
          <p:cNvSpPr/>
          <p:nvPr/>
        </p:nvSpPr>
        <p:spPr>
          <a:xfrm>
            <a:off x="144503" y="400651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/>
              <a:t>屋代中学校２年生のみなさん</a:t>
            </a:r>
            <a:endParaRPr lang="ja-JP" altLang="en-US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A295B33E-1A10-A84E-9553-410556BC8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477" y="1133560"/>
            <a:ext cx="2191046" cy="147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09D08CE-71D7-944B-9230-AAB9D12C49C5}"/>
              </a:ext>
            </a:extLst>
          </p:cNvPr>
          <p:cNvSpPr txBox="1"/>
          <p:nvPr/>
        </p:nvSpPr>
        <p:spPr>
          <a:xfrm>
            <a:off x="3692009" y="5788476"/>
            <a:ext cx="255871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tx2">
                    <a:lumMod val="50000"/>
                  </a:schemeClr>
                </a:solidFill>
              </a:rPr>
              <a:t>「ポリネコ</a:t>
            </a:r>
            <a:r>
              <a:rPr kumimoji="1" lang="en-US" altLang="ja-JP" sz="1400" dirty="0">
                <a:solidFill>
                  <a:schemeClr val="tx2">
                    <a:lumMod val="50000"/>
                  </a:schemeClr>
                </a:solidFill>
              </a:rPr>
              <a:t>! CHIKUMA</a:t>
            </a:r>
            <a:r>
              <a:rPr kumimoji="1" lang="ja-JP" altLang="en-US" sz="1400">
                <a:solidFill>
                  <a:schemeClr val="tx2">
                    <a:lumMod val="50000"/>
                  </a:schemeClr>
                </a:solidFill>
              </a:rPr>
              <a:t>」担当</a:t>
            </a:r>
            <a:endParaRPr kumimoji="1" lang="en-US" altLang="ja-JP" sz="14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kumimoji="1" lang="ja-JP" altLang="en-US" sz="1400">
                <a:solidFill>
                  <a:schemeClr val="tx2">
                    <a:lumMod val="50000"/>
                  </a:schemeClr>
                </a:solidFill>
              </a:rPr>
              <a:t>株式会社ハンマーバード</a:t>
            </a:r>
            <a:r>
              <a:rPr kumimoji="1" lang="en-US" altLang="ja-JP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kumimoji="1" lang="ja-JP" altLang="en-US" sz="1400">
                <a:solidFill>
                  <a:schemeClr val="tx2">
                    <a:lumMod val="50000"/>
                  </a:schemeClr>
                </a:solidFill>
              </a:rPr>
              <a:t>代表</a:t>
            </a:r>
            <a:endParaRPr kumimoji="1" lang="en-US" altLang="ja-JP" sz="14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</a:rPr>
              <a:t>慶應義塾大学</a:t>
            </a:r>
            <a:r>
              <a:rPr kumimoji="1" lang="en-US" altLang="ja-JP" sz="1050" dirty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</a:rPr>
              <a:t>SFC</a:t>
            </a:r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</a:rPr>
              <a:t>研究所</a:t>
            </a:r>
            <a:r>
              <a:rPr kumimoji="1" lang="en-US" altLang="ja-JP" sz="105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</a:rPr>
              <a:t>上席所員</a:t>
            </a:r>
            <a:endParaRPr kumimoji="1" lang="en-US" altLang="ja-JP" sz="105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kumimoji="1" lang="ja-JP" altLang="en-US" sz="1400">
                <a:solidFill>
                  <a:schemeClr val="tx2">
                    <a:lumMod val="50000"/>
                  </a:schemeClr>
                </a:solidFill>
              </a:rPr>
              <a:t>岩田崇</a:t>
            </a:r>
            <a:endParaRPr kumimoji="1" lang="en-US" altLang="ja-JP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84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2D301139-1B8E-544E-9A38-B7CEECB0E614}"/>
              </a:ext>
            </a:extLst>
          </p:cNvPr>
          <p:cNvSpPr/>
          <p:nvPr/>
        </p:nvSpPr>
        <p:spPr>
          <a:xfrm>
            <a:off x="271305" y="1175658"/>
            <a:ext cx="5516546" cy="2974312"/>
          </a:xfrm>
          <a:prstGeom prst="wedgeRoundRectCallout">
            <a:avLst>
              <a:gd name="adj1" fmla="val 51844"/>
              <a:gd name="adj2" fmla="val 67531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BAEAD87-BDA3-B546-830D-55DE6586A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70" y="1471635"/>
            <a:ext cx="2792103" cy="1061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ED3AAD-1646-8F44-B2C0-89831110B969}"/>
              </a:ext>
            </a:extLst>
          </p:cNvPr>
          <p:cNvSpPr txBox="1"/>
          <p:nvPr/>
        </p:nvSpPr>
        <p:spPr>
          <a:xfrm>
            <a:off x="411981" y="2703004"/>
            <a:ext cx="5314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/>
              <a:t>データやファクトに基づく意思表示（輿論）</a:t>
            </a:r>
            <a:endParaRPr kumimoji="1" lang="en-US" altLang="ja-JP" sz="2000" b="1" dirty="0"/>
          </a:p>
          <a:p>
            <a:r>
              <a:rPr kumimoji="1" lang="ja-JP" altLang="en-US" sz="2000" b="1"/>
              <a:t>を通じて地域の意思形成、課題解決を行える</a:t>
            </a:r>
            <a:endParaRPr kumimoji="1" lang="en-US" altLang="ja-JP" sz="2000" b="1" dirty="0"/>
          </a:p>
          <a:p>
            <a:r>
              <a:rPr kumimoji="1" lang="ja-JP" altLang="en-US" sz="2000" b="1"/>
              <a:t>新しい住民参加の仕組み。</a:t>
            </a:r>
            <a:endParaRPr kumimoji="1" lang="en-US" altLang="ja-JP" sz="2000" b="1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20CECC6-CC6E-4D40-9001-7FF494395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297" y="3688442"/>
            <a:ext cx="3302000" cy="26162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141746-D210-D340-B0A7-5DDB377D56DB}"/>
              </a:ext>
            </a:extLst>
          </p:cNvPr>
          <p:cNvSpPr txBox="1"/>
          <p:nvPr/>
        </p:nvSpPr>
        <p:spPr>
          <a:xfrm>
            <a:off x="3682721" y="2189256"/>
            <a:ext cx="1060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800" b="1"/>
              <a:t>とは、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137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3595B41E-E6A2-7844-8936-A9B7CDC343E9}"/>
              </a:ext>
            </a:extLst>
          </p:cNvPr>
          <p:cNvSpPr/>
          <p:nvPr/>
        </p:nvSpPr>
        <p:spPr>
          <a:xfrm>
            <a:off x="311496" y="1036659"/>
            <a:ext cx="5235192" cy="480643"/>
          </a:xfrm>
          <a:prstGeom prst="roundRect">
            <a:avLst>
              <a:gd name="adj" fmla="val 572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F8072AB-8601-764D-9267-191977C1D5BC}"/>
              </a:ext>
            </a:extLst>
          </p:cNvPr>
          <p:cNvSpPr txBox="1"/>
          <p:nvPr/>
        </p:nvSpPr>
        <p:spPr>
          <a:xfrm>
            <a:off x="998973" y="1963286"/>
            <a:ext cx="85771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2800" dirty="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1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・情報の送り手は、受け取り手が</a:t>
            </a:r>
            <a:endParaRPr lang="en-US" altLang="ja-JP" sz="2800" dirty="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2800">
                <a:solidFill>
                  <a:srgbClr val="00349C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2800" dirty="0">
                <a:solidFill>
                  <a:srgbClr val="00349C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  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どのような受け取り方をしたか判らない</a:t>
            </a:r>
            <a:endParaRPr lang="en-US" altLang="ja-JP" sz="2800" dirty="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endParaRPr lang="ja-JP" altLang="ja-JP" sz="280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800" dirty="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2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・情報の受け取り手は、送られた情報に対して</a:t>
            </a:r>
            <a:endParaRPr lang="en-US" altLang="ja-JP" sz="2800" dirty="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800" dirty="0">
                <a:solidFill>
                  <a:srgbClr val="00349C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     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意思表示できない</a:t>
            </a:r>
          </a:p>
          <a:p>
            <a:pPr algn="just"/>
            <a:endParaRPr lang="en-US" altLang="ja-JP" sz="2800" dirty="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800" dirty="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3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・情報の送り手と受け手の間で</a:t>
            </a:r>
            <a:r>
              <a:rPr lang="ja-JP" altLang="en-US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、</a:t>
            </a:r>
            <a:endParaRPr lang="en-US" altLang="ja-JP" sz="2800" dirty="0">
              <a:solidFill>
                <a:srgbClr val="00349C"/>
              </a:solidFill>
              <a:effectLst/>
              <a:latin typeface="Hiragino Sans W4" panose="020B0400000000000000" pitchFamily="34" charset="-128"/>
              <a:ea typeface="Hiragino Sans W4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2800">
                <a:solidFill>
                  <a:srgbClr val="00349C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2800" dirty="0">
                <a:solidFill>
                  <a:srgbClr val="00349C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  </a:t>
            </a:r>
            <a:r>
              <a:rPr lang="ja-JP" altLang="ja-JP" sz="2800">
                <a:solidFill>
                  <a:srgbClr val="00349C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  <a:cs typeface="Times New Roman" panose="02020603050405020304" pitchFamily="18" charset="0"/>
              </a:rPr>
              <a:t>信頼関係を構築することができない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FD1F60-EE03-2347-8AC3-834BCA6CB160}"/>
              </a:ext>
            </a:extLst>
          </p:cNvPr>
          <p:cNvSpPr txBox="1"/>
          <p:nvPr/>
        </p:nvSpPr>
        <p:spPr>
          <a:xfrm>
            <a:off x="516514" y="1116597"/>
            <a:ext cx="5150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>
                <a:solidFill>
                  <a:schemeClr val="bg1"/>
                </a:solidFill>
                <a:latin typeface="Hiragino Sans W4" panose="020B0400000000000000" pitchFamily="34" charset="-128"/>
                <a:ea typeface="Hiragino Sans W4" panose="020B0400000000000000" pitchFamily="34" charset="-128"/>
              </a:rPr>
              <a:t>従来型コミュニケーション</a:t>
            </a:r>
            <a:r>
              <a:rPr lang="ja-JP" altLang="en-US" u="none" strike="noStrike">
                <a:solidFill>
                  <a:schemeClr val="bg1"/>
                </a:solidFill>
                <a:effectLst/>
                <a:latin typeface="Hiragino Sans W4" panose="020B0400000000000000" pitchFamily="34" charset="-128"/>
                <a:ea typeface="Hiragino Sans W4" panose="020B0400000000000000" pitchFamily="34" charset="-128"/>
              </a:rPr>
              <a:t>の構造的な弱点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CFC2972-7B20-0F45-B03B-5EB1C3BADDE7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80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AC285BA-79E6-E744-9381-3095063AF2A5}"/>
              </a:ext>
            </a:extLst>
          </p:cNvPr>
          <p:cNvSpPr/>
          <p:nvPr/>
        </p:nvSpPr>
        <p:spPr>
          <a:xfrm>
            <a:off x="630282" y="1870522"/>
            <a:ext cx="6186309" cy="592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・広報誌や掲示板、サイトに防災情報は掲載しているが、</a:t>
            </a:r>
            <a:br>
              <a:rPr kumimoji="1"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　住民にどの程度、届いているか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判らない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9187EE8-2298-5642-B1E6-14D945243EE3}"/>
              </a:ext>
            </a:extLst>
          </p:cNvPr>
          <p:cNvSpPr/>
          <p:nvPr/>
        </p:nvSpPr>
        <p:spPr>
          <a:xfrm>
            <a:off x="630282" y="2585843"/>
            <a:ext cx="6417141" cy="592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・住民の認知や理解の程度に基づいたコミュニケーションを</a:t>
            </a:r>
            <a:br>
              <a:rPr kumimoji="1"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　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企画、策定できない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3692072-449C-E347-8346-267451921AA8}"/>
              </a:ext>
            </a:extLst>
          </p:cNvPr>
          <p:cNvSpPr/>
          <p:nvPr/>
        </p:nvSpPr>
        <p:spPr>
          <a:xfrm>
            <a:off x="631957" y="3767186"/>
            <a:ext cx="5955476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・防災訓練やワークショップなど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参加機会に限度がある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1ECA8A6-A06A-B74E-BBE6-2594F27DFA30}"/>
              </a:ext>
            </a:extLst>
          </p:cNvPr>
          <p:cNvSpPr/>
          <p:nvPr/>
        </p:nvSpPr>
        <p:spPr>
          <a:xfrm>
            <a:off x="623583" y="3301164"/>
            <a:ext cx="6417141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・個々人や地域毎の事情の把握が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困難</a:t>
            </a: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で、対策を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講じにくい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1BAF7E-3B65-7047-8A28-878197A3CE1A}"/>
              </a:ext>
            </a:extLst>
          </p:cNvPr>
          <p:cNvSpPr/>
          <p:nvPr/>
        </p:nvSpPr>
        <p:spPr>
          <a:xfrm>
            <a:off x="633632" y="4233209"/>
            <a:ext cx="5493812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・現状把握ができないため、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目標設定が曖昧になる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7A76E29-9542-5A47-89CA-7A1013FF9F45}"/>
              </a:ext>
            </a:extLst>
          </p:cNvPr>
          <p:cNvSpPr/>
          <p:nvPr/>
        </p:nvSpPr>
        <p:spPr>
          <a:xfrm>
            <a:off x="625258" y="5414630"/>
            <a:ext cx="3877985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・何を知っておけばいいか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判らない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1508298-7843-6C46-8822-DAE852B253F6}"/>
              </a:ext>
            </a:extLst>
          </p:cNvPr>
          <p:cNvSpPr/>
          <p:nvPr/>
        </p:nvSpPr>
        <p:spPr>
          <a:xfrm>
            <a:off x="626933" y="5808190"/>
            <a:ext cx="4801314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・自分の困りごとや心配を伝える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方法がない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9CE7412-1AD2-E44A-8CFB-D1494D3508E6}"/>
              </a:ext>
            </a:extLst>
          </p:cNvPr>
          <p:cNvSpPr/>
          <p:nvPr/>
        </p:nvSpPr>
        <p:spPr>
          <a:xfrm>
            <a:off x="618559" y="6251992"/>
            <a:ext cx="4339650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・まわりの人々の意見を知る</a:t>
            </a:r>
            <a:r>
              <a:rPr kumimoji="1" lang="ja-JP" altLang="en-US" b="1">
                <a:solidFill>
                  <a:srgbClr val="FD8424"/>
                </a:solidFill>
                <a:latin typeface="+mn-ea"/>
              </a:rPr>
              <a:t>機会がない</a:t>
            </a:r>
            <a:endParaRPr kumimoji="1" lang="en-US" altLang="ja-JP" b="1" dirty="0">
              <a:solidFill>
                <a:srgbClr val="FD8424"/>
              </a:solidFill>
              <a:latin typeface="+mn-ea"/>
            </a:endParaRPr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FFE3DF98-D1DC-1743-8AA8-DC7091968D37}"/>
              </a:ext>
            </a:extLst>
          </p:cNvPr>
          <p:cNvSpPr/>
          <p:nvPr/>
        </p:nvSpPr>
        <p:spPr>
          <a:xfrm>
            <a:off x="336089" y="1401418"/>
            <a:ext cx="1567069" cy="387626"/>
          </a:xfrm>
          <a:prstGeom prst="roundRect">
            <a:avLst/>
          </a:prstGeom>
          <a:solidFill>
            <a:srgbClr val="05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3C02B5F4-4BA7-C147-AAF6-7A4448C01E6C}"/>
              </a:ext>
            </a:extLst>
          </p:cNvPr>
          <p:cNvSpPr/>
          <p:nvPr/>
        </p:nvSpPr>
        <p:spPr>
          <a:xfrm>
            <a:off x="329462" y="4943061"/>
            <a:ext cx="1567069" cy="387626"/>
          </a:xfrm>
          <a:prstGeom prst="roundRect">
            <a:avLst/>
          </a:prstGeom>
          <a:solidFill>
            <a:srgbClr val="147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EB703A8-2C40-1A4D-A226-E70F37DFCADE}"/>
              </a:ext>
            </a:extLst>
          </p:cNvPr>
          <p:cNvSpPr/>
          <p:nvPr/>
        </p:nvSpPr>
        <p:spPr>
          <a:xfrm>
            <a:off x="355966" y="1413904"/>
            <a:ext cx="1578465" cy="426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行政視点</a:t>
            </a:r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6C874F7-CBFF-1C49-BEBB-1E3FAD7ADD29}"/>
              </a:ext>
            </a:extLst>
          </p:cNvPr>
          <p:cNvSpPr/>
          <p:nvPr/>
        </p:nvSpPr>
        <p:spPr>
          <a:xfrm>
            <a:off x="355966" y="4962647"/>
            <a:ext cx="1578465" cy="426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住民視点</a:t>
            </a:r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FEFA5A5-DBCF-304F-9B7B-E8241197915C}"/>
              </a:ext>
            </a:extLst>
          </p:cNvPr>
          <p:cNvSpPr/>
          <p:nvPr/>
        </p:nvSpPr>
        <p:spPr>
          <a:xfrm>
            <a:off x="1929605" y="5012842"/>
            <a:ext cx="55707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自分が回答などの形で参画しても、地域が変わると思えない先入観</a:t>
            </a:r>
            <a:endParaRPr lang="ja-JP" altLang="en-US" sz="14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9663DB7-1CE2-D342-B8C2-6E79CD893C50}"/>
              </a:ext>
            </a:extLst>
          </p:cNvPr>
          <p:cNvSpPr/>
          <p:nvPr/>
        </p:nvSpPr>
        <p:spPr>
          <a:xfrm>
            <a:off x="1929605" y="1447352"/>
            <a:ext cx="4134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コミュニケーションを重視できない構造の常態化</a:t>
            </a:r>
            <a:endParaRPr lang="ja-JP" altLang="en-US" sz="14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EC9BDD2-CAAB-D146-965B-AEEEE33FA3BD}"/>
              </a:ext>
            </a:extLst>
          </p:cNvPr>
          <p:cNvSpPr/>
          <p:nvPr/>
        </p:nvSpPr>
        <p:spPr>
          <a:xfrm>
            <a:off x="10174" y="349797"/>
            <a:ext cx="6983479" cy="5791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2DF81FD-7821-044E-B7B3-A061FDD58CDC}"/>
              </a:ext>
            </a:extLst>
          </p:cNvPr>
          <p:cNvSpPr txBox="1"/>
          <p:nvPr/>
        </p:nvSpPr>
        <p:spPr>
          <a:xfrm>
            <a:off x="344488" y="47666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>
                <a:solidFill>
                  <a:schemeClr val="bg1"/>
                </a:solidFill>
              </a:rPr>
              <a:t>・</a:t>
            </a:r>
            <a:endParaRPr kumimoji="1" lang="en-US" altLang="ja-JP" sz="1600" b="1" dirty="0">
              <a:solidFill>
                <a:schemeClr val="bg1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EFC9EB8-A6AA-9D4E-81B9-ABB294DCCD71}"/>
              </a:ext>
            </a:extLst>
          </p:cNvPr>
          <p:cNvSpPr/>
          <p:nvPr/>
        </p:nvSpPr>
        <p:spPr>
          <a:xfrm>
            <a:off x="722975" y="379103"/>
            <a:ext cx="598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ja-JP" altLang="en-US" sz="2400" kern="10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防災の場合</a:t>
            </a:r>
            <a:r>
              <a:rPr lang="en-US" altLang="ja-JP" sz="2400" kern="100" dirty="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-</a:t>
            </a:r>
            <a:r>
              <a:rPr lang="ja-JP" altLang="en-US" sz="2400" kern="10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従来型のコミュニケーション</a:t>
            </a:r>
            <a:endParaRPr lang="ja-JP" altLang="ja-JP" sz="2400" kern="100">
              <a:solidFill>
                <a:schemeClr val="bg1"/>
              </a:solidFill>
              <a:effectLst/>
              <a:latin typeface="HGPSoeiKakugothicUB" panose="020B0900000000000000" pitchFamily="34" charset="-128"/>
              <a:ea typeface="HGPSoeiKakugothicUB" panose="020B09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ECB2E52-49BD-764D-B359-1A9EC5C34DF8}"/>
              </a:ext>
            </a:extLst>
          </p:cNvPr>
          <p:cNvSpPr/>
          <p:nvPr/>
        </p:nvSpPr>
        <p:spPr>
          <a:xfrm>
            <a:off x="193030" y="39756"/>
            <a:ext cx="98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kern="100">
                <a:solidFill>
                  <a:srgbClr val="147CDC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たとえば</a:t>
            </a:r>
            <a:endParaRPr lang="ja-JP" altLang="en-US">
              <a:solidFill>
                <a:srgbClr val="147CDC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5BDA296-3E87-2840-BF8F-077144F87EA6}"/>
              </a:ext>
            </a:extLst>
          </p:cNvPr>
          <p:cNvSpPr/>
          <p:nvPr/>
        </p:nvSpPr>
        <p:spPr>
          <a:xfrm>
            <a:off x="7675043" y="2807294"/>
            <a:ext cx="20313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行政と市民が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連携した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防災体制の構築、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課題解決と改善が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困難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5CE2D49E-D980-B74A-A845-050CB834E6D4}"/>
              </a:ext>
            </a:extLst>
          </p:cNvPr>
          <p:cNvSpPr/>
          <p:nvPr/>
        </p:nvSpPr>
        <p:spPr>
          <a:xfrm>
            <a:off x="7527851" y="2604977"/>
            <a:ext cx="2211572" cy="1967023"/>
          </a:xfrm>
          <a:prstGeom prst="roundRect">
            <a:avLst>
              <a:gd name="adj" fmla="val 4235"/>
            </a:avLst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8B3868-5306-404E-93BB-C22E3538A250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8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C2AA4C0-CC4B-FB44-A1AF-A035B2F2D13F}"/>
              </a:ext>
            </a:extLst>
          </p:cNvPr>
          <p:cNvSpPr/>
          <p:nvPr/>
        </p:nvSpPr>
        <p:spPr>
          <a:xfrm>
            <a:off x="10174" y="349797"/>
            <a:ext cx="7549575" cy="5791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41C510-BBFC-3E45-AB8E-A29CDD6C23FE}"/>
              </a:ext>
            </a:extLst>
          </p:cNvPr>
          <p:cNvSpPr txBox="1"/>
          <p:nvPr/>
        </p:nvSpPr>
        <p:spPr>
          <a:xfrm>
            <a:off x="344488" y="47666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>
                <a:solidFill>
                  <a:schemeClr val="bg1"/>
                </a:solidFill>
              </a:rPr>
              <a:t>・</a:t>
            </a:r>
            <a:endParaRPr kumimoji="1" lang="en-US" altLang="ja-JP" sz="1600" b="1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459A586-D4B0-4449-906D-487771C313C4}"/>
              </a:ext>
            </a:extLst>
          </p:cNvPr>
          <p:cNvSpPr/>
          <p:nvPr/>
        </p:nvSpPr>
        <p:spPr>
          <a:xfrm>
            <a:off x="722975" y="379103"/>
            <a:ext cx="6385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ja-JP" altLang="en-US" sz="2400" kern="10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防災の場合</a:t>
            </a:r>
            <a:r>
              <a:rPr lang="en-US" altLang="ja-JP" sz="2400" kern="100" dirty="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-DX</a:t>
            </a:r>
            <a:r>
              <a:rPr lang="ja-JP" altLang="en-US" sz="2400" kern="100">
                <a:solidFill>
                  <a:schemeClr val="bg1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対応型のコミュニケーション</a:t>
            </a:r>
            <a:endParaRPr lang="ja-JP" altLang="ja-JP" sz="2400" kern="100">
              <a:solidFill>
                <a:schemeClr val="bg1"/>
              </a:solidFill>
              <a:effectLst/>
              <a:latin typeface="HGPSoeiKakugothicUB" panose="020B0900000000000000" pitchFamily="34" charset="-128"/>
              <a:ea typeface="HGPSoeiKakugothicUB" panose="020B09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5747003-F4B5-2849-A8F9-020C1047BDD1}"/>
              </a:ext>
            </a:extLst>
          </p:cNvPr>
          <p:cNvSpPr/>
          <p:nvPr/>
        </p:nvSpPr>
        <p:spPr>
          <a:xfrm>
            <a:off x="630282" y="1880459"/>
            <a:ext cx="4108817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・住民にどの程度、届いているか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判る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0C5B8AE-E152-E54D-8774-6224D1D744E1}"/>
              </a:ext>
            </a:extLst>
          </p:cNvPr>
          <p:cNvSpPr/>
          <p:nvPr/>
        </p:nvSpPr>
        <p:spPr>
          <a:xfrm>
            <a:off x="630282" y="2393762"/>
            <a:ext cx="6417141" cy="592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・住民の認知や理解の程度に基づいたコミュニケーションを</a:t>
            </a:r>
            <a:br>
              <a:rPr kumimoji="1"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　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企画、策定できるようになる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5694ABD-75D9-8A48-8D6C-8874DE8E50B7}"/>
              </a:ext>
            </a:extLst>
          </p:cNvPr>
          <p:cNvSpPr/>
          <p:nvPr/>
        </p:nvSpPr>
        <p:spPr>
          <a:xfrm>
            <a:off x="7675043" y="2807294"/>
            <a:ext cx="20313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行政と市民が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連携した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防災体制の構築、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課題解決と改善が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可能に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B8FC667-D311-FA44-9616-82362ACC75BC}"/>
              </a:ext>
            </a:extLst>
          </p:cNvPr>
          <p:cNvSpPr/>
          <p:nvPr/>
        </p:nvSpPr>
        <p:spPr>
          <a:xfrm>
            <a:off x="631957" y="3723958"/>
            <a:ext cx="4108817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・参加機会にほとんど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限度がなくなる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E77019-0264-624D-B9ED-85B066ECCC66}"/>
              </a:ext>
            </a:extLst>
          </p:cNvPr>
          <p:cNvSpPr/>
          <p:nvPr/>
        </p:nvSpPr>
        <p:spPr>
          <a:xfrm>
            <a:off x="623583" y="3065044"/>
            <a:ext cx="6417141" cy="592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・個々人や地域毎の事情の把握が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可能</a:t>
            </a: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となり、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対策を講じる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　ことがしやすくなる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D222D7C-A42C-B44C-A3B0-0E50BA88A1B6}"/>
              </a:ext>
            </a:extLst>
          </p:cNvPr>
          <p:cNvSpPr/>
          <p:nvPr/>
        </p:nvSpPr>
        <p:spPr>
          <a:xfrm>
            <a:off x="633632" y="4243146"/>
            <a:ext cx="5262979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・現状把握が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できる</a:t>
            </a: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ため、目標設定が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明確になる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D4FD80-5188-834D-AE54-1089A652FEB8}"/>
              </a:ext>
            </a:extLst>
          </p:cNvPr>
          <p:cNvSpPr/>
          <p:nvPr/>
        </p:nvSpPr>
        <p:spPr>
          <a:xfrm>
            <a:off x="625258" y="5245664"/>
            <a:ext cx="3416320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・何を知っておけばいいか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判る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55EB93D-0BFA-C64A-A55E-4767C264A756}"/>
              </a:ext>
            </a:extLst>
          </p:cNvPr>
          <p:cNvSpPr/>
          <p:nvPr/>
        </p:nvSpPr>
        <p:spPr>
          <a:xfrm>
            <a:off x="626933" y="5664345"/>
            <a:ext cx="5493812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・自分の困りごとや心配を伝える方法が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いつもある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51246DC-CED2-7541-A3A3-A22BF994F84F}"/>
              </a:ext>
            </a:extLst>
          </p:cNvPr>
          <p:cNvSpPr/>
          <p:nvPr/>
        </p:nvSpPr>
        <p:spPr>
          <a:xfrm>
            <a:off x="618559" y="6083026"/>
            <a:ext cx="4339650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・まわりの人々の意見を知る機会が</a:t>
            </a:r>
            <a:r>
              <a:rPr kumimoji="1" lang="ja-JP" altLang="en-US" b="1">
                <a:solidFill>
                  <a:srgbClr val="1171AF"/>
                </a:solidFill>
                <a:latin typeface="+mn-ea"/>
              </a:rPr>
              <a:t>ある</a:t>
            </a:r>
            <a:endParaRPr kumimoji="1" lang="en-US" altLang="ja-JP" b="1" dirty="0">
              <a:solidFill>
                <a:srgbClr val="1171AF"/>
              </a:solidFill>
              <a:latin typeface="+mn-ea"/>
            </a:endParaRPr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6BECD32E-E21F-C745-A8D1-81938510580D}"/>
              </a:ext>
            </a:extLst>
          </p:cNvPr>
          <p:cNvSpPr/>
          <p:nvPr/>
        </p:nvSpPr>
        <p:spPr>
          <a:xfrm>
            <a:off x="7527851" y="2604977"/>
            <a:ext cx="2211572" cy="1967023"/>
          </a:xfrm>
          <a:prstGeom prst="roundRect">
            <a:avLst>
              <a:gd name="adj" fmla="val 4235"/>
            </a:avLst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下矢印 16">
            <a:extLst>
              <a:ext uri="{FF2B5EF4-FFF2-40B4-BE49-F238E27FC236}">
                <a16:creationId xmlns:a16="http://schemas.microsoft.com/office/drawing/2014/main" id="{C832BF82-55F1-CA48-8B43-920462A86505}"/>
              </a:ext>
            </a:extLst>
          </p:cNvPr>
          <p:cNvSpPr/>
          <p:nvPr/>
        </p:nvSpPr>
        <p:spPr>
          <a:xfrm>
            <a:off x="8112642" y="2073349"/>
            <a:ext cx="1063256" cy="627321"/>
          </a:xfrm>
          <a:prstGeom prst="down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73AE7471-4C30-5142-B4AA-1AA6B6879511}"/>
              </a:ext>
            </a:extLst>
          </p:cNvPr>
          <p:cNvSpPr/>
          <p:nvPr/>
        </p:nvSpPr>
        <p:spPr>
          <a:xfrm>
            <a:off x="325447" y="1401418"/>
            <a:ext cx="1567069" cy="387626"/>
          </a:xfrm>
          <a:prstGeom prst="roundRect">
            <a:avLst/>
          </a:prstGeom>
          <a:solidFill>
            <a:srgbClr val="053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CC79678D-74A0-424C-9FCD-0D65ACBCC300}"/>
              </a:ext>
            </a:extLst>
          </p:cNvPr>
          <p:cNvSpPr/>
          <p:nvPr/>
        </p:nvSpPr>
        <p:spPr>
          <a:xfrm>
            <a:off x="318820" y="4784037"/>
            <a:ext cx="1567069" cy="387626"/>
          </a:xfrm>
          <a:prstGeom prst="roundRect">
            <a:avLst/>
          </a:prstGeom>
          <a:solidFill>
            <a:srgbClr val="147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E45FF3F-DBE6-3040-B0E0-6F49728A354F}"/>
              </a:ext>
            </a:extLst>
          </p:cNvPr>
          <p:cNvSpPr/>
          <p:nvPr/>
        </p:nvSpPr>
        <p:spPr>
          <a:xfrm>
            <a:off x="345324" y="1413904"/>
            <a:ext cx="1578465" cy="426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行政視点</a:t>
            </a:r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1BDA832-49F8-2A44-B3AD-76C68B86FD41}"/>
              </a:ext>
            </a:extLst>
          </p:cNvPr>
          <p:cNvSpPr/>
          <p:nvPr/>
        </p:nvSpPr>
        <p:spPr>
          <a:xfrm>
            <a:off x="345324" y="4803623"/>
            <a:ext cx="1578465" cy="426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400" b="1">
                <a:solidFill>
                  <a:schemeClr val="bg1"/>
                </a:solidFill>
                <a:latin typeface="+mn-ea"/>
              </a:rPr>
              <a:t>住民視点</a:t>
            </a:r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7F0F6FC-E862-C34C-802B-1F1225663CE5}"/>
              </a:ext>
            </a:extLst>
          </p:cNvPr>
          <p:cNvSpPr/>
          <p:nvPr/>
        </p:nvSpPr>
        <p:spPr>
          <a:xfrm>
            <a:off x="1918963" y="4853818"/>
            <a:ext cx="32367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自分の回答から地域が変わると思える</a:t>
            </a:r>
            <a:endParaRPr lang="ja-JP" altLang="en-US" sz="140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2FDF4F1D-6A9A-CA4E-8D66-F5D3E30596BE}"/>
              </a:ext>
            </a:extLst>
          </p:cNvPr>
          <p:cNvSpPr/>
          <p:nvPr/>
        </p:nvSpPr>
        <p:spPr>
          <a:xfrm>
            <a:off x="1918963" y="1447352"/>
            <a:ext cx="4314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コミュニケーションを重視できない構造からの脱却</a:t>
            </a:r>
            <a:endParaRPr lang="ja-JP" altLang="en-US" sz="140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3F188277-7897-3947-923F-BF6A7D42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566" y="1214840"/>
            <a:ext cx="1936525" cy="735880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52CD7B2-E31E-1842-B6AB-44883D1A3B7A}"/>
              </a:ext>
            </a:extLst>
          </p:cNvPr>
          <p:cNvSpPr/>
          <p:nvPr/>
        </p:nvSpPr>
        <p:spPr>
          <a:xfrm>
            <a:off x="193030" y="39756"/>
            <a:ext cx="3097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kern="100">
                <a:solidFill>
                  <a:srgbClr val="147CDC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みなさんの回答参加を通じて、</a:t>
            </a:r>
            <a:endParaRPr lang="ja-JP" altLang="en-US">
              <a:solidFill>
                <a:srgbClr val="147CDC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FEF5AF8-45B0-3146-B6E8-2258ACF847F7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021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F1D40BD-BDEA-104A-9B32-C1ADF7DF6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13" y="1350148"/>
            <a:ext cx="2916237" cy="168038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278395-60D8-2647-AB3D-00FFAEE2BB8D}"/>
              </a:ext>
            </a:extLst>
          </p:cNvPr>
          <p:cNvSpPr txBox="1"/>
          <p:nvPr/>
        </p:nvSpPr>
        <p:spPr>
          <a:xfrm>
            <a:off x="327804" y="226510"/>
            <a:ext cx="8494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回答参加から始まる、次の対話サイクル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B0CDB1-D36B-CF4F-8278-4D3B20D8B924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377F7F-D2C9-2E49-B860-ED6140212288}"/>
              </a:ext>
            </a:extLst>
          </p:cNvPr>
          <p:cNvSpPr txBox="1"/>
          <p:nvPr/>
        </p:nvSpPr>
        <p:spPr>
          <a:xfrm>
            <a:off x="452600" y="3840480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正答率から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伝えるべき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ja-JP" altLang="en-US" b="1">
                <a:solidFill>
                  <a:srgbClr val="0070C0"/>
                </a:solidFill>
              </a:rPr>
              <a:t>情報を把握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3D6528-FDC8-D54B-AB54-71DE27C156DE}"/>
              </a:ext>
            </a:extLst>
          </p:cNvPr>
          <p:cNvSpPr txBox="1"/>
          <p:nvPr/>
        </p:nvSpPr>
        <p:spPr>
          <a:xfrm>
            <a:off x="347345" y="534416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回答コメント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ja-JP" altLang="en-US" b="1">
                <a:solidFill>
                  <a:srgbClr val="0070C0"/>
                </a:solidFill>
              </a:rPr>
              <a:t>から新たな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課題を把握</a:t>
            </a:r>
          </a:p>
        </p:txBody>
      </p:sp>
      <p:sp>
        <p:nvSpPr>
          <p:cNvPr id="9" name="右矢印 8">
            <a:extLst>
              <a:ext uri="{FF2B5EF4-FFF2-40B4-BE49-F238E27FC236}">
                <a16:creationId xmlns:a16="http://schemas.microsoft.com/office/drawing/2014/main" id="{DAB184AB-DCCA-EC48-A301-920900A54B41}"/>
              </a:ext>
            </a:extLst>
          </p:cNvPr>
          <p:cNvSpPr/>
          <p:nvPr/>
        </p:nvSpPr>
        <p:spPr>
          <a:xfrm>
            <a:off x="1998960" y="4094480"/>
            <a:ext cx="1696720" cy="457200"/>
          </a:xfrm>
          <a:prstGeom prst="rightArrow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右矢印 9">
            <a:extLst>
              <a:ext uri="{FF2B5EF4-FFF2-40B4-BE49-F238E27FC236}">
                <a16:creationId xmlns:a16="http://schemas.microsoft.com/office/drawing/2014/main" id="{ACE4AEBF-5F8A-3C4E-970D-B2CA4F60F069}"/>
              </a:ext>
            </a:extLst>
          </p:cNvPr>
          <p:cNvSpPr/>
          <p:nvPr/>
        </p:nvSpPr>
        <p:spPr>
          <a:xfrm>
            <a:off x="1978640" y="5618480"/>
            <a:ext cx="1696720" cy="457200"/>
          </a:xfrm>
          <a:prstGeom prst="rightArrow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0EE6E9-AD78-404A-967A-8380239FDEE2}"/>
              </a:ext>
            </a:extLst>
          </p:cNvPr>
          <p:cNvSpPr txBox="1"/>
          <p:nvPr/>
        </p:nvSpPr>
        <p:spPr>
          <a:xfrm>
            <a:off x="3859857" y="3860800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防災活動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広報活動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ja-JP" altLang="en-US" b="1">
                <a:solidFill>
                  <a:srgbClr val="0070C0"/>
                </a:solidFill>
              </a:rPr>
              <a:t>に反映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C42D24-32A3-EB48-B54C-5D2BB7E44756}"/>
              </a:ext>
            </a:extLst>
          </p:cNvPr>
          <p:cNvSpPr txBox="1"/>
          <p:nvPr/>
        </p:nvSpPr>
        <p:spPr>
          <a:xfrm>
            <a:off x="3744443" y="5374640"/>
            <a:ext cx="13388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防災施策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を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検討・策定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CBBAA8-1BA1-F046-BC1D-F4FAD3000D3B}"/>
              </a:ext>
            </a:extLst>
          </p:cNvPr>
          <p:cNvSpPr txBox="1"/>
          <p:nvPr/>
        </p:nvSpPr>
        <p:spPr>
          <a:xfrm>
            <a:off x="241280" y="4666734"/>
            <a:ext cx="197104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50"/>
              <a:t>（＊伝わっていないこと）</a:t>
            </a:r>
            <a:endParaRPr lang="ja-JP" altLang="en-US" sz="105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AEC6F4A-7FC5-F549-B375-F9A4425BE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653" y="4689560"/>
            <a:ext cx="1919291" cy="72933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C27C9CB-8F60-7446-A6CE-2CA8F85D5184}"/>
              </a:ext>
            </a:extLst>
          </p:cNvPr>
          <p:cNvSpPr txBox="1"/>
          <p:nvPr/>
        </p:nvSpPr>
        <p:spPr>
          <a:xfrm>
            <a:off x="5183832" y="1466374"/>
            <a:ext cx="36471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/>
              <a:t>行政主体、住民主体など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市役所と住民の連携を望まない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回答を行った回答者に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追加質問を行い、より深い考えを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聞くことができます。</a:t>
            </a:r>
          </a:p>
        </p:txBody>
      </p:sp>
      <p:sp>
        <p:nvSpPr>
          <p:cNvPr id="16" name="右大かっこ 15">
            <a:extLst>
              <a:ext uri="{FF2B5EF4-FFF2-40B4-BE49-F238E27FC236}">
                <a16:creationId xmlns:a16="http://schemas.microsoft.com/office/drawing/2014/main" id="{C7D37992-75F2-9040-9B6D-DF6D6151AD6B}"/>
              </a:ext>
            </a:extLst>
          </p:cNvPr>
          <p:cNvSpPr/>
          <p:nvPr/>
        </p:nvSpPr>
        <p:spPr>
          <a:xfrm>
            <a:off x="4226560" y="1296101"/>
            <a:ext cx="335280" cy="1910080"/>
          </a:xfrm>
          <a:prstGeom prst="rightBracket">
            <a:avLst>
              <a:gd name="adj" fmla="val 18183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三角形 16">
            <a:extLst>
              <a:ext uri="{FF2B5EF4-FFF2-40B4-BE49-F238E27FC236}">
                <a16:creationId xmlns:a16="http://schemas.microsoft.com/office/drawing/2014/main" id="{F5E4048F-C5CC-0341-A83C-35389E93A9DB}"/>
              </a:ext>
            </a:extLst>
          </p:cNvPr>
          <p:cNvSpPr/>
          <p:nvPr/>
        </p:nvSpPr>
        <p:spPr>
          <a:xfrm rot="5400000">
            <a:off x="4636836" y="2064521"/>
            <a:ext cx="632327" cy="281033"/>
          </a:xfrm>
          <a:prstGeom prst="triangl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 b="1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B70A24B-D100-CF45-9032-6C129EDBB7D2}"/>
              </a:ext>
            </a:extLst>
          </p:cNvPr>
          <p:cNvSpPr txBox="1"/>
          <p:nvPr/>
        </p:nvSpPr>
        <p:spPr>
          <a:xfrm>
            <a:off x="5484034" y="403383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/>
              <a:t>次の「防災テーマ」で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認知・理解を確認</a:t>
            </a:r>
          </a:p>
        </p:txBody>
      </p:sp>
      <p:sp>
        <p:nvSpPr>
          <p:cNvPr id="19" name="右矢印 18">
            <a:extLst>
              <a:ext uri="{FF2B5EF4-FFF2-40B4-BE49-F238E27FC236}">
                <a16:creationId xmlns:a16="http://schemas.microsoft.com/office/drawing/2014/main" id="{1D9DA2DB-AFAA-F841-B01B-57B3EA2D0640}"/>
              </a:ext>
            </a:extLst>
          </p:cNvPr>
          <p:cNvSpPr/>
          <p:nvPr/>
        </p:nvSpPr>
        <p:spPr>
          <a:xfrm rot="1841222">
            <a:off x="5067279" y="4419600"/>
            <a:ext cx="494373" cy="457200"/>
          </a:xfrm>
          <a:prstGeom prst="rightArrow">
            <a:avLst/>
          </a:prstGeom>
          <a:solidFill>
            <a:srgbClr val="00B0F0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右矢印 19">
            <a:extLst>
              <a:ext uri="{FF2B5EF4-FFF2-40B4-BE49-F238E27FC236}">
                <a16:creationId xmlns:a16="http://schemas.microsoft.com/office/drawing/2014/main" id="{5C3AA364-1DF9-044D-BDEE-17F6BE27D3D3}"/>
              </a:ext>
            </a:extLst>
          </p:cNvPr>
          <p:cNvSpPr/>
          <p:nvPr/>
        </p:nvSpPr>
        <p:spPr>
          <a:xfrm rot="19800000">
            <a:off x="5073307" y="5405120"/>
            <a:ext cx="494373" cy="457200"/>
          </a:xfrm>
          <a:prstGeom prst="rightArrow">
            <a:avLst/>
          </a:prstGeom>
          <a:solidFill>
            <a:srgbClr val="00B0F0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C62471-36CA-8544-8E30-D7115BB55B90}"/>
              </a:ext>
            </a:extLst>
          </p:cNvPr>
          <p:cNvSpPr txBox="1"/>
          <p:nvPr/>
        </p:nvSpPr>
        <p:spPr>
          <a:xfrm>
            <a:off x="8441595" y="3840480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正答率から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伝えるべき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ja-JP" altLang="en-US" b="1">
                <a:solidFill>
                  <a:srgbClr val="0070C0"/>
                </a:solidFill>
              </a:rPr>
              <a:t>情報を把握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D79456-7E20-4544-8E1F-D5D52B761286}"/>
              </a:ext>
            </a:extLst>
          </p:cNvPr>
          <p:cNvSpPr txBox="1"/>
          <p:nvPr/>
        </p:nvSpPr>
        <p:spPr>
          <a:xfrm>
            <a:off x="8336340" y="534416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回答コメント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ja-JP" altLang="en-US" b="1">
                <a:solidFill>
                  <a:srgbClr val="0070C0"/>
                </a:solidFill>
              </a:rPr>
              <a:t>から新たな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70C0"/>
                </a:solidFill>
              </a:rPr>
              <a:t>課題を把握</a:t>
            </a:r>
          </a:p>
        </p:txBody>
      </p:sp>
      <p:sp>
        <p:nvSpPr>
          <p:cNvPr id="23" name="右矢印 22">
            <a:extLst>
              <a:ext uri="{FF2B5EF4-FFF2-40B4-BE49-F238E27FC236}">
                <a16:creationId xmlns:a16="http://schemas.microsoft.com/office/drawing/2014/main" id="{A854695D-AFF7-7840-8BAE-C93A8A9DEC11}"/>
              </a:ext>
            </a:extLst>
          </p:cNvPr>
          <p:cNvSpPr/>
          <p:nvPr/>
        </p:nvSpPr>
        <p:spPr>
          <a:xfrm rot="19800000">
            <a:off x="7887627" y="4439920"/>
            <a:ext cx="494373" cy="457200"/>
          </a:xfrm>
          <a:prstGeom prst="rightArrow">
            <a:avLst/>
          </a:prstGeom>
          <a:solidFill>
            <a:srgbClr val="FFC000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右矢印 23">
            <a:extLst>
              <a:ext uri="{FF2B5EF4-FFF2-40B4-BE49-F238E27FC236}">
                <a16:creationId xmlns:a16="http://schemas.microsoft.com/office/drawing/2014/main" id="{ED37344B-FF9C-CC45-B7BA-6D03E62DD5F5}"/>
              </a:ext>
            </a:extLst>
          </p:cNvPr>
          <p:cNvSpPr/>
          <p:nvPr/>
        </p:nvSpPr>
        <p:spPr>
          <a:xfrm rot="1841222">
            <a:off x="7861279" y="5344158"/>
            <a:ext cx="494373" cy="457200"/>
          </a:xfrm>
          <a:prstGeom prst="rightArrow">
            <a:avLst/>
          </a:prstGeom>
          <a:solidFill>
            <a:srgbClr val="FFC000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116EE340-8F93-BC4F-9E79-219BFF105E4B}"/>
              </a:ext>
            </a:extLst>
          </p:cNvPr>
          <p:cNvSpPr/>
          <p:nvPr/>
        </p:nvSpPr>
        <p:spPr>
          <a:xfrm>
            <a:off x="403385" y="1117600"/>
            <a:ext cx="9258775" cy="81280"/>
          </a:xfrm>
          <a:prstGeom prst="round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F616092D-F72B-5348-83A4-22AEB2DDCBE0}"/>
              </a:ext>
            </a:extLst>
          </p:cNvPr>
          <p:cNvSpPr/>
          <p:nvPr/>
        </p:nvSpPr>
        <p:spPr>
          <a:xfrm>
            <a:off x="403385" y="3627120"/>
            <a:ext cx="9340055" cy="71120"/>
          </a:xfrm>
          <a:prstGeom prst="round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6B69334-9F9E-6A4B-8810-219106266BD3}"/>
              </a:ext>
            </a:extLst>
          </p:cNvPr>
          <p:cNvSpPr txBox="1"/>
          <p:nvPr/>
        </p:nvSpPr>
        <p:spPr>
          <a:xfrm>
            <a:off x="424180" y="887214"/>
            <a:ext cx="4973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b="1">
                <a:solidFill>
                  <a:srgbClr val="0070C0"/>
                </a:solidFill>
              </a:rPr>
              <a:t>・回答クラスターごとへの追加質問が可能</a:t>
            </a:r>
            <a:endParaRPr lang="ja-JP" altLang="en-US" sz="140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8F52C69-9C20-CC47-92AA-7D53614102B4}"/>
              </a:ext>
            </a:extLst>
          </p:cNvPr>
          <p:cNvSpPr txBox="1"/>
          <p:nvPr/>
        </p:nvSpPr>
        <p:spPr>
          <a:xfrm>
            <a:off x="403860" y="3386574"/>
            <a:ext cx="7205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b="1">
                <a:solidFill>
                  <a:srgbClr val="0070C0"/>
                </a:solidFill>
              </a:rPr>
              <a:t>・回答データを施策に反映し、その成果を「ポリネコ</a:t>
            </a:r>
            <a:r>
              <a:rPr kumimoji="1" lang="en-US" altLang="ja-JP" sz="1400" b="1" dirty="0">
                <a:solidFill>
                  <a:srgbClr val="0070C0"/>
                </a:solidFill>
              </a:rPr>
              <a:t>! CHIKUMA</a:t>
            </a:r>
            <a:r>
              <a:rPr kumimoji="1" lang="ja-JP" altLang="en-US" sz="1400" b="1">
                <a:solidFill>
                  <a:srgbClr val="0070C0"/>
                </a:solidFill>
              </a:rPr>
              <a:t>」で確認、施策を改善</a:t>
            </a:r>
            <a:endParaRPr lang="ja-JP" altLang="en-US" sz="140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3BB575F-4E8E-F049-92EF-8E5F60FC6BC6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14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7FB733E-8EF7-E34C-A328-7C7A7B3F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1700213"/>
            <a:ext cx="9551295" cy="486314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D5CA295-EF28-6541-AEA9-337ACEA8FB95}"/>
              </a:ext>
            </a:extLst>
          </p:cNvPr>
          <p:cNvSpPr/>
          <p:nvPr/>
        </p:nvSpPr>
        <p:spPr>
          <a:xfrm>
            <a:off x="1093865" y="1179112"/>
            <a:ext cx="7796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地域に関わる人を繋ぐバイパス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9ACEFC-4078-6B4F-97B4-A6B822DF10AE}"/>
              </a:ext>
            </a:extLst>
          </p:cNvPr>
          <p:cNvSpPr txBox="1"/>
          <p:nvPr/>
        </p:nvSpPr>
        <p:spPr>
          <a:xfrm>
            <a:off x="3243038" y="570664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>
                <a:latin typeface="メイリオ"/>
                <a:ea typeface="メイリオ"/>
                <a:cs typeface="メイリオ"/>
              </a:rPr>
              <a:t>による接続で一緒に最善策を創る</a:t>
            </a:r>
            <a:endParaRPr kumimoji="1" lang="ja-JP" altLang="en-US" sz="2800" b="1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7160E89-5B4C-2541-8F57-533504310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13" y="363274"/>
            <a:ext cx="2092012" cy="79496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6679E47-7315-FF47-980B-C189351889E0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717FFDDB-521D-8B4A-9518-3420C3BF0134}"/>
              </a:ext>
            </a:extLst>
          </p:cNvPr>
          <p:cNvSpPr/>
          <p:nvPr/>
        </p:nvSpPr>
        <p:spPr>
          <a:xfrm>
            <a:off x="555785" y="1358498"/>
            <a:ext cx="9263712" cy="277262"/>
          </a:xfrm>
          <a:prstGeom prst="round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E573206-EEA2-8B4D-86E4-B5858E1F379E}"/>
              </a:ext>
            </a:extLst>
          </p:cNvPr>
          <p:cNvSpPr/>
          <p:nvPr/>
        </p:nvSpPr>
        <p:spPr>
          <a:xfrm>
            <a:off x="1246265" y="1331512"/>
            <a:ext cx="7796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地域に関わる人を繋ぐバイパス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0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CE6E03-8D0F-ED43-9C4B-69999ADF63CC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A27C151-2F9A-304A-BD23-29DED643C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98" y="3155183"/>
            <a:ext cx="2249554" cy="35340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B46918A-4F8C-1A4D-9F25-9CC4FABAA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381" y="3155183"/>
            <a:ext cx="2254434" cy="35717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05AC573-58A6-1D45-956F-568537F55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098" y="3155183"/>
            <a:ext cx="2252839" cy="271013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A81F93C-7921-5743-8C7C-1B07B4C16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0610" y="3155183"/>
            <a:ext cx="2253292" cy="274577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8CCF49F-51CB-644E-A023-E85C9B56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96" y="1080539"/>
            <a:ext cx="2593565" cy="174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5AFD3BF-A0AD-3C47-A984-78E21E63C093}"/>
              </a:ext>
            </a:extLst>
          </p:cNvPr>
          <p:cNvSpPr txBox="1"/>
          <p:nvPr/>
        </p:nvSpPr>
        <p:spPr>
          <a:xfrm>
            <a:off x="7686151" y="946219"/>
            <a:ext cx="14510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200" dirty="0"/>
              <a:t>83</a:t>
            </a:r>
            <a:r>
              <a:rPr kumimoji="1" lang="en-US" altLang="ja-JP" sz="3600" dirty="0"/>
              <a:t>%</a:t>
            </a:r>
            <a:endParaRPr kumimoji="1" lang="ja-JP" altLang="en-US" sz="48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53172A-4A01-6D43-81AD-538C0FC0F2B0}"/>
              </a:ext>
            </a:extLst>
          </p:cNvPr>
          <p:cNvSpPr txBox="1"/>
          <p:nvPr/>
        </p:nvSpPr>
        <p:spPr>
          <a:xfrm>
            <a:off x="7676102" y="2022961"/>
            <a:ext cx="14510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200" dirty="0"/>
              <a:t>74</a:t>
            </a:r>
            <a:r>
              <a:rPr kumimoji="1" lang="en-US" altLang="ja-JP" sz="3600" dirty="0"/>
              <a:t>%</a:t>
            </a:r>
            <a:endParaRPr kumimoji="1" lang="ja-JP" altLang="en-US" sz="48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DE901AA-BBDB-F646-A003-D2FE25D3AA03}"/>
              </a:ext>
            </a:extLst>
          </p:cNvPr>
          <p:cNvSpPr txBox="1"/>
          <p:nvPr/>
        </p:nvSpPr>
        <p:spPr>
          <a:xfrm>
            <a:off x="2973388" y="1046227"/>
            <a:ext cx="45126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/>
              <a:t>・あなたは、千曲市における 防災と災害への</a:t>
            </a:r>
            <a:endParaRPr lang="en-US" altLang="ja-JP" sz="1600" dirty="0"/>
          </a:p>
          <a:p>
            <a:r>
              <a:rPr lang="ja-JP" altLang="en-US" sz="1600"/>
              <a:t>　対応は、市役所と住民が、</a:t>
            </a:r>
            <a:endParaRPr lang="en-US" altLang="ja-JP" sz="1600" dirty="0"/>
          </a:p>
          <a:p>
            <a:r>
              <a:rPr lang="ja-JP" altLang="en-US" sz="1600"/>
              <a:t>　どのような関わりで 行うことが最も望ましい</a:t>
            </a:r>
            <a:br>
              <a:rPr lang="en-US" altLang="ja-JP" sz="1600" dirty="0"/>
            </a:br>
            <a:r>
              <a:rPr lang="ja-JP" altLang="en-US" sz="1600"/>
              <a:t>　と、 考えますか？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AB883E5-63D2-9E47-BC51-B205518E95F9}"/>
              </a:ext>
            </a:extLst>
          </p:cNvPr>
          <p:cNvSpPr txBox="1"/>
          <p:nvPr/>
        </p:nvSpPr>
        <p:spPr>
          <a:xfrm>
            <a:off x="2973388" y="2433568"/>
            <a:ext cx="4983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・千曲市役所と住民が一緒に協働して行う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2AE1DE2-4115-E245-B091-3FB74D7516CC}"/>
              </a:ext>
            </a:extLst>
          </p:cNvPr>
          <p:cNvSpPr txBox="1"/>
          <p:nvPr/>
        </p:nvSpPr>
        <p:spPr>
          <a:xfrm>
            <a:off x="327804" y="22651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回答の概況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E517A32-DBB1-B548-9099-F2ABC9AC7403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F5EAD3-320A-C742-87CA-10EFB459B540}"/>
              </a:ext>
            </a:extLst>
          </p:cNvPr>
          <p:cNvSpPr txBox="1"/>
          <p:nvPr/>
        </p:nvSpPr>
        <p:spPr>
          <a:xfrm>
            <a:off x="1713245" y="5105791"/>
            <a:ext cx="859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solidFill>
                  <a:schemeClr val="bg1"/>
                </a:solidFill>
              </a:rPr>
              <a:t>66%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15CBB1-8B0F-5C49-910D-E8D818B60211}"/>
              </a:ext>
            </a:extLst>
          </p:cNvPr>
          <p:cNvSpPr txBox="1"/>
          <p:nvPr/>
        </p:nvSpPr>
        <p:spPr>
          <a:xfrm>
            <a:off x="589506" y="4263404"/>
            <a:ext cx="859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</a:rPr>
              <a:t>11</a:t>
            </a:r>
            <a:r>
              <a:rPr lang="en-US" altLang="ja-JP" sz="1800" dirty="0">
                <a:solidFill>
                  <a:schemeClr val="bg1"/>
                </a:solidFill>
              </a:rPr>
              <a:t>%</a:t>
            </a:r>
            <a:endParaRPr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546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734BAD1-4773-3541-AB6B-0E6D7BA5452A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071C8FF-C42E-DF46-B714-BF3D97B421EC}"/>
              </a:ext>
            </a:extLst>
          </p:cNvPr>
          <p:cNvGrpSpPr/>
          <p:nvPr/>
        </p:nvGrpSpPr>
        <p:grpSpPr>
          <a:xfrm>
            <a:off x="372098" y="1507253"/>
            <a:ext cx="3192080" cy="4860426"/>
            <a:chOff x="372098" y="3155183"/>
            <a:chExt cx="2320979" cy="353404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8D9C428-3589-1847-9220-7926927B9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2098" y="3155183"/>
              <a:ext cx="2249554" cy="3534043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EF38C57-CE14-654C-8C08-D016E4B4D481}"/>
                </a:ext>
              </a:extLst>
            </p:cNvPr>
            <p:cNvSpPr txBox="1"/>
            <p:nvPr/>
          </p:nvSpPr>
          <p:spPr>
            <a:xfrm>
              <a:off x="1833943" y="5098485"/>
              <a:ext cx="859134" cy="268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800" dirty="0">
                  <a:solidFill>
                    <a:schemeClr val="bg1"/>
                  </a:solidFill>
                </a:rPr>
                <a:t>66%</a:t>
              </a:r>
              <a:endParaRPr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AB6CBB7-189E-354D-8E02-290A31339C92}"/>
                </a:ext>
              </a:extLst>
            </p:cNvPr>
            <p:cNvSpPr txBox="1"/>
            <p:nvPr/>
          </p:nvSpPr>
          <p:spPr>
            <a:xfrm>
              <a:off x="655262" y="4365691"/>
              <a:ext cx="859134" cy="268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</a:rPr>
                <a:t>19</a:t>
              </a:r>
              <a:r>
                <a:rPr lang="en-US" altLang="ja-JP" sz="1800" dirty="0">
                  <a:solidFill>
                    <a:schemeClr val="bg1"/>
                  </a:solidFill>
                </a:rPr>
                <a:t>%</a:t>
              </a:r>
              <a:endParaRPr lang="ja-JP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654038-9F03-CA40-9D63-870C1DE69FFF}"/>
              </a:ext>
            </a:extLst>
          </p:cNvPr>
          <p:cNvSpPr txBox="1"/>
          <p:nvPr/>
        </p:nvSpPr>
        <p:spPr>
          <a:xfrm>
            <a:off x="327804" y="22651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回答の概況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6837325-5AFD-5F43-AE44-22956E066A4A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55BEEC7-6B55-D34F-990A-EC406856B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786" y="2532086"/>
            <a:ext cx="5316277" cy="304091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D6B86C6-9491-B249-8D82-258568862272}"/>
              </a:ext>
            </a:extLst>
          </p:cNvPr>
          <p:cNvSpPr txBox="1"/>
          <p:nvPr/>
        </p:nvSpPr>
        <p:spPr>
          <a:xfrm>
            <a:off x="3964074" y="6000094"/>
            <a:ext cx="4953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（！）高いスコアで</a:t>
            </a:r>
            <a:r>
              <a:rPr lang="en-US" altLang="ja-JP" sz="1800" dirty="0"/>
              <a:t>type-G</a:t>
            </a:r>
            <a:r>
              <a:rPr lang="ja-JP" altLang="en-US" sz="1800"/>
              <a:t>の人が</a:t>
            </a:r>
            <a:r>
              <a:rPr lang="ja-JP" altLang="en-US"/>
              <a:t>いました。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2C4228-9B75-4C49-8EB7-70024EBE009E}"/>
              </a:ext>
            </a:extLst>
          </p:cNvPr>
          <p:cNvSpPr txBox="1"/>
          <p:nvPr/>
        </p:nvSpPr>
        <p:spPr>
          <a:xfrm>
            <a:off x="3794927" y="1510156"/>
            <a:ext cx="49538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>
                <a:solidFill>
                  <a:srgbClr val="0070C0"/>
                </a:solidFill>
              </a:rPr>
              <a:t>あなたはどのタイプでしたか？</a:t>
            </a:r>
            <a:endParaRPr lang="en-US" altLang="ja-JP" sz="2000" b="1" dirty="0">
              <a:solidFill>
                <a:srgbClr val="0070C0"/>
              </a:solidFill>
            </a:endParaRPr>
          </a:p>
          <a:p>
            <a:r>
              <a:rPr lang="ja-JP" altLang="en-US" sz="2000" b="1">
                <a:solidFill>
                  <a:srgbClr val="0070C0"/>
                </a:solidFill>
              </a:rPr>
              <a:t>または、どのタイプになりそうですか？</a:t>
            </a:r>
            <a:endParaRPr lang="en-US" altLang="ja-JP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1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CE6E03-8D0F-ED43-9C4B-69999ADF63CC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BD2E51-014A-EE4C-A941-E2269640CFC5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00349C"/>
                </a:solidFill>
              </a:rPr>
              <a:t>高かった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E75568-BCEB-E849-8374-B5147CCE6744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E906CC2-128B-9D46-BD3D-ED9FC69DDDC3}"/>
              </a:ext>
            </a:extLst>
          </p:cNvPr>
          <p:cNvGrpSpPr/>
          <p:nvPr/>
        </p:nvGrpSpPr>
        <p:grpSpPr>
          <a:xfrm>
            <a:off x="525080" y="1953523"/>
            <a:ext cx="4427920" cy="3815886"/>
            <a:chOff x="525080" y="1145321"/>
            <a:chExt cx="5365750" cy="4624088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4150D74-9A10-4640-AD95-617EDE6E3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081" y="1799838"/>
              <a:ext cx="2413000" cy="2971913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8CF5747-65FC-5544-8F7A-5B8BAED3C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080" y="1145321"/>
              <a:ext cx="2413000" cy="662498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FAB0271-B928-8A40-906B-2EB3FCEA82D7}"/>
                </a:ext>
              </a:extLst>
            </p:cNvPr>
            <p:cNvGrpSpPr/>
            <p:nvPr/>
          </p:nvGrpSpPr>
          <p:grpSpPr>
            <a:xfrm>
              <a:off x="3477830" y="1145321"/>
              <a:ext cx="2413000" cy="4624088"/>
              <a:chOff x="3477830" y="1145321"/>
              <a:chExt cx="2413000" cy="4624088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1647CC45-C6C1-1F40-9B59-AF33AC946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7830" y="1778323"/>
                <a:ext cx="2395719" cy="3991086"/>
              </a:xfrm>
              <a:prstGeom prst="rect">
                <a:avLst/>
              </a:prstGeom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13B3D914-D697-5541-BCFB-0AAF6948AC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77830" y="1145321"/>
                <a:ext cx="2413000" cy="662498"/>
              </a:xfrm>
              <a:prstGeom prst="rect">
                <a:avLst/>
              </a:prstGeom>
            </p:spPr>
          </p:pic>
        </p:grp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2A2081F4-92B6-214B-86C8-BFD40F50C3F2}"/>
                </a:ext>
              </a:extLst>
            </p:cNvPr>
            <p:cNvSpPr/>
            <p:nvPr/>
          </p:nvSpPr>
          <p:spPr>
            <a:xfrm>
              <a:off x="525080" y="1145321"/>
              <a:ext cx="2413000" cy="429083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B6E468EC-A158-CD49-B13A-0824C54C13C5}"/>
                </a:ext>
              </a:extLst>
            </p:cNvPr>
            <p:cNvSpPr/>
            <p:nvPr/>
          </p:nvSpPr>
          <p:spPr>
            <a:xfrm>
              <a:off x="3480970" y="1146996"/>
              <a:ext cx="2389456" cy="462075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12D4626-EAFE-F347-82FA-9A33DC1D859F}"/>
              </a:ext>
            </a:extLst>
          </p:cNvPr>
          <p:cNvSpPr txBox="1"/>
          <p:nvPr/>
        </p:nvSpPr>
        <p:spPr>
          <a:xfrm>
            <a:off x="5529944" y="2474407"/>
            <a:ext cx="37192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0070C0"/>
                </a:solidFill>
              </a:rPr>
              <a:t>91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</p:spTree>
    <p:extLst>
      <p:ext uri="{BB962C8B-B14F-4D97-AF65-F5344CB8AC3E}">
        <p14:creationId xmlns:p14="http://schemas.microsoft.com/office/powerpoint/2010/main" val="151744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7245229-3A9C-CD43-B750-A651AA4C4809}"/>
              </a:ext>
            </a:extLst>
          </p:cNvPr>
          <p:cNvGrpSpPr/>
          <p:nvPr/>
        </p:nvGrpSpPr>
        <p:grpSpPr>
          <a:xfrm>
            <a:off x="523875" y="1952625"/>
            <a:ext cx="1984881" cy="3517115"/>
            <a:chOff x="776288" y="582613"/>
            <a:chExt cx="2421530" cy="429083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7359BDD-8933-7045-9C6F-31F513516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289" y="1241777"/>
              <a:ext cx="2421529" cy="3443112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FEEA505-1E66-3849-8790-A5B3007E0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288" y="582613"/>
              <a:ext cx="2413000" cy="662498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DD53E4D-92D8-AF49-9C50-7DE7023BAD12}"/>
                </a:ext>
              </a:extLst>
            </p:cNvPr>
            <p:cNvSpPr/>
            <p:nvPr/>
          </p:nvSpPr>
          <p:spPr>
            <a:xfrm>
              <a:off x="776288" y="582613"/>
              <a:ext cx="2413000" cy="429083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FA1E9DF-7605-B04E-871E-AF0820F61FB0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167993-E1CC-8F48-817D-2E8565C9EDB0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00349C"/>
                </a:solidFill>
              </a:rPr>
              <a:t>高かった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E8B21B7-2844-6E4D-98F7-B54F7FD07DFD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D1E2DA7-713E-F14A-9A2F-9DE416CF9E3A}"/>
              </a:ext>
            </a:extLst>
          </p:cNvPr>
          <p:cNvGrpSpPr/>
          <p:nvPr/>
        </p:nvGrpSpPr>
        <p:grpSpPr>
          <a:xfrm>
            <a:off x="2973388" y="1912432"/>
            <a:ext cx="2007165" cy="3637694"/>
            <a:chOff x="2973388" y="1316143"/>
            <a:chExt cx="2413000" cy="4373210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98C273A-4354-FD42-99FC-D43355B16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3388" y="1986597"/>
              <a:ext cx="2388703" cy="3702756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400D2A9-B03E-DC4F-B937-99C5A8FF3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388" y="1316143"/>
              <a:ext cx="2413000" cy="662498"/>
            </a:xfrm>
            <a:prstGeom prst="rect">
              <a:avLst/>
            </a:prstGeom>
          </p:spPr>
        </p:pic>
      </p:grp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18CDFBE-FD1D-B241-988B-58A0617DEFA9}"/>
              </a:ext>
            </a:extLst>
          </p:cNvPr>
          <p:cNvSpPr/>
          <p:nvPr/>
        </p:nvSpPr>
        <p:spPr>
          <a:xfrm>
            <a:off x="2973388" y="1952626"/>
            <a:ext cx="1972238" cy="35975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590BD3E-0595-324F-897F-F168A380B6B7}"/>
              </a:ext>
            </a:extLst>
          </p:cNvPr>
          <p:cNvSpPr txBox="1"/>
          <p:nvPr/>
        </p:nvSpPr>
        <p:spPr>
          <a:xfrm>
            <a:off x="5529944" y="2474407"/>
            <a:ext cx="37192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0070C0"/>
                </a:solidFill>
              </a:rPr>
              <a:t>72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</p:spTree>
    <p:extLst>
      <p:ext uri="{BB962C8B-B14F-4D97-AF65-F5344CB8AC3E}">
        <p14:creationId xmlns:p14="http://schemas.microsoft.com/office/powerpoint/2010/main" val="153685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CE6E03-8D0F-ED43-9C4B-69999ADF63CC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BD2E51-014A-EE4C-A941-E2269640CFC5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00349C"/>
                </a:solidFill>
              </a:rPr>
              <a:t>高かった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E75568-BCEB-E849-8374-B5147CCE6744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2A0AA73-41FF-7C49-99DA-C0DB602041A3}"/>
              </a:ext>
            </a:extLst>
          </p:cNvPr>
          <p:cNvSpPr txBox="1"/>
          <p:nvPr/>
        </p:nvSpPr>
        <p:spPr>
          <a:xfrm>
            <a:off x="5529944" y="575269"/>
            <a:ext cx="37192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0070C0"/>
                </a:solidFill>
              </a:rPr>
              <a:t>70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9352800-60E6-0E4A-B521-02A40BA0A7E1}"/>
              </a:ext>
            </a:extLst>
          </p:cNvPr>
          <p:cNvGrpSpPr/>
          <p:nvPr/>
        </p:nvGrpSpPr>
        <p:grpSpPr>
          <a:xfrm>
            <a:off x="523875" y="1952625"/>
            <a:ext cx="1985897" cy="3506875"/>
            <a:chOff x="776288" y="582613"/>
            <a:chExt cx="2429845" cy="4290837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D275598-0E53-B945-AB71-56027B165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289" y="582613"/>
              <a:ext cx="2429844" cy="3777352"/>
            </a:xfrm>
            <a:prstGeom prst="rect">
              <a:avLst/>
            </a:prstGeom>
          </p:spPr>
        </p:pic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4AD5F8C0-2432-8545-8809-E31D7FCB54D0}"/>
                </a:ext>
              </a:extLst>
            </p:cNvPr>
            <p:cNvSpPr/>
            <p:nvPr/>
          </p:nvSpPr>
          <p:spPr>
            <a:xfrm>
              <a:off x="776288" y="582613"/>
              <a:ext cx="2413000" cy="429083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55028776-7492-3749-9D84-337F313F6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388" y="1922290"/>
            <a:ext cx="1984656" cy="314532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6895F825-295F-0542-B3F2-5B50C2B4F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388" y="5051417"/>
            <a:ext cx="1992745" cy="940647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B762613-4E7A-1A42-98D0-31FC9C0749E8}"/>
              </a:ext>
            </a:extLst>
          </p:cNvPr>
          <p:cNvSpPr/>
          <p:nvPr/>
        </p:nvSpPr>
        <p:spPr>
          <a:xfrm>
            <a:off x="3436536" y="5660468"/>
            <a:ext cx="1105319" cy="452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5DAD32-0C00-CA40-9B54-F32CC605D583}"/>
              </a:ext>
            </a:extLst>
          </p:cNvPr>
          <p:cNvGrpSpPr/>
          <p:nvPr/>
        </p:nvGrpSpPr>
        <p:grpSpPr>
          <a:xfrm>
            <a:off x="5474143" y="1932530"/>
            <a:ext cx="1980897" cy="3506640"/>
            <a:chOff x="5343087" y="1808512"/>
            <a:chExt cx="2423757" cy="4290603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CE0B6725-96D7-7D43-8AAC-2F5DAA609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3087" y="2463029"/>
              <a:ext cx="2411525" cy="3636086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82F8932C-B736-6A46-925B-B6D2F93E9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53844" y="1808512"/>
              <a:ext cx="2413000" cy="662498"/>
            </a:xfrm>
            <a:prstGeom prst="rect">
              <a:avLst/>
            </a:prstGeom>
          </p:spPr>
        </p:pic>
      </p:grp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4C08A5A8-E652-4F48-8E13-2FBE1ACA8279}"/>
              </a:ext>
            </a:extLst>
          </p:cNvPr>
          <p:cNvSpPr/>
          <p:nvPr/>
        </p:nvSpPr>
        <p:spPr>
          <a:xfrm>
            <a:off x="2973388" y="1952625"/>
            <a:ext cx="1981200" cy="363425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0F7E6A6-77B6-CC4E-90DB-61CA0B5C5965}"/>
              </a:ext>
            </a:extLst>
          </p:cNvPr>
          <p:cNvSpPr/>
          <p:nvPr/>
        </p:nvSpPr>
        <p:spPr>
          <a:xfrm>
            <a:off x="5477102" y="1952625"/>
            <a:ext cx="1981200" cy="348353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05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CE6E03-8D0F-ED43-9C4B-69999ADF63CC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BD2E51-014A-EE4C-A941-E2269640CFC5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00349C"/>
                </a:solidFill>
              </a:rPr>
              <a:t>高かった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E75568-BCEB-E849-8374-B5147CCE6744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218A9C0-A286-4440-B3BD-68497AECD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188004"/>
            <a:ext cx="1991796" cy="312996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E9F9E5C-27D9-4A4C-BE15-C564D3847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647738"/>
            <a:ext cx="1991796" cy="54685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A0C0FB3-DADF-3D4B-9526-BE0BAD43C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300" y="2170245"/>
            <a:ext cx="1964711" cy="306354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9814BBF-30B5-2541-968D-6091C5BD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204" y="1647738"/>
            <a:ext cx="1991796" cy="54685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3CE7B4A-B906-3147-B145-2B0AAF64C62E}"/>
              </a:ext>
            </a:extLst>
          </p:cNvPr>
          <p:cNvSpPr/>
          <p:nvPr/>
        </p:nvSpPr>
        <p:spPr>
          <a:xfrm>
            <a:off x="523875" y="1557303"/>
            <a:ext cx="1981200" cy="40195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252BA92-8EB4-B348-B52D-5A46A5DFC6CB}"/>
              </a:ext>
            </a:extLst>
          </p:cNvPr>
          <p:cNvSpPr/>
          <p:nvPr/>
        </p:nvSpPr>
        <p:spPr>
          <a:xfrm>
            <a:off x="2971800" y="1558978"/>
            <a:ext cx="1981200" cy="36661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E00CE2C-83AE-8F42-AFA0-AF59CF53BA1B}"/>
              </a:ext>
            </a:extLst>
          </p:cNvPr>
          <p:cNvGrpSpPr/>
          <p:nvPr/>
        </p:nvGrpSpPr>
        <p:grpSpPr>
          <a:xfrm>
            <a:off x="5746734" y="4461467"/>
            <a:ext cx="1486292" cy="2255855"/>
            <a:chOff x="776288" y="582613"/>
            <a:chExt cx="2416592" cy="3667841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1E722C6-118E-B24B-AECD-27BDF71F1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9697" y="1244303"/>
              <a:ext cx="2403183" cy="263921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C7282F7-CA13-D54D-BD60-C5955D9B5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288" y="582613"/>
              <a:ext cx="2413000" cy="662498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6544845-A4C2-AB49-8E43-B0FE27ECDAF2}"/>
                </a:ext>
              </a:extLst>
            </p:cNvPr>
            <p:cNvSpPr/>
            <p:nvPr/>
          </p:nvSpPr>
          <p:spPr>
            <a:xfrm>
              <a:off x="776288" y="582614"/>
              <a:ext cx="2413000" cy="366784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2A0AA73-41FF-7C49-99DA-C0DB602041A3}"/>
              </a:ext>
            </a:extLst>
          </p:cNvPr>
          <p:cNvSpPr txBox="1"/>
          <p:nvPr/>
        </p:nvSpPr>
        <p:spPr>
          <a:xfrm>
            <a:off x="5529944" y="2474407"/>
            <a:ext cx="37192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0070C0"/>
                </a:solidFill>
              </a:rPr>
              <a:t>69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0BAE1FF-305D-B749-A3EF-972C52C1281A}"/>
              </a:ext>
            </a:extLst>
          </p:cNvPr>
          <p:cNvSpPr txBox="1"/>
          <p:nvPr/>
        </p:nvSpPr>
        <p:spPr>
          <a:xfrm>
            <a:off x="7419034" y="5331491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正答率</a:t>
            </a:r>
            <a:r>
              <a:rPr kumimoji="1" lang="en-US" altLang="ja-JP" sz="3200" dirty="0"/>
              <a:t>44</a:t>
            </a:r>
            <a:r>
              <a:rPr kumimoji="1" lang="en-US" altLang="ja-JP" sz="2000" dirty="0"/>
              <a:t>%</a:t>
            </a:r>
            <a:endParaRPr kumimoji="1" lang="ja-JP" altLang="en-US" sz="32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1C45A5B-976F-034F-871F-DFD990475E22}"/>
              </a:ext>
            </a:extLst>
          </p:cNvPr>
          <p:cNvSpPr txBox="1"/>
          <p:nvPr/>
        </p:nvSpPr>
        <p:spPr>
          <a:xfrm>
            <a:off x="7420708" y="5845631"/>
            <a:ext cx="22397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かけてみよう！</a:t>
            </a:r>
            <a:endParaRPr kumimoji="1" lang="en-US" altLang="ja-JP" sz="2000" dirty="0"/>
          </a:p>
          <a:p>
            <a:r>
              <a:rPr kumimoji="1" lang="ja-JP" altLang="en-US" sz="2000"/>
              <a:t>今日は</a:t>
            </a:r>
            <a:r>
              <a:rPr kumimoji="1" lang="en-US" altLang="ja-JP" sz="2000" dirty="0"/>
              <a:t>15</a:t>
            </a:r>
            <a:r>
              <a:rPr kumimoji="1" lang="ja-JP" altLang="en-US" sz="2000"/>
              <a:t>日なので</a:t>
            </a:r>
          </a:p>
        </p:txBody>
      </p:sp>
    </p:spTree>
    <p:extLst>
      <p:ext uri="{BB962C8B-B14F-4D97-AF65-F5344CB8AC3E}">
        <p14:creationId xmlns:p14="http://schemas.microsoft.com/office/powerpoint/2010/main" val="2383328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8DB0A63-D2D5-734B-99B1-595A7E84064B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6C147E-4BF7-2546-8CCC-0B0D4E697C0C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C90000"/>
                </a:solidFill>
              </a:rPr>
              <a:t>低かった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D8818B-7FCA-034F-9071-464A5F8E971D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096D87-32EC-104D-9E0B-EFC6DC50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492009"/>
            <a:ext cx="1974513" cy="255499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4529DE7-7BAD-B440-A2C8-AFEA1DAA0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952626"/>
            <a:ext cx="1974513" cy="54211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6EC1960-B6BE-9344-93D1-7145F292A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447" y="2501245"/>
            <a:ext cx="1959505" cy="319617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40BDF7B-BDE3-2D4A-80D3-1B3D88DBA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495" y="1952625"/>
            <a:ext cx="1974513" cy="54211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51141CD-E159-E24D-B631-6E4C5A84B262}"/>
              </a:ext>
            </a:extLst>
          </p:cNvPr>
          <p:cNvSpPr/>
          <p:nvPr/>
        </p:nvSpPr>
        <p:spPr>
          <a:xfrm>
            <a:off x="523875" y="1952626"/>
            <a:ext cx="1974513" cy="351111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264F4F3-409D-1445-A22D-314AC2A5B1B9}"/>
              </a:ext>
            </a:extLst>
          </p:cNvPr>
          <p:cNvSpPr/>
          <p:nvPr/>
        </p:nvSpPr>
        <p:spPr>
          <a:xfrm>
            <a:off x="2978487" y="1952625"/>
            <a:ext cx="1974513" cy="373474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1B399FF-D79E-B241-9D7B-65DA2C08D432}"/>
              </a:ext>
            </a:extLst>
          </p:cNvPr>
          <p:cNvSpPr txBox="1"/>
          <p:nvPr/>
        </p:nvSpPr>
        <p:spPr>
          <a:xfrm>
            <a:off x="6112748" y="2474407"/>
            <a:ext cx="30957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C90000"/>
                </a:solidFill>
              </a:rPr>
              <a:t>2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</p:spTree>
    <p:extLst>
      <p:ext uri="{BB962C8B-B14F-4D97-AF65-F5344CB8AC3E}">
        <p14:creationId xmlns:p14="http://schemas.microsoft.com/office/powerpoint/2010/main" val="937238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8DB0A63-D2D5-734B-99B1-595A7E84064B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6C147E-4BF7-2546-8CCC-0B0D4E697C0C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C90000"/>
                </a:solidFill>
              </a:rPr>
              <a:t>低かった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D8818B-7FCA-034F-9071-464A5F8E971D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CBF33C1-2D08-7147-821A-1CA59B79B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496727"/>
            <a:ext cx="1991796" cy="33891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54C044D-3E52-2741-8A22-A6DEF893B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952625"/>
            <a:ext cx="1991796" cy="54685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2602D06-0A86-B341-88ED-5463E0D1E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094" y="2474452"/>
            <a:ext cx="1961656" cy="32957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9B3C804-C546-3C49-AFAE-6721D62F6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094" y="5770502"/>
            <a:ext cx="1961656" cy="49806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25728ED-44AA-D842-86F3-8359DEE11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094" y="1952625"/>
            <a:ext cx="1991796" cy="546855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6BF52D-0140-C145-8ECE-067CDA77C803}"/>
              </a:ext>
            </a:extLst>
          </p:cNvPr>
          <p:cNvSpPr/>
          <p:nvPr/>
        </p:nvSpPr>
        <p:spPr>
          <a:xfrm>
            <a:off x="523875" y="1952625"/>
            <a:ext cx="1991796" cy="423857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98BF660-5918-9C48-AC0C-A314DFFF6E5A}"/>
              </a:ext>
            </a:extLst>
          </p:cNvPr>
          <p:cNvGrpSpPr/>
          <p:nvPr/>
        </p:nvGrpSpPr>
        <p:grpSpPr>
          <a:xfrm>
            <a:off x="4906811" y="1972188"/>
            <a:ext cx="2046649" cy="4793345"/>
            <a:chOff x="6464300" y="582613"/>
            <a:chExt cx="2419769" cy="566721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39F301F-0A90-A040-A04C-9A61E674E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0813" y="1219200"/>
              <a:ext cx="2383256" cy="3917244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443A49B-2038-424D-8048-55B091293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00813" y="5127740"/>
              <a:ext cx="2376487" cy="1122083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B0C732E-7F26-E746-B989-51AD3A108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4300" y="582613"/>
              <a:ext cx="2413000" cy="662498"/>
            </a:xfrm>
            <a:prstGeom prst="rect">
              <a:avLst/>
            </a:prstGeom>
          </p:spPr>
        </p:pic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189969-B398-0D49-A140-C959525E7A59}"/>
              </a:ext>
            </a:extLst>
          </p:cNvPr>
          <p:cNvSpPr txBox="1"/>
          <p:nvPr/>
        </p:nvSpPr>
        <p:spPr>
          <a:xfrm>
            <a:off x="6916620" y="2474407"/>
            <a:ext cx="30957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C90000"/>
                </a:solidFill>
              </a:rPr>
              <a:t>9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097FB32-A428-AE40-8383-27290BBCE184}"/>
              </a:ext>
            </a:extLst>
          </p:cNvPr>
          <p:cNvSpPr/>
          <p:nvPr/>
        </p:nvSpPr>
        <p:spPr>
          <a:xfrm>
            <a:off x="2716091" y="1952625"/>
            <a:ext cx="1991796" cy="43074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25AC6BF-07C1-AF4A-BC45-2312026C79CB}"/>
              </a:ext>
            </a:extLst>
          </p:cNvPr>
          <p:cNvSpPr/>
          <p:nvPr/>
        </p:nvSpPr>
        <p:spPr>
          <a:xfrm>
            <a:off x="4948503" y="1952625"/>
            <a:ext cx="1991796" cy="483001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08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8DB0A63-D2D5-734B-99B1-595A7E84064B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6C147E-4BF7-2546-8CCC-0B0D4E697C0C}"/>
              </a:ext>
            </a:extLst>
          </p:cNvPr>
          <p:cNvSpPr txBox="1"/>
          <p:nvPr/>
        </p:nvSpPr>
        <p:spPr>
          <a:xfrm>
            <a:off x="327804" y="22651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正答率の</a:t>
            </a:r>
            <a:r>
              <a:rPr kumimoji="1" lang="ja-JP" altLang="en-US" sz="3600" b="1">
                <a:solidFill>
                  <a:srgbClr val="C90000"/>
                </a:solidFill>
              </a:rPr>
              <a:t>低かった</a:t>
            </a:r>
            <a:r>
              <a:rPr kumimoji="1" lang="ja-JP" altLang="en-US" sz="3600" b="1">
                <a:solidFill>
                  <a:srgbClr val="0070C0"/>
                </a:solidFill>
              </a:rPr>
              <a:t>設問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D8818B-7FCA-034F-9071-464A5F8E971D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264F4F3-409D-1445-A22D-314AC2A5B1B9}"/>
              </a:ext>
            </a:extLst>
          </p:cNvPr>
          <p:cNvSpPr/>
          <p:nvPr/>
        </p:nvSpPr>
        <p:spPr>
          <a:xfrm>
            <a:off x="2978487" y="1952625"/>
            <a:ext cx="1974513" cy="370459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1B399FF-D79E-B241-9D7B-65DA2C08D432}"/>
              </a:ext>
            </a:extLst>
          </p:cNvPr>
          <p:cNvSpPr txBox="1"/>
          <p:nvPr/>
        </p:nvSpPr>
        <p:spPr>
          <a:xfrm>
            <a:off x="5529944" y="2474407"/>
            <a:ext cx="37192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正答率</a:t>
            </a:r>
            <a:r>
              <a:rPr kumimoji="1" lang="en-US" altLang="ja-JP" sz="9600" dirty="0">
                <a:solidFill>
                  <a:srgbClr val="C90000"/>
                </a:solidFill>
              </a:rPr>
              <a:t>13</a:t>
            </a:r>
            <a:r>
              <a:rPr kumimoji="1" lang="en-US" altLang="ja-JP" sz="4800" dirty="0"/>
              <a:t>%</a:t>
            </a:r>
            <a:endParaRPr kumimoji="1" lang="ja-JP" altLang="en-US" sz="660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C56FBA5-1BE3-5840-9929-3E70BDA8C546}"/>
              </a:ext>
            </a:extLst>
          </p:cNvPr>
          <p:cNvGrpSpPr/>
          <p:nvPr/>
        </p:nvGrpSpPr>
        <p:grpSpPr>
          <a:xfrm>
            <a:off x="513827" y="1952625"/>
            <a:ext cx="1994100" cy="3533775"/>
            <a:chOff x="4767224" y="1798464"/>
            <a:chExt cx="2421308" cy="429083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714B958-E160-CD40-A8F6-854BA3447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7224" y="2457629"/>
              <a:ext cx="2421307" cy="3454399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E6C5C1A-9D4F-E74A-B103-C7275BA1D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5532" y="1798464"/>
              <a:ext cx="2413000" cy="662498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DB237DF-1E33-944F-B9DB-5ABC39E028CB}"/>
                </a:ext>
              </a:extLst>
            </p:cNvPr>
            <p:cNvSpPr/>
            <p:nvPr/>
          </p:nvSpPr>
          <p:spPr>
            <a:xfrm>
              <a:off x="4775532" y="1798464"/>
              <a:ext cx="2413000" cy="429083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0436B32-4B76-BA49-8C8F-8AC993766F61}"/>
              </a:ext>
            </a:extLst>
          </p:cNvPr>
          <p:cNvGrpSpPr/>
          <p:nvPr/>
        </p:nvGrpSpPr>
        <p:grpSpPr>
          <a:xfrm>
            <a:off x="2973388" y="1952625"/>
            <a:ext cx="1979612" cy="3705250"/>
            <a:chOff x="3692525" y="582613"/>
            <a:chExt cx="2426955" cy="454254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E04D2A9-4785-744A-B39C-BC7DF5445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9038" y="1226081"/>
              <a:ext cx="2390442" cy="3899076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342CDB41-58A3-E844-A3AB-5031F6E6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92525" y="582613"/>
              <a:ext cx="2413000" cy="662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10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D91B1245-514E-8E41-BC7F-E8F1819E8DAB}"/>
              </a:ext>
            </a:extLst>
          </p:cNvPr>
          <p:cNvSpPr/>
          <p:nvPr/>
        </p:nvSpPr>
        <p:spPr>
          <a:xfrm>
            <a:off x="271305" y="1175658"/>
            <a:ext cx="5516546" cy="2974312"/>
          </a:xfrm>
          <a:prstGeom prst="wedgeRoundRectCallout">
            <a:avLst>
              <a:gd name="adj1" fmla="val 51844"/>
              <a:gd name="adj2" fmla="val 67531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00F0D6-E8A7-1941-A30D-E51B8FF37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297" y="3688442"/>
            <a:ext cx="3302000" cy="26162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7315DE-F724-8142-8B99-34E5528986BF}"/>
              </a:ext>
            </a:extLst>
          </p:cNvPr>
          <p:cNvSpPr txBox="1"/>
          <p:nvPr/>
        </p:nvSpPr>
        <p:spPr>
          <a:xfrm>
            <a:off x="803563" y="1497203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では、</a:t>
            </a:r>
            <a:endParaRPr kumimoji="1" lang="en-US" altLang="ja-JP" sz="3600" b="1" dirty="0"/>
          </a:p>
          <a:p>
            <a:r>
              <a:rPr kumimoji="1" lang="ja-JP" altLang="en-US" sz="3600" b="1"/>
              <a:t>ここから教室ごとで</a:t>
            </a:r>
            <a:endParaRPr kumimoji="1" lang="en-US" altLang="ja-JP" sz="3600" b="1" dirty="0"/>
          </a:p>
          <a:p>
            <a:r>
              <a:rPr kumimoji="1" lang="ja-JP" altLang="en-US" sz="3600" b="1"/>
              <a:t>ワークショップを</a:t>
            </a:r>
            <a:endParaRPr kumimoji="1" lang="en-US" altLang="ja-JP" sz="3600" b="1" dirty="0"/>
          </a:p>
          <a:p>
            <a:r>
              <a:rPr kumimoji="1" lang="ja-JP" altLang="en-US" sz="3600" b="1"/>
              <a:t>行いましょう！</a:t>
            </a:r>
            <a:endParaRPr kumimoji="1" lang="en-US" altLang="ja-JP" sz="3600" b="1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BFA13E4-4967-574B-B1FC-5184383DE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897" y="6219930"/>
            <a:ext cx="1323336" cy="50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40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CE6E03-8D0F-ED43-9C4B-69999ADF63CC}"/>
              </a:ext>
            </a:extLst>
          </p:cNvPr>
          <p:cNvSpPr/>
          <p:nvPr/>
        </p:nvSpPr>
        <p:spPr>
          <a:xfrm>
            <a:off x="0" y="0"/>
            <a:ext cx="236538" cy="6858000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BD2E51-014A-EE4C-A941-E2269640CFC5}"/>
              </a:ext>
            </a:extLst>
          </p:cNvPr>
          <p:cNvSpPr txBox="1"/>
          <p:nvPr/>
        </p:nvSpPr>
        <p:spPr>
          <a:xfrm>
            <a:off x="327804" y="226510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0070C0"/>
                </a:solidFill>
              </a:rPr>
              <a:t>まとめ＆参加をお待ちしています！</a:t>
            </a:r>
            <a:endParaRPr kumimoji="1" lang="en-US" altLang="ja-JP" sz="3600" b="1" dirty="0">
              <a:solidFill>
                <a:srgbClr val="0070C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E75568-BCEB-E849-8374-B5147CCE6744}"/>
              </a:ext>
            </a:extLst>
          </p:cNvPr>
          <p:cNvSpPr/>
          <p:nvPr/>
        </p:nvSpPr>
        <p:spPr>
          <a:xfrm rot="5400000">
            <a:off x="4930139" y="-4178814"/>
            <a:ext cx="45719" cy="9906001"/>
          </a:xfrm>
          <a:prstGeom prst="rect">
            <a:avLst/>
          </a:prstGeom>
          <a:pattFill prst="dkDnDiag">
            <a:fgClr>
              <a:srgbClr val="1CC6D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80FEB74-74C0-1246-8700-7B4A8F58799F}"/>
              </a:ext>
            </a:extLst>
          </p:cNvPr>
          <p:cNvSpPr txBox="1"/>
          <p:nvPr/>
        </p:nvSpPr>
        <p:spPr>
          <a:xfrm>
            <a:off x="523875" y="1808152"/>
            <a:ext cx="41285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800" b="1">
                <a:solidFill>
                  <a:srgbClr val="0070C0"/>
                </a:solidFill>
              </a:rPr>
              <a:t>臨機応変に考える力が</a:t>
            </a:r>
            <a:endParaRPr kumimoji="1" lang="en-US" altLang="ja-JP" sz="2800" b="1" dirty="0">
              <a:solidFill>
                <a:srgbClr val="0070C0"/>
              </a:solidFill>
            </a:endParaRPr>
          </a:p>
          <a:p>
            <a:r>
              <a:rPr kumimoji="1" lang="ja-JP" altLang="en-US" sz="2800" b="1">
                <a:solidFill>
                  <a:srgbClr val="0070C0"/>
                </a:solidFill>
              </a:rPr>
              <a:t>素晴らしいです。</a:t>
            </a:r>
            <a:endParaRPr lang="ja-JP" altLang="en-US" sz="28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305530-12CB-614E-BF3D-82F3095D4A0C}"/>
              </a:ext>
            </a:extLst>
          </p:cNvPr>
          <p:cNvSpPr txBox="1"/>
          <p:nvPr/>
        </p:nvSpPr>
        <p:spPr>
          <a:xfrm>
            <a:off x="535598" y="3256788"/>
            <a:ext cx="416252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800" b="1">
                <a:solidFill>
                  <a:srgbClr val="0070C0"/>
                </a:solidFill>
              </a:rPr>
              <a:t>地形＝ハザードマップの</a:t>
            </a:r>
            <a:endParaRPr kumimoji="1" lang="en-US" altLang="ja-JP" sz="2800" b="1" dirty="0">
              <a:solidFill>
                <a:srgbClr val="0070C0"/>
              </a:solidFill>
            </a:endParaRPr>
          </a:p>
          <a:p>
            <a:r>
              <a:rPr kumimoji="1" lang="ja-JP" altLang="en-US" sz="2800" b="1">
                <a:solidFill>
                  <a:srgbClr val="0070C0"/>
                </a:solidFill>
              </a:rPr>
              <a:t>情報を意識して、</a:t>
            </a:r>
            <a:endParaRPr kumimoji="1" lang="en-US" altLang="ja-JP" sz="2800" b="1" dirty="0">
              <a:solidFill>
                <a:srgbClr val="0070C0"/>
              </a:solidFill>
            </a:endParaRPr>
          </a:p>
          <a:p>
            <a:r>
              <a:rPr kumimoji="1" lang="ja-JP" altLang="en-US" sz="2800" b="1">
                <a:solidFill>
                  <a:srgbClr val="0070C0"/>
                </a:solidFill>
              </a:rPr>
              <a:t>さらに自分の頭で考える</a:t>
            </a:r>
            <a:endParaRPr kumimoji="1" lang="en-US" altLang="ja-JP" sz="2800" b="1" dirty="0">
              <a:solidFill>
                <a:srgbClr val="0070C0"/>
              </a:solidFill>
            </a:endParaRPr>
          </a:p>
          <a:p>
            <a:r>
              <a:rPr kumimoji="1" lang="ja-JP" altLang="en-US" sz="2800" b="1">
                <a:solidFill>
                  <a:srgbClr val="0070C0"/>
                </a:solidFill>
              </a:rPr>
              <a:t>習慣をつけましょう！</a:t>
            </a:r>
            <a:endParaRPr lang="ja-JP" altLang="en-US" sz="28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E7AD90B-08EC-4748-A52A-E2A480124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761707"/>
            <a:ext cx="4608792" cy="338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44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830</Words>
  <Application>Microsoft Macintosh PowerPoint</Application>
  <PresentationFormat>A4 210 x 297 mm</PresentationFormat>
  <Paragraphs>131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7" baseType="lpstr">
      <vt:lpstr>HGPSoeiKakugothicUB</vt:lpstr>
      <vt:lpstr>Hiragino Sans W4</vt:lpstr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IWATA TAKASHI</dc:creator>
  <cp:lastModifiedBy>IWATA TAKASHI</cp:lastModifiedBy>
  <cp:revision>23</cp:revision>
  <cp:lastPrinted>2023-02-15T01:20:04Z</cp:lastPrinted>
  <dcterms:created xsi:type="dcterms:W3CDTF">2023-02-14T20:29:05Z</dcterms:created>
  <dcterms:modified xsi:type="dcterms:W3CDTF">2023-02-15T01:53:20Z</dcterms:modified>
</cp:coreProperties>
</file>