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60" r:id="rId1"/>
  </p:sldMasterIdLst>
  <p:notesMasterIdLst>
    <p:notesMasterId r:id="rId53"/>
  </p:notesMasterIdLst>
  <p:sldIdLst>
    <p:sldId id="275" r:id="rId2"/>
    <p:sldId id="552" r:id="rId3"/>
    <p:sldId id="553" r:id="rId4"/>
    <p:sldId id="560" r:id="rId5"/>
    <p:sldId id="256" r:id="rId6"/>
    <p:sldId id="549" r:id="rId7"/>
    <p:sldId id="490" r:id="rId8"/>
    <p:sldId id="479" r:id="rId9"/>
    <p:sldId id="488" r:id="rId10"/>
    <p:sldId id="257" r:id="rId11"/>
    <p:sldId id="267" r:id="rId12"/>
    <p:sldId id="268" r:id="rId13"/>
    <p:sldId id="537" r:id="rId14"/>
    <p:sldId id="561" r:id="rId15"/>
    <p:sldId id="384" r:id="rId16"/>
    <p:sldId id="385" r:id="rId17"/>
    <p:sldId id="379" r:id="rId18"/>
    <p:sldId id="572" r:id="rId19"/>
    <p:sldId id="394" r:id="rId20"/>
    <p:sldId id="261" r:id="rId21"/>
    <p:sldId id="258" r:id="rId22"/>
    <p:sldId id="263" r:id="rId23"/>
    <p:sldId id="487" r:id="rId24"/>
    <p:sldId id="266" r:id="rId25"/>
    <p:sldId id="285" r:id="rId26"/>
    <p:sldId id="277" r:id="rId27"/>
    <p:sldId id="278" r:id="rId28"/>
    <p:sldId id="269" r:id="rId29"/>
    <p:sldId id="284" r:id="rId30"/>
    <p:sldId id="273" r:id="rId31"/>
    <p:sldId id="270" r:id="rId32"/>
    <p:sldId id="545" r:id="rId33"/>
    <p:sldId id="262" r:id="rId34"/>
    <p:sldId id="271" r:id="rId35"/>
    <p:sldId id="272" r:id="rId36"/>
    <p:sldId id="573" r:id="rId37"/>
    <p:sldId id="274" r:id="rId38"/>
    <p:sldId id="280" r:id="rId39"/>
    <p:sldId id="288" r:id="rId40"/>
    <p:sldId id="476" r:id="rId41"/>
    <p:sldId id="486" r:id="rId42"/>
    <p:sldId id="478" r:id="rId43"/>
    <p:sldId id="544" r:id="rId44"/>
    <p:sldId id="485" r:id="rId45"/>
    <p:sldId id="548" r:id="rId46"/>
    <p:sldId id="281" r:id="rId47"/>
    <p:sldId id="550" r:id="rId48"/>
    <p:sldId id="551" r:id="rId49"/>
    <p:sldId id="287" r:id="rId50"/>
    <p:sldId id="546" r:id="rId51"/>
    <p:sldId id="547" r:id="rId52"/>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318E"/>
    <a:srgbClr val="FC3F92"/>
    <a:srgbClr val="D62161"/>
    <a:srgbClr val="E3E3E4"/>
    <a:srgbClr val="44C629"/>
    <a:srgbClr val="1FB620"/>
    <a:srgbClr val="3C8D40"/>
    <a:srgbClr val="9E9E31"/>
    <a:srgbClr val="FCC43E"/>
    <a:srgbClr val="57300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594"/>
    <p:restoredTop sz="94643"/>
  </p:normalViewPr>
  <p:slideViewPr>
    <p:cSldViewPr snapToGrid="0" snapToObjects="1" showGuides="1">
      <p:cViewPr varScale="1">
        <p:scale>
          <a:sx n="106" d="100"/>
          <a:sy n="106" d="100"/>
        </p:scale>
        <p:origin x="184" y="600"/>
      </p:cViewPr>
      <p:guideLst>
        <p:guide orient="horz" pos="754"/>
        <p:guide pos="3120"/>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D1233-9E39-A748-953E-FACEAB85AAC7}" type="datetimeFigureOut">
              <a:rPr kumimoji="1" lang="ja-JP" altLang="en-US" smtClean="0"/>
              <a:t>2023/8/31</a:t>
            </a:fld>
            <a:endParaRPr kumimoji="1" lang="ja-JP"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36DC75-A04D-6043-BC85-01DDC5667FD5}" type="slidenum">
              <a:rPr kumimoji="1" lang="ja-JP" altLang="en-US" smtClean="0"/>
              <a:t>‹#›</a:t>
            </a:fld>
            <a:endParaRPr kumimoji="1" lang="ja-JP" altLang="en-US"/>
          </a:p>
        </p:txBody>
      </p:sp>
    </p:spTree>
    <p:extLst>
      <p:ext uri="{BB962C8B-B14F-4D97-AF65-F5344CB8AC3E}">
        <p14:creationId xmlns:p14="http://schemas.microsoft.com/office/powerpoint/2010/main" val="424515937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D9C3E82F-EC14-3E43-B61A-9D534E735035}" type="datetime1">
              <a:rPr kumimoji="1" lang="ja-JP" altLang="en-US" smtClean="0"/>
              <a:t>2023/8/31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24A08D3-4842-684C-BE54-C9E1F2E8DB8B}" type="slidenum">
              <a:rPr kumimoji="1" lang="ja-JP" altLang="en-US" smtClean="0"/>
              <a:t>‹#›</a:t>
            </a:fld>
            <a:endParaRPr kumimoji="1" lang="ja-JP" altLang="en-US"/>
          </a:p>
        </p:txBody>
      </p:sp>
    </p:spTree>
    <p:extLst>
      <p:ext uri="{BB962C8B-B14F-4D97-AF65-F5344CB8AC3E}">
        <p14:creationId xmlns:p14="http://schemas.microsoft.com/office/powerpoint/2010/main" val="255152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B57ECB9-766D-E648-A2F7-4E8E4D415DE5}" type="datetime1">
              <a:rPr kumimoji="1" lang="ja-JP" altLang="en-US" smtClean="0"/>
              <a:t>2023/8/31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24A08D3-4842-684C-BE54-C9E1F2E8DB8B}" type="slidenum">
              <a:rPr kumimoji="1" lang="ja-JP" altLang="en-US" smtClean="0"/>
              <a:t>‹#›</a:t>
            </a:fld>
            <a:endParaRPr kumimoji="1" lang="ja-JP" altLang="en-US"/>
          </a:p>
        </p:txBody>
      </p:sp>
    </p:spTree>
    <p:extLst>
      <p:ext uri="{BB962C8B-B14F-4D97-AF65-F5344CB8AC3E}">
        <p14:creationId xmlns:p14="http://schemas.microsoft.com/office/powerpoint/2010/main" val="2705634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F49043A-C671-344E-91B1-93B83911C34A}" type="datetime1">
              <a:rPr kumimoji="1" lang="ja-JP" altLang="en-US" smtClean="0"/>
              <a:t>2023/8/31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24A08D3-4842-684C-BE54-C9E1F2E8DB8B}" type="slidenum">
              <a:rPr kumimoji="1" lang="ja-JP" altLang="en-US" smtClean="0"/>
              <a:t>‹#›</a:t>
            </a:fld>
            <a:endParaRPr kumimoji="1" lang="ja-JP" altLang="en-US"/>
          </a:p>
        </p:txBody>
      </p:sp>
    </p:spTree>
    <p:extLst>
      <p:ext uri="{BB962C8B-B14F-4D97-AF65-F5344CB8AC3E}">
        <p14:creationId xmlns:p14="http://schemas.microsoft.com/office/powerpoint/2010/main" val="1235061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9A39FB9-CC71-9D4D-89C8-E1EA86451CDF}" type="datetime1">
              <a:rPr kumimoji="1" lang="ja-JP" altLang="en-US" smtClean="0"/>
              <a:t>2023/8/31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677150" y="0"/>
            <a:ext cx="2228850" cy="365125"/>
          </a:xfrm>
        </p:spPr>
        <p:txBody>
          <a:bodyPr/>
          <a:lstStyle/>
          <a:p>
            <a:r>
              <a:rPr kumimoji="1" lang="en-US" altLang="ja-JP" dirty="0"/>
              <a:t>page</a:t>
            </a:r>
            <a:fld id="{A24A08D3-4842-684C-BE54-C9E1F2E8DB8B}" type="slidenum">
              <a:rPr kumimoji="1" lang="ja-JP" altLang="en-US" smtClean="0"/>
              <a:t>‹#›</a:t>
            </a:fld>
            <a:endParaRPr kumimoji="1" lang="ja-JP" altLang="en-US"/>
          </a:p>
        </p:txBody>
      </p:sp>
    </p:spTree>
    <p:extLst>
      <p:ext uri="{BB962C8B-B14F-4D97-AF65-F5344CB8AC3E}">
        <p14:creationId xmlns:p14="http://schemas.microsoft.com/office/powerpoint/2010/main" val="2987653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D02D1C5-B5F8-4844-BDAE-DE987D23108D}" type="datetime1">
              <a:rPr kumimoji="1" lang="ja-JP" altLang="en-US" smtClean="0"/>
              <a:t>2023/8/31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24A08D3-4842-684C-BE54-C9E1F2E8DB8B}" type="slidenum">
              <a:rPr kumimoji="1" lang="ja-JP" altLang="en-US" smtClean="0"/>
              <a:t>‹#›</a:t>
            </a:fld>
            <a:endParaRPr kumimoji="1" lang="ja-JP" altLang="en-US"/>
          </a:p>
        </p:txBody>
      </p:sp>
    </p:spTree>
    <p:extLst>
      <p:ext uri="{BB962C8B-B14F-4D97-AF65-F5344CB8AC3E}">
        <p14:creationId xmlns:p14="http://schemas.microsoft.com/office/powerpoint/2010/main" val="1183296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BA77E10C-77D3-844D-9C70-A400DCED5F9D}" type="datetime1">
              <a:rPr kumimoji="1" lang="ja-JP" altLang="en-US" smtClean="0"/>
              <a:t>2023/8/31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24A08D3-4842-684C-BE54-C9E1F2E8DB8B}" type="slidenum">
              <a:rPr kumimoji="1" lang="ja-JP" altLang="en-US" smtClean="0"/>
              <a:t>‹#›</a:t>
            </a:fld>
            <a:endParaRPr kumimoji="1" lang="ja-JP" altLang="en-US"/>
          </a:p>
        </p:txBody>
      </p:sp>
    </p:spTree>
    <p:extLst>
      <p:ext uri="{BB962C8B-B14F-4D97-AF65-F5344CB8AC3E}">
        <p14:creationId xmlns:p14="http://schemas.microsoft.com/office/powerpoint/2010/main" val="3966047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C3DF1A9B-638C-374D-8AA9-D85EDC7E041A}" type="datetime1">
              <a:rPr kumimoji="1" lang="ja-JP" altLang="en-US" smtClean="0"/>
              <a:t>2023/8/31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A24A08D3-4842-684C-BE54-C9E1F2E8DB8B}" type="slidenum">
              <a:rPr kumimoji="1" lang="ja-JP" altLang="en-US" smtClean="0"/>
              <a:t>‹#›</a:t>
            </a:fld>
            <a:endParaRPr kumimoji="1" lang="ja-JP" altLang="en-US"/>
          </a:p>
        </p:txBody>
      </p:sp>
    </p:spTree>
    <p:extLst>
      <p:ext uri="{BB962C8B-B14F-4D97-AF65-F5344CB8AC3E}">
        <p14:creationId xmlns:p14="http://schemas.microsoft.com/office/powerpoint/2010/main" val="3959850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C70F596C-D1F7-8347-9EF2-34856DE68518}" type="datetime1">
              <a:rPr kumimoji="1" lang="ja-JP" altLang="en-US" smtClean="0"/>
              <a:t>2023/8/31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A24A08D3-4842-684C-BE54-C9E1F2E8DB8B}" type="slidenum">
              <a:rPr kumimoji="1" lang="ja-JP" altLang="en-US" smtClean="0"/>
              <a:t>‹#›</a:t>
            </a:fld>
            <a:endParaRPr kumimoji="1" lang="ja-JP" altLang="en-US"/>
          </a:p>
        </p:txBody>
      </p:sp>
    </p:spTree>
    <p:extLst>
      <p:ext uri="{BB962C8B-B14F-4D97-AF65-F5344CB8AC3E}">
        <p14:creationId xmlns:p14="http://schemas.microsoft.com/office/powerpoint/2010/main" val="430787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A1773C-7516-5449-B7EB-A87D8F235FE6}" type="datetime1">
              <a:rPr kumimoji="1" lang="ja-JP" altLang="en-US" smtClean="0"/>
              <a:t>2023/8/31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A24A08D3-4842-684C-BE54-C9E1F2E8DB8B}" type="slidenum">
              <a:rPr kumimoji="1" lang="ja-JP" altLang="en-US" smtClean="0"/>
              <a:t>‹#›</a:t>
            </a:fld>
            <a:endParaRPr kumimoji="1" lang="ja-JP" altLang="en-US"/>
          </a:p>
        </p:txBody>
      </p:sp>
    </p:spTree>
    <p:extLst>
      <p:ext uri="{BB962C8B-B14F-4D97-AF65-F5344CB8AC3E}">
        <p14:creationId xmlns:p14="http://schemas.microsoft.com/office/powerpoint/2010/main" val="3917350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4F02E8A-1E98-8B4F-A30D-F1349324AA60}" type="datetime1">
              <a:rPr kumimoji="1" lang="ja-JP" altLang="en-US" smtClean="0"/>
              <a:t>2023/8/31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24A08D3-4842-684C-BE54-C9E1F2E8DB8B}" type="slidenum">
              <a:rPr kumimoji="1" lang="ja-JP" altLang="en-US" smtClean="0"/>
              <a:t>‹#›</a:t>
            </a:fld>
            <a:endParaRPr kumimoji="1" lang="ja-JP" altLang="en-US"/>
          </a:p>
        </p:txBody>
      </p:sp>
    </p:spTree>
    <p:extLst>
      <p:ext uri="{BB962C8B-B14F-4D97-AF65-F5344CB8AC3E}">
        <p14:creationId xmlns:p14="http://schemas.microsoft.com/office/powerpoint/2010/main" val="3085636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6393BB2-6000-D445-891F-A7E2301940FC}" type="datetime1">
              <a:rPr kumimoji="1" lang="ja-JP" altLang="en-US" smtClean="0"/>
              <a:t>2023/8/31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24A08D3-4842-684C-BE54-C9E1F2E8DB8B}" type="slidenum">
              <a:rPr kumimoji="1" lang="ja-JP" altLang="en-US" smtClean="0"/>
              <a:t>‹#›</a:t>
            </a:fld>
            <a:endParaRPr kumimoji="1" lang="ja-JP" altLang="en-US"/>
          </a:p>
        </p:txBody>
      </p:sp>
    </p:spTree>
    <p:extLst>
      <p:ext uri="{BB962C8B-B14F-4D97-AF65-F5344CB8AC3E}">
        <p14:creationId xmlns:p14="http://schemas.microsoft.com/office/powerpoint/2010/main" val="342960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628CE4-452B-3E4F-9F6A-E0671C1824DE}" type="datetime1">
              <a:rPr kumimoji="1" lang="ja-JP" altLang="en-US" smtClean="0"/>
              <a:t>2023/8/31</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4A08D3-4842-684C-BE54-C9E1F2E8DB8B}" type="slidenum">
              <a:rPr kumimoji="1" lang="ja-JP" altLang="en-US" smtClean="0"/>
              <a:t>‹#›</a:t>
            </a:fld>
            <a:endParaRPr kumimoji="1" lang="ja-JP" altLang="en-US"/>
          </a:p>
        </p:txBody>
      </p:sp>
    </p:spTree>
    <p:extLst>
      <p:ext uri="{BB962C8B-B14F-4D97-AF65-F5344CB8AC3E}">
        <p14:creationId xmlns:p14="http://schemas.microsoft.com/office/powerpoint/2010/main" val="42759510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18" Type="http://schemas.openxmlformats.org/officeDocument/2006/relationships/image" Target="../media/image56.png"/><Relationship Id="rId3" Type="http://schemas.openxmlformats.org/officeDocument/2006/relationships/image" Target="../media/image41.png"/><Relationship Id="rId21" Type="http://schemas.openxmlformats.org/officeDocument/2006/relationships/image" Target="../media/image59.emf"/><Relationship Id="rId7" Type="http://schemas.openxmlformats.org/officeDocument/2006/relationships/image" Target="../media/image45.png"/><Relationship Id="rId12" Type="http://schemas.openxmlformats.org/officeDocument/2006/relationships/image" Target="../media/image50.png"/><Relationship Id="rId17" Type="http://schemas.openxmlformats.org/officeDocument/2006/relationships/image" Target="../media/image55.png"/><Relationship Id="rId2" Type="http://schemas.openxmlformats.org/officeDocument/2006/relationships/image" Target="../media/image1.emf"/><Relationship Id="rId16" Type="http://schemas.openxmlformats.org/officeDocument/2006/relationships/image" Target="../media/image54.png"/><Relationship Id="rId20"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5" Type="http://schemas.openxmlformats.org/officeDocument/2006/relationships/image" Target="../media/image53.png"/><Relationship Id="rId23" Type="http://schemas.openxmlformats.org/officeDocument/2006/relationships/image" Target="../media/image61.png"/><Relationship Id="rId10" Type="http://schemas.openxmlformats.org/officeDocument/2006/relationships/image" Target="../media/image48.png"/><Relationship Id="rId19" Type="http://schemas.openxmlformats.org/officeDocument/2006/relationships/image" Target="../media/image57.png"/><Relationship Id="rId4" Type="http://schemas.openxmlformats.org/officeDocument/2006/relationships/image" Target="../media/image42.png"/><Relationship Id="rId9" Type="http://schemas.openxmlformats.org/officeDocument/2006/relationships/image" Target="../media/image47.png"/><Relationship Id="rId14" Type="http://schemas.openxmlformats.org/officeDocument/2006/relationships/image" Target="../media/image52.png"/><Relationship Id="rId22" Type="http://schemas.openxmlformats.org/officeDocument/2006/relationships/image" Target="../media/image60.png"/></Relationships>
</file>

<file path=ppt/slides/_rels/slide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9.emf"/><Relationship Id="rId1" Type="http://schemas.openxmlformats.org/officeDocument/2006/relationships/slideLayout" Target="../slideLayouts/slideLayout2.xml"/><Relationship Id="rId4" Type="http://schemas.openxmlformats.org/officeDocument/2006/relationships/image" Target="../media/image62.emf"/></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1.emf"/><Relationship Id="rId5" Type="http://schemas.openxmlformats.org/officeDocument/2006/relationships/image" Target="../media/image66.png"/><Relationship Id="rId4" Type="http://schemas.openxmlformats.org/officeDocument/2006/relationships/image" Target="../media/image65.png"/></Relationships>
</file>

<file path=ppt/slides/_rels/slide2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6.png"/></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2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72.emf"/><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3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4.jpeg"/><Relationship Id="rId7" Type="http://schemas.openxmlformats.org/officeDocument/2006/relationships/image" Target="../media/image77.pn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76.jpeg"/><Relationship Id="rId5" Type="http://schemas.openxmlformats.org/officeDocument/2006/relationships/image" Target="../media/image1.emf"/><Relationship Id="rId4" Type="http://schemas.openxmlformats.org/officeDocument/2006/relationships/image" Target="../media/image75.emf"/></Relationships>
</file>

<file path=ppt/slides/_rels/slide3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1.emf"/></Relationships>
</file>

<file path=ppt/slides/_rels/slide3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81.emf"/><Relationship Id="rId1" Type="http://schemas.openxmlformats.org/officeDocument/2006/relationships/slideLayout" Target="../slideLayouts/slideLayout2.xml"/><Relationship Id="rId5" Type="http://schemas.openxmlformats.org/officeDocument/2006/relationships/image" Target="../media/image82.jpeg"/><Relationship Id="rId4" Type="http://schemas.openxmlformats.org/officeDocument/2006/relationships/image" Target="../media/image19.emf"/></Relationships>
</file>

<file path=ppt/slides/_rels/slide3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3.png"/><Relationship Id="rId3" Type="http://schemas.openxmlformats.org/officeDocument/2006/relationships/image" Target="../media/image85.png"/><Relationship Id="rId7" Type="http://schemas.openxmlformats.org/officeDocument/2006/relationships/image" Target="../media/image89.png"/><Relationship Id="rId12" Type="http://schemas.openxmlformats.org/officeDocument/2006/relationships/image" Target="../media/image81.emf"/><Relationship Id="rId2" Type="http://schemas.openxmlformats.org/officeDocument/2006/relationships/image" Target="../media/image19.emf"/><Relationship Id="rId1" Type="http://schemas.openxmlformats.org/officeDocument/2006/relationships/slideLayout" Target="../slideLayouts/slideLayout1.xml"/><Relationship Id="rId6" Type="http://schemas.openxmlformats.org/officeDocument/2006/relationships/image" Target="../media/image88.png"/><Relationship Id="rId11" Type="http://schemas.openxmlformats.org/officeDocument/2006/relationships/image" Target="../media/image92.png"/><Relationship Id="rId5" Type="http://schemas.openxmlformats.org/officeDocument/2006/relationships/image" Target="../media/image87.png"/><Relationship Id="rId15" Type="http://schemas.openxmlformats.org/officeDocument/2006/relationships/image" Target="../media/image95.png"/><Relationship Id="rId10" Type="http://schemas.openxmlformats.org/officeDocument/2006/relationships/image" Target="../media/image2.emf"/><Relationship Id="rId4" Type="http://schemas.openxmlformats.org/officeDocument/2006/relationships/image" Target="../media/image86.png"/><Relationship Id="rId9" Type="http://schemas.openxmlformats.org/officeDocument/2006/relationships/image" Target="../media/image91.png"/><Relationship Id="rId14" Type="http://schemas.openxmlformats.org/officeDocument/2006/relationships/image" Target="../media/image94.png"/></Relationships>
</file>

<file path=ppt/slides/_rels/slide4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4" Type="http://schemas.openxmlformats.org/officeDocument/2006/relationships/image" Target="../media/image1.emf"/></Relationships>
</file>

<file path=ppt/slides/_rels/slide4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98.png"/><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4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image" Target="../media/image101.png"/><Relationship Id="rId1" Type="http://schemas.openxmlformats.org/officeDocument/2006/relationships/slideLayout" Target="../slideLayouts/slideLayout2.xml"/><Relationship Id="rId6" Type="http://schemas.openxmlformats.org/officeDocument/2006/relationships/image" Target="../media/image105.png"/><Relationship Id="rId11" Type="http://schemas.openxmlformats.org/officeDocument/2006/relationships/image" Target="../media/image110.png"/><Relationship Id="rId5" Type="http://schemas.openxmlformats.org/officeDocument/2006/relationships/image" Target="../media/image104.png"/><Relationship Id="rId10" Type="http://schemas.openxmlformats.org/officeDocument/2006/relationships/image" Target="../media/image109.png"/><Relationship Id="rId4" Type="http://schemas.openxmlformats.org/officeDocument/2006/relationships/image" Target="../media/image103.png"/><Relationship Id="rId9" Type="http://schemas.openxmlformats.org/officeDocument/2006/relationships/image" Target="../media/image108.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emf"/><Relationship Id="rId1" Type="http://schemas.openxmlformats.org/officeDocument/2006/relationships/slideLayout" Target="../slideLayouts/slideLayout2.xml"/><Relationship Id="rId6" Type="http://schemas.openxmlformats.org/officeDocument/2006/relationships/image" Target="../media/image1.emf"/><Relationship Id="rId5" Type="http://schemas.openxmlformats.org/officeDocument/2006/relationships/image" Target="../media/image14.emf"/><Relationship Id="rId4" Type="http://schemas.openxmlformats.org/officeDocument/2006/relationships/image" Target="../media/image13.emf"/></Relationships>
</file>

<file path=ppt/slides/_rels/slide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921F0C37-1168-0744-9B79-3B8A0C6505D3}"/>
              </a:ext>
            </a:extLst>
          </p:cNvPr>
          <p:cNvPicPr>
            <a:picLocks noChangeAspect="1"/>
          </p:cNvPicPr>
          <p:nvPr/>
        </p:nvPicPr>
        <p:blipFill>
          <a:blip r:embed="rId2"/>
          <a:stretch>
            <a:fillRect/>
          </a:stretch>
        </p:blipFill>
        <p:spPr>
          <a:xfrm>
            <a:off x="3591099" y="2658282"/>
            <a:ext cx="2691533" cy="951269"/>
          </a:xfrm>
          <a:prstGeom prst="rect">
            <a:avLst/>
          </a:prstGeom>
        </p:spPr>
      </p:pic>
      <p:pic>
        <p:nvPicPr>
          <p:cNvPr id="5" name="図 4">
            <a:extLst>
              <a:ext uri="{FF2B5EF4-FFF2-40B4-BE49-F238E27FC236}">
                <a16:creationId xmlns:a16="http://schemas.microsoft.com/office/drawing/2014/main" id="{DBBE3C39-F6CB-5042-96A8-D26C4CBDC4A2}"/>
              </a:ext>
            </a:extLst>
          </p:cNvPr>
          <p:cNvPicPr>
            <a:picLocks noChangeAspect="1"/>
          </p:cNvPicPr>
          <p:nvPr/>
        </p:nvPicPr>
        <p:blipFill>
          <a:blip r:embed="rId3"/>
          <a:stretch>
            <a:fillRect/>
          </a:stretch>
        </p:blipFill>
        <p:spPr>
          <a:xfrm>
            <a:off x="4352352" y="3709241"/>
            <a:ext cx="1169026" cy="461458"/>
          </a:xfrm>
          <a:prstGeom prst="rect">
            <a:avLst/>
          </a:prstGeom>
        </p:spPr>
      </p:pic>
      <p:sp>
        <p:nvSpPr>
          <p:cNvPr id="6" name="テキスト ボックス 5">
            <a:extLst>
              <a:ext uri="{FF2B5EF4-FFF2-40B4-BE49-F238E27FC236}">
                <a16:creationId xmlns:a16="http://schemas.microsoft.com/office/drawing/2014/main" id="{A6B802FE-595F-0D4E-A46B-D41D749DFB90}"/>
              </a:ext>
            </a:extLst>
          </p:cNvPr>
          <p:cNvSpPr txBox="1"/>
          <p:nvPr/>
        </p:nvSpPr>
        <p:spPr>
          <a:xfrm>
            <a:off x="1959127" y="1497422"/>
            <a:ext cx="5955476" cy="689612"/>
          </a:xfrm>
          <a:prstGeom prst="rect">
            <a:avLst/>
          </a:prstGeom>
          <a:noFill/>
        </p:spPr>
        <p:txBody>
          <a:bodyPr wrap="none" rtlCol="0">
            <a:spAutoFit/>
          </a:bodyPr>
          <a:lstStyle/>
          <a:p>
            <a:pPr algn="ctr">
              <a:lnSpc>
                <a:spcPct val="110000"/>
              </a:lnSpc>
            </a:pPr>
            <a:r>
              <a:rPr kumimoji="1" lang="ja-JP" altLang="en-US" b="1"/>
              <a:t>「こども基本法」に対応しながら、</a:t>
            </a:r>
            <a:endParaRPr kumimoji="1" lang="en-US" altLang="ja-JP" b="1" dirty="0"/>
          </a:p>
          <a:p>
            <a:pPr algn="ctr">
              <a:lnSpc>
                <a:spcPct val="110000"/>
              </a:lnSpc>
            </a:pPr>
            <a:r>
              <a:rPr kumimoji="1" lang="ja-JP" altLang="en-US" b="1"/>
              <a:t>地域の成長基盤を形成する住民参加コミュニケーション</a:t>
            </a:r>
            <a:endParaRPr kumimoji="1" lang="en-US" altLang="ja-JP" b="1" dirty="0"/>
          </a:p>
        </p:txBody>
      </p:sp>
      <p:sp>
        <p:nvSpPr>
          <p:cNvPr id="7" name="テキスト ボックス 6">
            <a:extLst>
              <a:ext uri="{FF2B5EF4-FFF2-40B4-BE49-F238E27FC236}">
                <a16:creationId xmlns:a16="http://schemas.microsoft.com/office/drawing/2014/main" id="{8301363F-445A-F240-9593-017F3A0978A8}"/>
              </a:ext>
            </a:extLst>
          </p:cNvPr>
          <p:cNvSpPr txBox="1"/>
          <p:nvPr/>
        </p:nvSpPr>
        <p:spPr>
          <a:xfrm>
            <a:off x="4227376" y="4367040"/>
            <a:ext cx="1418978" cy="307777"/>
          </a:xfrm>
          <a:prstGeom prst="rect">
            <a:avLst/>
          </a:prstGeom>
          <a:noFill/>
        </p:spPr>
        <p:txBody>
          <a:bodyPr wrap="none" rtlCol="0">
            <a:spAutoFit/>
          </a:bodyPr>
          <a:lstStyle/>
          <a:p>
            <a:pPr algn="ctr"/>
            <a:r>
              <a:rPr kumimoji="1" lang="en-US" altLang="ja-JP" sz="1400" dirty="0">
                <a:latin typeface="+mn-ea"/>
              </a:rPr>
              <a:t>2023</a:t>
            </a:r>
            <a:r>
              <a:rPr kumimoji="1" lang="ja-JP" altLang="en-US" sz="1400">
                <a:latin typeface="+mn-ea"/>
              </a:rPr>
              <a:t>年</a:t>
            </a:r>
            <a:r>
              <a:rPr kumimoji="1" lang="en-US" altLang="ja-JP" sz="1400" dirty="0">
                <a:latin typeface="+mn-ea"/>
              </a:rPr>
              <a:t>8</a:t>
            </a:r>
            <a:r>
              <a:rPr kumimoji="1" lang="ja-JP" altLang="en-US" sz="1400">
                <a:latin typeface="+mn-ea"/>
              </a:rPr>
              <a:t>月</a:t>
            </a:r>
            <a:r>
              <a:rPr kumimoji="1" lang="en-US" altLang="ja-JP" sz="1400" dirty="0">
                <a:latin typeface="+mn-ea"/>
              </a:rPr>
              <a:t>29</a:t>
            </a:r>
            <a:r>
              <a:rPr kumimoji="1" lang="ja-JP" altLang="en-US" sz="1400">
                <a:latin typeface="+mn-ea"/>
              </a:rPr>
              <a:t>日</a:t>
            </a:r>
            <a:endParaRPr kumimoji="1" lang="en-US" altLang="ja-JP" sz="1400" dirty="0">
              <a:latin typeface="+mn-ea"/>
            </a:endParaRPr>
          </a:p>
        </p:txBody>
      </p:sp>
      <p:pic>
        <p:nvPicPr>
          <p:cNvPr id="8" name="図 7">
            <a:extLst>
              <a:ext uri="{FF2B5EF4-FFF2-40B4-BE49-F238E27FC236}">
                <a16:creationId xmlns:a16="http://schemas.microsoft.com/office/drawing/2014/main" id="{0575FE87-61BA-244E-B7C8-DC82CF1F5E33}"/>
              </a:ext>
            </a:extLst>
          </p:cNvPr>
          <p:cNvPicPr>
            <a:picLocks noChangeAspect="1"/>
          </p:cNvPicPr>
          <p:nvPr/>
        </p:nvPicPr>
        <p:blipFill>
          <a:blip r:embed="rId4"/>
          <a:stretch>
            <a:fillRect/>
          </a:stretch>
        </p:blipFill>
        <p:spPr>
          <a:xfrm>
            <a:off x="4338395" y="2371620"/>
            <a:ext cx="1196940" cy="255414"/>
          </a:xfrm>
          <a:prstGeom prst="rect">
            <a:avLst/>
          </a:prstGeom>
        </p:spPr>
      </p:pic>
      <p:sp>
        <p:nvSpPr>
          <p:cNvPr id="9" name="テキスト ボックス 8">
            <a:extLst>
              <a:ext uri="{FF2B5EF4-FFF2-40B4-BE49-F238E27FC236}">
                <a16:creationId xmlns:a16="http://schemas.microsoft.com/office/drawing/2014/main" id="{48217457-5E94-F541-900D-11B7D586B25A}"/>
              </a:ext>
            </a:extLst>
          </p:cNvPr>
          <p:cNvSpPr txBox="1"/>
          <p:nvPr/>
        </p:nvSpPr>
        <p:spPr>
          <a:xfrm>
            <a:off x="3657509" y="4764550"/>
            <a:ext cx="2558713" cy="684803"/>
          </a:xfrm>
          <a:prstGeom prst="rect">
            <a:avLst/>
          </a:prstGeom>
          <a:noFill/>
        </p:spPr>
        <p:txBody>
          <a:bodyPr wrap="none" rtlCol="0">
            <a:spAutoFit/>
          </a:bodyPr>
          <a:lstStyle/>
          <a:p>
            <a:pPr algn="ctr"/>
            <a:r>
              <a:rPr kumimoji="1" lang="ja-JP" altLang="en-US" sz="1400">
                <a:solidFill>
                  <a:schemeClr val="tx2">
                    <a:lumMod val="50000"/>
                  </a:schemeClr>
                </a:solidFill>
              </a:rPr>
              <a:t>株式会社ハンマーバード</a:t>
            </a:r>
            <a:r>
              <a:rPr kumimoji="1" lang="en-US" altLang="ja-JP" sz="1400" dirty="0">
                <a:solidFill>
                  <a:schemeClr val="tx2">
                    <a:lumMod val="50000"/>
                  </a:schemeClr>
                </a:solidFill>
              </a:rPr>
              <a:t> </a:t>
            </a:r>
            <a:r>
              <a:rPr kumimoji="1" lang="ja-JP" altLang="en-US" sz="1400">
                <a:solidFill>
                  <a:schemeClr val="tx2">
                    <a:lumMod val="50000"/>
                  </a:schemeClr>
                </a:solidFill>
              </a:rPr>
              <a:t>代表</a:t>
            </a:r>
            <a:endParaRPr kumimoji="1" lang="en-US" altLang="ja-JP" sz="1400" dirty="0">
              <a:solidFill>
                <a:schemeClr val="tx2">
                  <a:lumMod val="50000"/>
                </a:schemeClr>
              </a:solidFill>
            </a:endParaRPr>
          </a:p>
          <a:p>
            <a:pPr algn="ctr"/>
            <a:r>
              <a:rPr kumimoji="1" lang="ja-JP" altLang="en-US" sz="1050">
                <a:solidFill>
                  <a:schemeClr val="tx2">
                    <a:lumMod val="50000"/>
                  </a:schemeClr>
                </a:solidFill>
              </a:rPr>
              <a:t>慶應義塾大学</a:t>
            </a:r>
            <a:r>
              <a:rPr kumimoji="1" lang="en-US" altLang="ja-JP" sz="1050" dirty="0">
                <a:solidFill>
                  <a:schemeClr val="tx2">
                    <a:lumMod val="50000"/>
                  </a:schemeClr>
                </a:solidFill>
                <a:latin typeface="+mj-ea"/>
                <a:ea typeface="+mj-ea"/>
              </a:rPr>
              <a:t>SFC</a:t>
            </a:r>
            <a:r>
              <a:rPr kumimoji="1" lang="ja-JP" altLang="en-US" sz="1050">
                <a:solidFill>
                  <a:schemeClr val="tx2">
                    <a:lumMod val="50000"/>
                  </a:schemeClr>
                </a:solidFill>
              </a:rPr>
              <a:t>研究所</a:t>
            </a:r>
            <a:r>
              <a:rPr kumimoji="1" lang="en-US" altLang="ja-JP" sz="1050" dirty="0">
                <a:solidFill>
                  <a:schemeClr val="tx2">
                    <a:lumMod val="50000"/>
                  </a:schemeClr>
                </a:solidFill>
              </a:rPr>
              <a:t> </a:t>
            </a:r>
            <a:r>
              <a:rPr kumimoji="1" lang="ja-JP" altLang="en-US" sz="1050">
                <a:solidFill>
                  <a:schemeClr val="tx2">
                    <a:lumMod val="50000"/>
                  </a:schemeClr>
                </a:solidFill>
              </a:rPr>
              <a:t>上席所員</a:t>
            </a:r>
            <a:endParaRPr kumimoji="1" lang="en-US" altLang="ja-JP" sz="1050" dirty="0">
              <a:solidFill>
                <a:schemeClr val="tx2">
                  <a:lumMod val="50000"/>
                </a:schemeClr>
              </a:solidFill>
            </a:endParaRPr>
          </a:p>
          <a:p>
            <a:pPr algn="ctr"/>
            <a:r>
              <a:rPr kumimoji="1" lang="ja-JP" altLang="en-US" sz="1400">
                <a:solidFill>
                  <a:schemeClr val="tx2">
                    <a:lumMod val="50000"/>
                  </a:schemeClr>
                </a:solidFill>
              </a:rPr>
              <a:t>岩田崇</a:t>
            </a:r>
            <a:endParaRPr kumimoji="1" lang="en-US" altLang="ja-JP" sz="1400" dirty="0">
              <a:solidFill>
                <a:schemeClr val="tx2">
                  <a:lumMod val="50000"/>
                </a:schemeClr>
              </a:solidFill>
            </a:endParaRPr>
          </a:p>
        </p:txBody>
      </p:sp>
      <p:sp>
        <p:nvSpPr>
          <p:cNvPr id="10" name="テキスト ボックス 9">
            <a:extLst>
              <a:ext uri="{FF2B5EF4-FFF2-40B4-BE49-F238E27FC236}">
                <a16:creationId xmlns:a16="http://schemas.microsoft.com/office/drawing/2014/main" id="{3FE817DF-DAE3-204F-AEBE-1F884F34BBDB}"/>
              </a:ext>
            </a:extLst>
          </p:cNvPr>
          <p:cNvSpPr txBox="1"/>
          <p:nvPr/>
        </p:nvSpPr>
        <p:spPr>
          <a:xfrm>
            <a:off x="4074290" y="6286280"/>
            <a:ext cx="1725151" cy="261610"/>
          </a:xfrm>
          <a:prstGeom prst="rect">
            <a:avLst/>
          </a:prstGeom>
          <a:noFill/>
        </p:spPr>
        <p:txBody>
          <a:bodyPr wrap="none" rtlCol="0">
            <a:spAutoFit/>
          </a:bodyPr>
          <a:lstStyle/>
          <a:p>
            <a:pPr algn="ctr"/>
            <a:r>
              <a:rPr kumimoji="1" lang="en-US" altLang="ja-JP" sz="1050" dirty="0" err="1">
                <a:solidFill>
                  <a:schemeClr val="tx2">
                    <a:lumMod val="50000"/>
                  </a:schemeClr>
                </a:solidFill>
                <a:latin typeface="+mn-ea"/>
              </a:rPr>
              <a:t>takashi@hammerbird.jp</a:t>
            </a:r>
            <a:endParaRPr kumimoji="1" lang="en-US" altLang="ja-JP" sz="1050" dirty="0">
              <a:solidFill>
                <a:schemeClr val="tx2">
                  <a:lumMod val="50000"/>
                </a:schemeClr>
              </a:solidFill>
              <a:latin typeface="+mn-ea"/>
            </a:endParaRPr>
          </a:p>
        </p:txBody>
      </p:sp>
      <p:sp>
        <p:nvSpPr>
          <p:cNvPr id="11" name="テキスト ボックス 10">
            <a:extLst>
              <a:ext uri="{FF2B5EF4-FFF2-40B4-BE49-F238E27FC236}">
                <a16:creationId xmlns:a16="http://schemas.microsoft.com/office/drawing/2014/main" id="{06ED70F0-EBA5-ED45-B3B7-897159105F02}"/>
              </a:ext>
            </a:extLst>
          </p:cNvPr>
          <p:cNvSpPr txBox="1"/>
          <p:nvPr/>
        </p:nvSpPr>
        <p:spPr>
          <a:xfrm>
            <a:off x="4442180" y="6537920"/>
            <a:ext cx="989374" cy="230832"/>
          </a:xfrm>
          <a:prstGeom prst="rect">
            <a:avLst/>
          </a:prstGeom>
          <a:noFill/>
        </p:spPr>
        <p:txBody>
          <a:bodyPr wrap="none" rtlCol="0">
            <a:spAutoFit/>
          </a:bodyPr>
          <a:lstStyle/>
          <a:p>
            <a:pPr algn="ctr"/>
            <a:r>
              <a:rPr kumimoji="1" lang="en-US" altLang="ja-JP" sz="900" dirty="0">
                <a:solidFill>
                  <a:schemeClr val="tx2">
                    <a:lumMod val="50000"/>
                  </a:schemeClr>
                </a:solidFill>
                <a:latin typeface="+mn-ea"/>
              </a:rPr>
              <a:t>090-7903-2885</a:t>
            </a:r>
          </a:p>
        </p:txBody>
      </p:sp>
      <p:sp>
        <p:nvSpPr>
          <p:cNvPr id="23" name="角丸四角形 22">
            <a:extLst>
              <a:ext uri="{FF2B5EF4-FFF2-40B4-BE49-F238E27FC236}">
                <a16:creationId xmlns:a16="http://schemas.microsoft.com/office/drawing/2014/main" id="{4A31EC4D-31E0-1441-AE72-D99D6A47449B}"/>
              </a:ext>
            </a:extLst>
          </p:cNvPr>
          <p:cNvSpPr/>
          <p:nvPr/>
        </p:nvSpPr>
        <p:spPr>
          <a:xfrm>
            <a:off x="8189407" y="150725"/>
            <a:ext cx="1517301" cy="28135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0A47184C-56C7-1A48-AA13-7F75003363EE}"/>
              </a:ext>
            </a:extLst>
          </p:cNvPr>
          <p:cNvSpPr txBox="1"/>
          <p:nvPr/>
        </p:nvSpPr>
        <p:spPr>
          <a:xfrm>
            <a:off x="8227347" y="157023"/>
            <a:ext cx="1441420" cy="307777"/>
          </a:xfrm>
          <a:prstGeom prst="rect">
            <a:avLst/>
          </a:prstGeom>
          <a:noFill/>
        </p:spPr>
        <p:txBody>
          <a:bodyPr wrap="none" rtlCol="0">
            <a:spAutoFit/>
          </a:bodyPr>
          <a:lstStyle/>
          <a:p>
            <a:pPr algn="ctr"/>
            <a:r>
              <a:rPr kumimoji="1" lang="ja-JP" altLang="en-US" sz="1400">
                <a:solidFill>
                  <a:schemeClr val="bg1"/>
                </a:solidFill>
                <a:latin typeface="+mn-ea"/>
              </a:rPr>
              <a:t>関係者限定資料</a:t>
            </a:r>
            <a:endParaRPr kumimoji="1" lang="en-US" altLang="ja-JP" sz="1400" dirty="0">
              <a:solidFill>
                <a:schemeClr val="bg1"/>
              </a:solidFill>
              <a:latin typeface="+mn-ea"/>
            </a:endParaRPr>
          </a:p>
        </p:txBody>
      </p:sp>
      <p:sp>
        <p:nvSpPr>
          <p:cNvPr id="25" name="テキスト ボックス 24">
            <a:extLst>
              <a:ext uri="{FF2B5EF4-FFF2-40B4-BE49-F238E27FC236}">
                <a16:creationId xmlns:a16="http://schemas.microsoft.com/office/drawing/2014/main" id="{B46BEF86-16BA-524C-A452-155B5C102B59}"/>
              </a:ext>
            </a:extLst>
          </p:cNvPr>
          <p:cNvSpPr txBox="1"/>
          <p:nvPr/>
        </p:nvSpPr>
        <p:spPr>
          <a:xfrm>
            <a:off x="8479820" y="399858"/>
            <a:ext cx="936475" cy="200055"/>
          </a:xfrm>
          <a:prstGeom prst="rect">
            <a:avLst/>
          </a:prstGeom>
          <a:noFill/>
        </p:spPr>
        <p:txBody>
          <a:bodyPr wrap="none" rtlCol="0">
            <a:spAutoFit/>
          </a:bodyPr>
          <a:lstStyle/>
          <a:p>
            <a:pPr algn="ctr"/>
            <a:r>
              <a:rPr kumimoji="1" lang="en-US" altLang="ja-JP" sz="700" dirty="0">
                <a:solidFill>
                  <a:srgbClr val="002060"/>
                </a:solidFill>
                <a:latin typeface="+mn-ea"/>
              </a:rPr>
              <a:t>For your eyes only</a:t>
            </a:r>
          </a:p>
        </p:txBody>
      </p:sp>
      <p:pic>
        <p:nvPicPr>
          <p:cNvPr id="13" name="図 12">
            <a:extLst>
              <a:ext uri="{FF2B5EF4-FFF2-40B4-BE49-F238E27FC236}">
                <a16:creationId xmlns:a16="http://schemas.microsoft.com/office/drawing/2014/main" id="{1B2EA897-ABC5-174A-9698-ACC4BD4484D8}"/>
              </a:ext>
            </a:extLst>
          </p:cNvPr>
          <p:cNvPicPr>
            <a:picLocks noChangeAspect="1"/>
          </p:cNvPicPr>
          <p:nvPr/>
        </p:nvPicPr>
        <p:blipFill>
          <a:blip r:embed="rId5"/>
          <a:stretch>
            <a:fillRect/>
          </a:stretch>
        </p:blipFill>
        <p:spPr>
          <a:xfrm>
            <a:off x="4615982" y="5633497"/>
            <a:ext cx="641766" cy="656690"/>
          </a:xfrm>
          <a:prstGeom prst="rect">
            <a:avLst/>
          </a:prstGeom>
        </p:spPr>
      </p:pic>
      <p:sp>
        <p:nvSpPr>
          <p:cNvPr id="3" name="正方形/長方形 2">
            <a:extLst>
              <a:ext uri="{FF2B5EF4-FFF2-40B4-BE49-F238E27FC236}">
                <a16:creationId xmlns:a16="http://schemas.microsoft.com/office/drawing/2014/main" id="{18F29C0E-2977-F646-A252-A1491EA08897}"/>
              </a:ext>
            </a:extLst>
          </p:cNvPr>
          <p:cNvSpPr/>
          <p:nvPr/>
        </p:nvSpPr>
        <p:spPr>
          <a:xfrm>
            <a:off x="8691824" y="6370655"/>
            <a:ext cx="703385" cy="311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a:extLst>
              <a:ext uri="{FF2B5EF4-FFF2-40B4-BE49-F238E27FC236}">
                <a16:creationId xmlns:a16="http://schemas.microsoft.com/office/drawing/2014/main" id="{CBA45215-6A08-1844-AABD-23D31005993E}"/>
              </a:ext>
            </a:extLst>
          </p:cNvPr>
          <p:cNvPicPr>
            <a:picLocks noChangeAspect="1"/>
          </p:cNvPicPr>
          <p:nvPr/>
        </p:nvPicPr>
        <p:blipFill>
          <a:blip r:embed="rId6"/>
          <a:stretch>
            <a:fillRect/>
          </a:stretch>
        </p:blipFill>
        <p:spPr>
          <a:xfrm>
            <a:off x="248347" y="60503"/>
            <a:ext cx="334457" cy="286677"/>
          </a:xfrm>
          <a:prstGeom prst="rect">
            <a:avLst/>
          </a:prstGeom>
        </p:spPr>
      </p:pic>
      <p:sp>
        <p:nvSpPr>
          <p:cNvPr id="17" name="テキスト ボックス 16">
            <a:extLst>
              <a:ext uri="{FF2B5EF4-FFF2-40B4-BE49-F238E27FC236}">
                <a16:creationId xmlns:a16="http://schemas.microsoft.com/office/drawing/2014/main" id="{14984607-66F0-6146-9D09-4788A555B075}"/>
              </a:ext>
            </a:extLst>
          </p:cNvPr>
          <p:cNvSpPr txBox="1"/>
          <p:nvPr/>
        </p:nvSpPr>
        <p:spPr>
          <a:xfrm>
            <a:off x="582804" y="52550"/>
            <a:ext cx="1289135" cy="369332"/>
          </a:xfrm>
          <a:prstGeom prst="rect">
            <a:avLst/>
          </a:prstGeom>
          <a:noFill/>
        </p:spPr>
        <p:txBody>
          <a:bodyPr wrap="none" rtlCol="0">
            <a:spAutoFit/>
          </a:bodyPr>
          <a:lstStyle/>
          <a:p>
            <a:r>
              <a:rPr kumimoji="1" lang="ja-JP" altLang="en-US"/>
              <a:t>宇部市</a:t>
            </a:r>
            <a:r>
              <a:rPr kumimoji="1" lang="en-US" altLang="ja-JP" dirty="0"/>
              <a:t> </a:t>
            </a:r>
            <a:r>
              <a:rPr kumimoji="1" lang="ja-JP" altLang="en-US" sz="1400"/>
              <a:t>御中</a:t>
            </a:r>
            <a:endParaRPr kumimoji="1" lang="ja-JP" altLang="en-US"/>
          </a:p>
        </p:txBody>
      </p:sp>
      <p:cxnSp>
        <p:nvCxnSpPr>
          <p:cNvPr id="18" name="直線コネクタ 17">
            <a:extLst>
              <a:ext uri="{FF2B5EF4-FFF2-40B4-BE49-F238E27FC236}">
                <a16:creationId xmlns:a16="http://schemas.microsoft.com/office/drawing/2014/main" id="{FB036413-D7EC-4644-A0C7-88A12C23014D}"/>
              </a:ext>
            </a:extLst>
          </p:cNvPr>
          <p:cNvCxnSpPr/>
          <p:nvPr/>
        </p:nvCxnSpPr>
        <p:spPr>
          <a:xfrm>
            <a:off x="0" y="364049"/>
            <a:ext cx="217044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77676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角丸四角形 35">
            <a:extLst>
              <a:ext uri="{FF2B5EF4-FFF2-40B4-BE49-F238E27FC236}">
                <a16:creationId xmlns:a16="http://schemas.microsoft.com/office/drawing/2014/main" id="{E85B6FFF-C9EB-9B4E-906A-F4218E958CF4}"/>
              </a:ext>
            </a:extLst>
          </p:cNvPr>
          <p:cNvSpPr/>
          <p:nvPr/>
        </p:nvSpPr>
        <p:spPr>
          <a:xfrm>
            <a:off x="834519" y="840829"/>
            <a:ext cx="8309987" cy="1578230"/>
          </a:xfrm>
          <a:prstGeom prst="roundRect">
            <a:avLst>
              <a:gd name="adj" fmla="val 534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角丸四角形 36">
            <a:extLst>
              <a:ext uri="{FF2B5EF4-FFF2-40B4-BE49-F238E27FC236}">
                <a16:creationId xmlns:a16="http://schemas.microsoft.com/office/drawing/2014/main" id="{FEE09AEC-ACC3-2241-9286-876756693841}"/>
              </a:ext>
            </a:extLst>
          </p:cNvPr>
          <p:cNvSpPr/>
          <p:nvPr/>
        </p:nvSpPr>
        <p:spPr>
          <a:xfrm>
            <a:off x="2616020" y="677918"/>
            <a:ext cx="4709687" cy="352095"/>
          </a:xfrm>
          <a:prstGeom prst="roundRect">
            <a:avLst>
              <a:gd name="adj" fmla="val 5346"/>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角丸四角形 30">
            <a:extLst>
              <a:ext uri="{FF2B5EF4-FFF2-40B4-BE49-F238E27FC236}">
                <a16:creationId xmlns:a16="http://schemas.microsoft.com/office/drawing/2014/main" id="{BBFCE9C2-5C68-004A-8FB2-03EE57AB1DA6}"/>
              </a:ext>
            </a:extLst>
          </p:cNvPr>
          <p:cNvSpPr/>
          <p:nvPr/>
        </p:nvSpPr>
        <p:spPr>
          <a:xfrm>
            <a:off x="798006" y="5506498"/>
            <a:ext cx="8309987" cy="267922"/>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角丸四角形 24">
            <a:extLst>
              <a:ext uri="{FF2B5EF4-FFF2-40B4-BE49-F238E27FC236}">
                <a16:creationId xmlns:a16="http://schemas.microsoft.com/office/drawing/2014/main" id="{92838F65-B38E-1A43-BC68-0971467ED7D5}"/>
              </a:ext>
            </a:extLst>
          </p:cNvPr>
          <p:cNvSpPr/>
          <p:nvPr/>
        </p:nvSpPr>
        <p:spPr>
          <a:xfrm>
            <a:off x="813916" y="2803494"/>
            <a:ext cx="8309987" cy="70338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3345C551-9EDE-2D4D-B124-D293C5CBF7F2}"/>
              </a:ext>
            </a:extLst>
          </p:cNvPr>
          <p:cNvSpPr txBox="1"/>
          <p:nvPr/>
        </p:nvSpPr>
        <p:spPr>
          <a:xfrm>
            <a:off x="845736" y="1140004"/>
            <a:ext cx="8214527" cy="1188018"/>
          </a:xfrm>
          <a:prstGeom prst="rect">
            <a:avLst/>
          </a:prstGeom>
          <a:noFill/>
        </p:spPr>
        <p:txBody>
          <a:bodyPr wrap="square">
            <a:spAutoFit/>
          </a:bodyPr>
          <a:lstStyle/>
          <a:p>
            <a:r>
              <a:rPr lang="ja-JP" altLang="en-US" sz="1400"/>
              <a:t>全てのこどもについて、その年齢及び発達の程度に応じて、自己に直接関係する全ての事項に関して</a:t>
            </a:r>
            <a:r>
              <a:rPr lang="ja-JP" altLang="en-US" sz="1400" b="1" u="sng"/>
              <a:t>意見を表明する機会及び多様な社会的活動に参画する機会が確保されること</a:t>
            </a:r>
            <a:r>
              <a:rPr lang="ja-JP" altLang="en-US" sz="1600"/>
              <a:t>。</a:t>
            </a:r>
            <a:endParaRPr lang="en-US" altLang="ja-JP" sz="1600" dirty="0"/>
          </a:p>
          <a:p>
            <a:pPr>
              <a:lnSpc>
                <a:spcPct val="80000"/>
              </a:lnSpc>
            </a:pPr>
            <a:endParaRPr lang="en-US" altLang="ja-JP" sz="1400" dirty="0"/>
          </a:p>
          <a:p>
            <a:r>
              <a:rPr lang="ja-JP" altLang="en-US" sz="1400"/>
              <a:t>地方公共団体は、基本理念にのっとり、こども施策に関し、国及び他の地方公共団体との連携を図りつつ</a:t>
            </a:r>
            <a:r>
              <a:rPr lang="ja-JP" altLang="en-US" sz="1600"/>
              <a:t>、</a:t>
            </a:r>
            <a:r>
              <a:rPr lang="ja-JP" altLang="en-US" sz="1400" b="1" u="sng"/>
              <a:t>その区域内におけるこどもの状況に応じた</a:t>
            </a:r>
            <a:r>
              <a:rPr lang="ja-JP" altLang="en-US" sz="1400" b="1" u="sng">
                <a:highlight>
                  <a:srgbClr val="FFFF00"/>
                </a:highlight>
              </a:rPr>
              <a:t>施策を策定し、及び実施する責務</a:t>
            </a:r>
            <a:r>
              <a:rPr lang="ja-JP" altLang="en-US" sz="1400" b="1" u="sng"/>
              <a:t>を有する</a:t>
            </a:r>
            <a:r>
              <a:rPr lang="ja-JP" altLang="en-US" sz="1600" b="1" u="sng"/>
              <a:t>。</a:t>
            </a:r>
            <a:endParaRPr lang="en-US" altLang="ja-JP" sz="1600" u="sng" dirty="0"/>
          </a:p>
        </p:txBody>
      </p:sp>
      <p:sp>
        <p:nvSpPr>
          <p:cNvPr id="7" name="テキスト ボックス 6">
            <a:extLst>
              <a:ext uri="{FF2B5EF4-FFF2-40B4-BE49-F238E27FC236}">
                <a16:creationId xmlns:a16="http://schemas.microsoft.com/office/drawing/2014/main" id="{88F8DF96-ED06-7D45-957E-EF4CFEC0CF5C}"/>
              </a:ext>
            </a:extLst>
          </p:cNvPr>
          <p:cNvSpPr txBox="1"/>
          <p:nvPr/>
        </p:nvSpPr>
        <p:spPr>
          <a:xfrm>
            <a:off x="2586166" y="694568"/>
            <a:ext cx="4953836" cy="369332"/>
          </a:xfrm>
          <a:prstGeom prst="rect">
            <a:avLst/>
          </a:prstGeom>
          <a:noFill/>
        </p:spPr>
        <p:txBody>
          <a:bodyPr wrap="square">
            <a:spAutoFit/>
          </a:bodyPr>
          <a:lstStyle/>
          <a:p>
            <a:r>
              <a:rPr lang="ja-JP" altLang="en-US" sz="1800" b="1">
                <a:solidFill>
                  <a:schemeClr val="bg1"/>
                </a:solidFill>
              </a:rPr>
              <a:t>（こども基本法第</a:t>
            </a:r>
            <a:r>
              <a:rPr lang="en-US" altLang="ja-JP" sz="1800" b="1" dirty="0">
                <a:solidFill>
                  <a:schemeClr val="bg1"/>
                </a:solidFill>
              </a:rPr>
              <a:t>3</a:t>
            </a:r>
            <a:r>
              <a:rPr lang="ja-JP" altLang="en-US" sz="1800" b="1">
                <a:solidFill>
                  <a:schemeClr val="bg1"/>
                </a:solidFill>
              </a:rPr>
              <a:t>条</a:t>
            </a:r>
            <a:r>
              <a:rPr lang="en-US" altLang="ja-JP" sz="1800" b="1" dirty="0">
                <a:solidFill>
                  <a:schemeClr val="bg1"/>
                </a:solidFill>
              </a:rPr>
              <a:t>3 </a:t>
            </a:r>
            <a:r>
              <a:rPr lang="ja-JP" altLang="en-US" sz="1800" b="1">
                <a:solidFill>
                  <a:schemeClr val="bg1"/>
                </a:solidFill>
              </a:rPr>
              <a:t>基本理念、及び</a:t>
            </a:r>
            <a:r>
              <a:rPr lang="en-US" altLang="ja-JP" sz="1800" b="1" dirty="0">
                <a:solidFill>
                  <a:schemeClr val="bg1"/>
                </a:solidFill>
              </a:rPr>
              <a:t>5</a:t>
            </a:r>
            <a:r>
              <a:rPr lang="ja-JP" altLang="en-US" sz="1800" b="1">
                <a:solidFill>
                  <a:schemeClr val="bg1"/>
                </a:solidFill>
              </a:rPr>
              <a:t>条）</a:t>
            </a:r>
            <a:endParaRPr lang="en-US" altLang="ja-JP" sz="1800" b="1" dirty="0">
              <a:solidFill>
                <a:schemeClr val="bg1"/>
              </a:solidFill>
            </a:endParaRPr>
          </a:p>
        </p:txBody>
      </p:sp>
      <p:cxnSp>
        <p:nvCxnSpPr>
          <p:cNvPr id="8" name="直線コネクタ 7">
            <a:extLst>
              <a:ext uri="{FF2B5EF4-FFF2-40B4-BE49-F238E27FC236}">
                <a16:creationId xmlns:a16="http://schemas.microsoft.com/office/drawing/2014/main" id="{D2719328-392B-F94F-9930-5021F846B048}"/>
              </a:ext>
            </a:extLst>
          </p:cNvPr>
          <p:cNvCxnSpPr/>
          <p:nvPr/>
        </p:nvCxnSpPr>
        <p:spPr>
          <a:xfrm>
            <a:off x="102620" y="552548"/>
            <a:ext cx="9441004"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9" name="下矢印 8">
            <a:extLst>
              <a:ext uri="{FF2B5EF4-FFF2-40B4-BE49-F238E27FC236}">
                <a16:creationId xmlns:a16="http://schemas.microsoft.com/office/drawing/2014/main" id="{C0FA02EC-8646-C245-B06E-1D7FF2425108}"/>
              </a:ext>
            </a:extLst>
          </p:cNvPr>
          <p:cNvSpPr/>
          <p:nvPr/>
        </p:nvSpPr>
        <p:spPr>
          <a:xfrm>
            <a:off x="4492329" y="2413936"/>
            <a:ext cx="923732" cy="235686"/>
          </a:xfrm>
          <a:prstGeom prst="downArrow">
            <a:avLst>
              <a:gd name="adj1" fmla="val 50000"/>
              <a:gd name="adj2" fmla="val 46726"/>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88AB6177-C844-B645-8005-C6645631D03F}"/>
              </a:ext>
            </a:extLst>
          </p:cNvPr>
          <p:cNvSpPr txBox="1"/>
          <p:nvPr/>
        </p:nvSpPr>
        <p:spPr>
          <a:xfrm>
            <a:off x="845318" y="4000478"/>
            <a:ext cx="6105210" cy="523220"/>
          </a:xfrm>
          <a:prstGeom prst="rect">
            <a:avLst/>
          </a:prstGeom>
          <a:noFill/>
        </p:spPr>
        <p:txBody>
          <a:bodyPr wrap="square">
            <a:spAutoFit/>
          </a:bodyPr>
          <a:lstStyle/>
          <a:p>
            <a:pPr algn="ctr"/>
            <a:r>
              <a:rPr lang="ja-JP" altLang="en-US" sz="1400" b="1">
                <a:solidFill>
                  <a:srgbClr val="0070C0"/>
                </a:solidFill>
              </a:rPr>
              <a:t>ただアンケートフォームを設置しても意見表明および</a:t>
            </a:r>
            <a:endParaRPr lang="en-US" altLang="ja-JP" sz="1400" b="1" dirty="0">
              <a:solidFill>
                <a:srgbClr val="0070C0"/>
              </a:solidFill>
            </a:endParaRPr>
          </a:p>
          <a:p>
            <a:pPr algn="ctr"/>
            <a:r>
              <a:rPr lang="ja-JP" altLang="en-US" sz="1400" b="1">
                <a:solidFill>
                  <a:srgbClr val="0070C0"/>
                </a:solidFill>
              </a:rPr>
              <a:t>社会的活動に参画する機会とはならない</a:t>
            </a:r>
            <a:endParaRPr lang="ja-JP" altLang="en-US" sz="1400"/>
          </a:p>
        </p:txBody>
      </p:sp>
      <p:sp>
        <p:nvSpPr>
          <p:cNvPr id="14" name="テキスト ボックス 13">
            <a:extLst>
              <a:ext uri="{FF2B5EF4-FFF2-40B4-BE49-F238E27FC236}">
                <a16:creationId xmlns:a16="http://schemas.microsoft.com/office/drawing/2014/main" id="{B59DFE84-2FE6-9F42-B656-62BDA7F374B7}"/>
              </a:ext>
            </a:extLst>
          </p:cNvPr>
          <p:cNvSpPr txBox="1"/>
          <p:nvPr/>
        </p:nvSpPr>
        <p:spPr>
          <a:xfrm>
            <a:off x="845318" y="4584957"/>
            <a:ext cx="6105210" cy="523220"/>
          </a:xfrm>
          <a:prstGeom prst="rect">
            <a:avLst/>
          </a:prstGeom>
          <a:noFill/>
        </p:spPr>
        <p:txBody>
          <a:bodyPr wrap="square">
            <a:spAutoFit/>
          </a:bodyPr>
          <a:lstStyle/>
          <a:p>
            <a:pPr algn="ctr"/>
            <a:r>
              <a:rPr lang="ja-JP" altLang="en-US" sz="1400" b="1">
                <a:solidFill>
                  <a:srgbClr val="0070C0"/>
                </a:solidFill>
              </a:rPr>
              <a:t>現在の「こども基本法」について</a:t>
            </a:r>
            <a:r>
              <a:rPr lang="en-US" altLang="ja-JP" sz="1400" b="1" dirty="0">
                <a:solidFill>
                  <a:srgbClr val="0070C0"/>
                </a:solidFill>
              </a:rPr>
              <a:t>”</a:t>
            </a:r>
            <a:r>
              <a:rPr lang="ja-JP" altLang="en-US" sz="1400" b="1">
                <a:solidFill>
                  <a:srgbClr val="0070C0"/>
                </a:solidFill>
              </a:rPr>
              <a:t>詳しく知っている</a:t>
            </a:r>
            <a:r>
              <a:rPr lang="en-US" altLang="ja-JP" sz="1400" b="1" dirty="0">
                <a:solidFill>
                  <a:srgbClr val="0070C0"/>
                </a:solidFill>
              </a:rPr>
              <a:t>”</a:t>
            </a:r>
            <a:r>
              <a:rPr lang="ja-JP" altLang="en-US" sz="1400" b="1">
                <a:solidFill>
                  <a:srgbClr val="0070C0"/>
                </a:solidFill>
              </a:rPr>
              <a:t>認知は</a:t>
            </a:r>
            <a:r>
              <a:rPr lang="en-US" altLang="ja-JP" sz="1400" b="1" dirty="0">
                <a:solidFill>
                  <a:srgbClr val="0070C0"/>
                </a:solidFill>
              </a:rPr>
              <a:t>1.4%</a:t>
            </a:r>
            <a:br>
              <a:rPr lang="en-US" altLang="ja-JP" sz="1400" b="1" dirty="0">
                <a:solidFill>
                  <a:srgbClr val="0070C0"/>
                </a:solidFill>
              </a:rPr>
            </a:br>
            <a:r>
              <a:rPr lang="ja-JP" altLang="en-US" sz="1400" b="1">
                <a:solidFill>
                  <a:srgbClr val="0070C0"/>
                </a:solidFill>
              </a:rPr>
              <a:t>（内容認知で</a:t>
            </a:r>
            <a:r>
              <a:rPr lang="en-US" altLang="ja-JP" sz="1400" b="1" dirty="0">
                <a:solidFill>
                  <a:srgbClr val="0070C0"/>
                </a:solidFill>
              </a:rPr>
              <a:t>8.8%</a:t>
            </a:r>
            <a:r>
              <a:rPr lang="ja-JP" altLang="en-US" sz="1400" b="1">
                <a:solidFill>
                  <a:srgbClr val="0070C0"/>
                </a:solidFill>
              </a:rPr>
              <a:t>、日本財団</a:t>
            </a:r>
            <a:r>
              <a:rPr lang="en-US" altLang="ja-JP" sz="1400" b="1" dirty="0">
                <a:solidFill>
                  <a:srgbClr val="0070C0"/>
                </a:solidFill>
              </a:rPr>
              <a:t>2023</a:t>
            </a:r>
            <a:r>
              <a:rPr lang="ja-JP" altLang="en-US" sz="1400" b="1">
                <a:solidFill>
                  <a:srgbClr val="0070C0"/>
                </a:solidFill>
              </a:rPr>
              <a:t>）</a:t>
            </a:r>
            <a:endParaRPr lang="ja-JP" altLang="en-US" sz="1400"/>
          </a:p>
        </p:txBody>
      </p:sp>
      <p:pic>
        <p:nvPicPr>
          <p:cNvPr id="16" name="図 15">
            <a:extLst>
              <a:ext uri="{FF2B5EF4-FFF2-40B4-BE49-F238E27FC236}">
                <a16:creationId xmlns:a16="http://schemas.microsoft.com/office/drawing/2014/main" id="{7C4E94F6-2B98-B742-983E-943318E9FE26}"/>
              </a:ext>
            </a:extLst>
          </p:cNvPr>
          <p:cNvPicPr>
            <a:picLocks noChangeAspect="1"/>
          </p:cNvPicPr>
          <p:nvPr/>
        </p:nvPicPr>
        <p:blipFill>
          <a:blip r:embed="rId2"/>
          <a:stretch>
            <a:fillRect/>
          </a:stretch>
        </p:blipFill>
        <p:spPr>
          <a:xfrm>
            <a:off x="6531295" y="3819072"/>
            <a:ext cx="2070094" cy="1458132"/>
          </a:xfrm>
          <a:prstGeom prst="rect">
            <a:avLst/>
          </a:prstGeom>
        </p:spPr>
      </p:pic>
      <p:sp>
        <p:nvSpPr>
          <p:cNvPr id="17" name="テキスト ボックス 16">
            <a:extLst>
              <a:ext uri="{FF2B5EF4-FFF2-40B4-BE49-F238E27FC236}">
                <a16:creationId xmlns:a16="http://schemas.microsoft.com/office/drawing/2014/main" id="{5550C42F-DC58-994F-80EE-895E60767990}"/>
              </a:ext>
            </a:extLst>
          </p:cNvPr>
          <p:cNvSpPr txBox="1"/>
          <p:nvPr/>
        </p:nvSpPr>
        <p:spPr>
          <a:xfrm>
            <a:off x="1014046" y="5519458"/>
            <a:ext cx="7877907" cy="307777"/>
          </a:xfrm>
          <a:prstGeom prst="rect">
            <a:avLst/>
          </a:prstGeom>
          <a:noFill/>
        </p:spPr>
        <p:txBody>
          <a:bodyPr wrap="square">
            <a:spAutoFit/>
          </a:bodyPr>
          <a:lstStyle/>
          <a:p>
            <a:pPr algn="ctr"/>
            <a:r>
              <a:rPr lang="ja-JP" altLang="en-US" sz="1400" b="1">
                <a:solidFill>
                  <a:schemeClr val="bg1"/>
                </a:solidFill>
              </a:rPr>
              <a:t>一般的な広報では、「こども基本法」の背景、趣旨がこどもにも大人にも共有されない</a:t>
            </a:r>
            <a:endParaRPr lang="ja-JP" altLang="en-US" sz="1400">
              <a:solidFill>
                <a:schemeClr val="bg1"/>
              </a:solidFill>
            </a:endParaRPr>
          </a:p>
        </p:txBody>
      </p:sp>
      <p:pic>
        <p:nvPicPr>
          <p:cNvPr id="20" name="図 19">
            <a:extLst>
              <a:ext uri="{FF2B5EF4-FFF2-40B4-BE49-F238E27FC236}">
                <a16:creationId xmlns:a16="http://schemas.microsoft.com/office/drawing/2014/main" id="{92151227-8504-F447-82C5-83E4060AF5C0}"/>
              </a:ext>
            </a:extLst>
          </p:cNvPr>
          <p:cNvPicPr>
            <a:picLocks noChangeAspect="1"/>
          </p:cNvPicPr>
          <p:nvPr/>
        </p:nvPicPr>
        <p:blipFill>
          <a:blip r:embed="rId3"/>
          <a:stretch>
            <a:fillRect/>
          </a:stretch>
        </p:blipFill>
        <p:spPr>
          <a:xfrm>
            <a:off x="7908053" y="5088211"/>
            <a:ext cx="635488" cy="139587"/>
          </a:xfrm>
          <a:prstGeom prst="rect">
            <a:avLst/>
          </a:prstGeom>
        </p:spPr>
      </p:pic>
      <p:sp>
        <p:nvSpPr>
          <p:cNvPr id="23" name="テキスト ボックス 22">
            <a:extLst>
              <a:ext uri="{FF2B5EF4-FFF2-40B4-BE49-F238E27FC236}">
                <a16:creationId xmlns:a16="http://schemas.microsoft.com/office/drawing/2014/main" id="{BDCDC75F-C23D-9D41-98A4-451045131B4E}"/>
              </a:ext>
            </a:extLst>
          </p:cNvPr>
          <p:cNvSpPr txBox="1"/>
          <p:nvPr/>
        </p:nvSpPr>
        <p:spPr>
          <a:xfrm>
            <a:off x="1177331" y="2864682"/>
            <a:ext cx="7551337" cy="646331"/>
          </a:xfrm>
          <a:prstGeom prst="rect">
            <a:avLst/>
          </a:prstGeom>
          <a:noFill/>
        </p:spPr>
        <p:txBody>
          <a:bodyPr wrap="square">
            <a:spAutoFit/>
          </a:bodyPr>
          <a:lstStyle/>
          <a:p>
            <a:pPr algn="ctr"/>
            <a:r>
              <a:rPr lang="ja-JP" altLang="en-US" sz="1800" b="1">
                <a:solidFill>
                  <a:srgbClr val="0070C0"/>
                </a:solidFill>
              </a:rPr>
              <a:t>子どもが自ら声を上げるには、子どもが自分の権利を知っていること、そして周りの大人が子どもの権利を認識し、支援することが不可欠</a:t>
            </a:r>
            <a:endParaRPr lang="ja-JP" altLang="en-US"/>
          </a:p>
        </p:txBody>
      </p:sp>
      <p:sp>
        <p:nvSpPr>
          <p:cNvPr id="24" name="下矢印 23">
            <a:extLst>
              <a:ext uri="{FF2B5EF4-FFF2-40B4-BE49-F238E27FC236}">
                <a16:creationId xmlns:a16="http://schemas.microsoft.com/office/drawing/2014/main" id="{7FEBF22F-654A-4042-8082-E724D5179CA3}"/>
              </a:ext>
            </a:extLst>
          </p:cNvPr>
          <p:cNvSpPr/>
          <p:nvPr/>
        </p:nvSpPr>
        <p:spPr>
          <a:xfrm>
            <a:off x="4409970" y="3593577"/>
            <a:ext cx="1086059" cy="277104"/>
          </a:xfrm>
          <a:prstGeom prst="down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B556D117-F27B-E640-A831-6EAADCC7FF79}"/>
              </a:ext>
            </a:extLst>
          </p:cNvPr>
          <p:cNvSpPr txBox="1"/>
          <p:nvPr/>
        </p:nvSpPr>
        <p:spPr>
          <a:xfrm>
            <a:off x="175846" y="212244"/>
            <a:ext cx="7139353" cy="400110"/>
          </a:xfrm>
          <a:prstGeom prst="rect">
            <a:avLst/>
          </a:prstGeom>
          <a:noFill/>
        </p:spPr>
        <p:txBody>
          <a:bodyPr wrap="square">
            <a:spAutoFit/>
          </a:bodyPr>
          <a:lstStyle/>
          <a:p>
            <a:r>
              <a:rPr lang="ja-JP" altLang="en-US" sz="2000" b="1">
                <a:solidFill>
                  <a:srgbClr val="0070C0"/>
                </a:solidFill>
              </a:rPr>
              <a:t>こども基本法が自治体に求めることと、対応の壁</a:t>
            </a:r>
            <a:endParaRPr lang="ja-JP" altLang="en-US" sz="2000"/>
          </a:p>
        </p:txBody>
      </p:sp>
      <p:sp>
        <p:nvSpPr>
          <p:cNvPr id="28" name="テキスト ボックス 27">
            <a:extLst>
              <a:ext uri="{FF2B5EF4-FFF2-40B4-BE49-F238E27FC236}">
                <a16:creationId xmlns:a16="http://schemas.microsoft.com/office/drawing/2014/main" id="{56FBECE5-ACE1-AF47-8307-C174668268C4}"/>
              </a:ext>
            </a:extLst>
          </p:cNvPr>
          <p:cNvSpPr txBox="1"/>
          <p:nvPr/>
        </p:nvSpPr>
        <p:spPr>
          <a:xfrm>
            <a:off x="446069" y="6201621"/>
            <a:ext cx="9034306" cy="677108"/>
          </a:xfrm>
          <a:prstGeom prst="rect">
            <a:avLst/>
          </a:prstGeom>
          <a:noFill/>
        </p:spPr>
        <p:txBody>
          <a:bodyPr wrap="square">
            <a:spAutoFit/>
          </a:bodyPr>
          <a:lstStyle/>
          <a:p>
            <a:pPr algn="ctr"/>
            <a:r>
              <a:rPr lang="ja-JP" altLang="en-US" sz="2400" b="1">
                <a:solidFill>
                  <a:srgbClr val="0070C0"/>
                </a:solidFill>
              </a:rPr>
              <a:t>こども基本法に対応できない</a:t>
            </a:r>
            <a:br>
              <a:rPr lang="en-US" altLang="ja-JP" sz="2400" b="1" dirty="0">
                <a:solidFill>
                  <a:srgbClr val="0070C0"/>
                </a:solidFill>
              </a:rPr>
            </a:br>
            <a:r>
              <a:rPr lang="ja-JP" altLang="en-US" sz="1200" b="1">
                <a:solidFill>
                  <a:srgbClr val="0070C0"/>
                </a:solidFill>
              </a:rPr>
              <a:t>（すると、どうなるか？＞</a:t>
            </a:r>
            <a:r>
              <a:rPr lang="en-US" altLang="ja-JP" sz="1200" b="1" dirty="0">
                <a:solidFill>
                  <a:srgbClr val="0070C0"/>
                </a:solidFill>
              </a:rPr>
              <a:t>page</a:t>
            </a:r>
            <a:r>
              <a:rPr lang="en-US" altLang="ja-JP" sz="1400" b="1" dirty="0">
                <a:solidFill>
                  <a:srgbClr val="0070C0"/>
                </a:solidFill>
              </a:rPr>
              <a:t>19</a:t>
            </a:r>
            <a:r>
              <a:rPr lang="ja-JP" altLang="en-US" sz="1200" b="1">
                <a:solidFill>
                  <a:srgbClr val="0070C0"/>
                </a:solidFill>
              </a:rPr>
              <a:t>のように）</a:t>
            </a:r>
            <a:endParaRPr lang="ja-JP" altLang="en-US" sz="2400"/>
          </a:p>
        </p:txBody>
      </p:sp>
      <p:sp>
        <p:nvSpPr>
          <p:cNvPr id="29" name="下矢印 28">
            <a:extLst>
              <a:ext uri="{FF2B5EF4-FFF2-40B4-BE49-F238E27FC236}">
                <a16:creationId xmlns:a16="http://schemas.microsoft.com/office/drawing/2014/main" id="{A18E50BD-5F7E-F845-AD00-3BB8C5CDE72B}"/>
              </a:ext>
            </a:extLst>
          </p:cNvPr>
          <p:cNvSpPr/>
          <p:nvPr/>
        </p:nvSpPr>
        <p:spPr>
          <a:xfrm>
            <a:off x="4409970" y="5172843"/>
            <a:ext cx="1086059" cy="277104"/>
          </a:xfrm>
          <a:prstGeom prst="down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下矢印 29">
            <a:extLst>
              <a:ext uri="{FF2B5EF4-FFF2-40B4-BE49-F238E27FC236}">
                <a16:creationId xmlns:a16="http://schemas.microsoft.com/office/drawing/2014/main" id="{453B9543-B156-D445-8C4C-3C07B65FB287}"/>
              </a:ext>
            </a:extLst>
          </p:cNvPr>
          <p:cNvSpPr/>
          <p:nvPr/>
        </p:nvSpPr>
        <p:spPr>
          <a:xfrm>
            <a:off x="4409970" y="5887955"/>
            <a:ext cx="1086059" cy="277104"/>
          </a:xfrm>
          <a:prstGeom prst="down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ボックス 32">
            <a:extLst>
              <a:ext uri="{FF2B5EF4-FFF2-40B4-BE49-F238E27FC236}">
                <a16:creationId xmlns:a16="http://schemas.microsoft.com/office/drawing/2014/main" id="{0B99E5A2-5F49-F04F-9ACE-EB5C3D2D7870}"/>
              </a:ext>
            </a:extLst>
          </p:cNvPr>
          <p:cNvSpPr txBox="1"/>
          <p:nvPr/>
        </p:nvSpPr>
        <p:spPr>
          <a:xfrm>
            <a:off x="758650" y="2578629"/>
            <a:ext cx="1482132" cy="261610"/>
          </a:xfrm>
          <a:prstGeom prst="rect">
            <a:avLst/>
          </a:prstGeom>
          <a:noFill/>
        </p:spPr>
        <p:txBody>
          <a:bodyPr wrap="square">
            <a:spAutoFit/>
          </a:bodyPr>
          <a:lstStyle/>
          <a:p>
            <a:r>
              <a:rPr lang="ja-JP" altLang="en-US" sz="1050" b="1">
                <a:solidFill>
                  <a:schemeClr val="accent1">
                    <a:lumMod val="75000"/>
                  </a:schemeClr>
                </a:solidFill>
              </a:rPr>
              <a:t>・必須条件</a:t>
            </a:r>
            <a:endParaRPr lang="ja-JP" altLang="en-US" sz="1050">
              <a:solidFill>
                <a:schemeClr val="accent1">
                  <a:lumMod val="75000"/>
                </a:schemeClr>
              </a:solidFill>
            </a:endParaRPr>
          </a:p>
        </p:txBody>
      </p:sp>
      <p:sp>
        <p:nvSpPr>
          <p:cNvPr id="34" name="テキスト ボックス 33">
            <a:extLst>
              <a:ext uri="{FF2B5EF4-FFF2-40B4-BE49-F238E27FC236}">
                <a16:creationId xmlns:a16="http://schemas.microsoft.com/office/drawing/2014/main" id="{0B91B535-96C7-224A-9F27-D986AA975F93}"/>
              </a:ext>
            </a:extLst>
          </p:cNvPr>
          <p:cNvSpPr txBox="1"/>
          <p:nvPr/>
        </p:nvSpPr>
        <p:spPr>
          <a:xfrm>
            <a:off x="860808" y="5293360"/>
            <a:ext cx="1482132" cy="261610"/>
          </a:xfrm>
          <a:prstGeom prst="rect">
            <a:avLst/>
          </a:prstGeom>
          <a:noFill/>
        </p:spPr>
        <p:txBody>
          <a:bodyPr wrap="square">
            <a:spAutoFit/>
          </a:bodyPr>
          <a:lstStyle/>
          <a:p>
            <a:r>
              <a:rPr lang="ja-JP" altLang="en-US" sz="1050" b="1">
                <a:solidFill>
                  <a:schemeClr val="accent1">
                    <a:lumMod val="75000"/>
                  </a:schemeClr>
                </a:solidFill>
              </a:rPr>
              <a:t>・構造的課題</a:t>
            </a:r>
            <a:endParaRPr lang="ja-JP" altLang="en-US" sz="1050">
              <a:solidFill>
                <a:schemeClr val="accent1">
                  <a:lumMod val="75000"/>
                </a:schemeClr>
              </a:solidFill>
            </a:endParaRPr>
          </a:p>
        </p:txBody>
      </p:sp>
      <p:sp>
        <p:nvSpPr>
          <p:cNvPr id="35" name="テキスト ボックス 34">
            <a:extLst>
              <a:ext uri="{FF2B5EF4-FFF2-40B4-BE49-F238E27FC236}">
                <a16:creationId xmlns:a16="http://schemas.microsoft.com/office/drawing/2014/main" id="{1FC284F3-B6E1-3749-A770-AE3E9E93BBF8}"/>
              </a:ext>
            </a:extLst>
          </p:cNvPr>
          <p:cNvSpPr txBox="1"/>
          <p:nvPr/>
        </p:nvSpPr>
        <p:spPr>
          <a:xfrm>
            <a:off x="793819" y="3737537"/>
            <a:ext cx="1482132" cy="261610"/>
          </a:xfrm>
          <a:prstGeom prst="rect">
            <a:avLst/>
          </a:prstGeom>
          <a:noFill/>
        </p:spPr>
        <p:txBody>
          <a:bodyPr wrap="square">
            <a:spAutoFit/>
          </a:bodyPr>
          <a:lstStyle/>
          <a:p>
            <a:r>
              <a:rPr lang="ja-JP" altLang="en-US" sz="1050" b="1">
                <a:solidFill>
                  <a:schemeClr val="accent1">
                    <a:lumMod val="75000"/>
                  </a:schemeClr>
                </a:solidFill>
              </a:rPr>
              <a:t>・現状</a:t>
            </a:r>
            <a:endParaRPr lang="ja-JP" altLang="en-US" sz="1050">
              <a:solidFill>
                <a:schemeClr val="accent1">
                  <a:lumMod val="75000"/>
                </a:schemeClr>
              </a:solidFill>
            </a:endParaRPr>
          </a:p>
        </p:txBody>
      </p:sp>
      <p:sp>
        <p:nvSpPr>
          <p:cNvPr id="2" name="スライド番号プレースホルダー 1">
            <a:extLst>
              <a:ext uri="{FF2B5EF4-FFF2-40B4-BE49-F238E27FC236}">
                <a16:creationId xmlns:a16="http://schemas.microsoft.com/office/drawing/2014/main" id="{8FB710AF-7B1A-4F47-80AA-FB4259429EA8}"/>
              </a:ext>
            </a:extLst>
          </p:cNvPr>
          <p:cNvSpPr>
            <a:spLocks noGrp="1"/>
          </p:cNvSpPr>
          <p:nvPr>
            <p:ph type="sldNum" sz="quarter" idx="12"/>
          </p:nvPr>
        </p:nvSpPr>
        <p:spPr/>
        <p:txBody>
          <a:bodyPr/>
          <a:lstStyle/>
          <a:p>
            <a:fld id="{A24A08D3-4842-684C-BE54-C9E1F2E8DB8B}" type="slidenum">
              <a:rPr kumimoji="1" lang="ja-JP" altLang="en-US" smtClean="0"/>
              <a:t>9</a:t>
            </a:fld>
            <a:endParaRPr kumimoji="1" lang="ja-JP" altLang="en-US"/>
          </a:p>
        </p:txBody>
      </p:sp>
    </p:spTree>
    <p:extLst>
      <p:ext uri="{BB962C8B-B14F-4D97-AF65-F5344CB8AC3E}">
        <p14:creationId xmlns:p14="http://schemas.microsoft.com/office/powerpoint/2010/main" val="2986942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a:extLst>
              <a:ext uri="{FF2B5EF4-FFF2-40B4-BE49-F238E27FC236}">
                <a16:creationId xmlns:a16="http://schemas.microsoft.com/office/drawing/2014/main" id="{28A47A1A-0029-F543-80F0-181F175C5CBB}"/>
              </a:ext>
            </a:extLst>
          </p:cNvPr>
          <p:cNvCxnSpPr/>
          <p:nvPr/>
        </p:nvCxnSpPr>
        <p:spPr>
          <a:xfrm>
            <a:off x="102620" y="552548"/>
            <a:ext cx="9441004"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5" name="テキスト ボックス 4">
            <a:extLst>
              <a:ext uri="{FF2B5EF4-FFF2-40B4-BE49-F238E27FC236}">
                <a16:creationId xmlns:a16="http://schemas.microsoft.com/office/drawing/2014/main" id="{52AE9957-6EE3-F343-A0F1-B6640DCD820B}"/>
              </a:ext>
            </a:extLst>
          </p:cNvPr>
          <p:cNvSpPr txBox="1"/>
          <p:nvPr/>
        </p:nvSpPr>
        <p:spPr>
          <a:xfrm>
            <a:off x="137328" y="163677"/>
            <a:ext cx="9468896" cy="400110"/>
          </a:xfrm>
          <a:prstGeom prst="rect">
            <a:avLst/>
          </a:prstGeom>
          <a:noFill/>
        </p:spPr>
        <p:txBody>
          <a:bodyPr wrap="square">
            <a:spAutoFit/>
          </a:bodyPr>
          <a:lstStyle/>
          <a:p>
            <a:r>
              <a:rPr lang="ja-JP" altLang="en-US" sz="2000" b="1">
                <a:solidFill>
                  <a:srgbClr val="0070C0"/>
                </a:solidFill>
              </a:rPr>
              <a:t>情報が共有されない＝上意下達の構造＝こども（大人も）が意見を言えない構造</a:t>
            </a:r>
            <a:endParaRPr lang="ja-JP" altLang="en-US" sz="2000"/>
          </a:p>
        </p:txBody>
      </p:sp>
      <p:pic>
        <p:nvPicPr>
          <p:cNvPr id="6" name="図 5">
            <a:extLst>
              <a:ext uri="{FF2B5EF4-FFF2-40B4-BE49-F238E27FC236}">
                <a16:creationId xmlns:a16="http://schemas.microsoft.com/office/drawing/2014/main" id="{39D31007-FDA3-DB47-87C6-911EC8FE0BB1}"/>
              </a:ext>
            </a:extLst>
          </p:cNvPr>
          <p:cNvPicPr>
            <a:picLocks noChangeAspect="1"/>
          </p:cNvPicPr>
          <p:nvPr/>
        </p:nvPicPr>
        <p:blipFill>
          <a:blip r:embed="rId2"/>
          <a:stretch>
            <a:fillRect/>
          </a:stretch>
        </p:blipFill>
        <p:spPr>
          <a:xfrm>
            <a:off x="1420533" y="3044649"/>
            <a:ext cx="7064934" cy="3386296"/>
          </a:xfrm>
          <a:prstGeom prst="rect">
            <a:avLst/>
          </a:prstGeom>
        </p:spPr>
      </p:pic>
      <p:sp>
        <p:nvSpPr>
          <p:cNvPr id="7" name="テキスト ボックス 6">
            <a:extLst>
              <a:ext uri="{FF2B5EF4-FFF2-40B4-BE49-F238E27FC236}">
                <a16:creationId xmlns:a16="http://schemas.microsoft.com/office/drawing/2014/main" id="{4DE38843-8FB8-AB44-94B8-A93C6E0352E7}"/>
              </a:ext>
            </a:extLst>
          </p:cNvPr>
          <p:cNvSpPr txBox="1"/>
          <p:nvPr/>
        </p:nvSpPr>
        <p:spPr>
          <a:xfrm>
            <a:off x="202641" y="704617"/>
            <a:ext cx="9500717" cy="1815882"/>
          </a:xfrm>
          <a:prstGeom prst="rect">
            <a:avLst/>
          </a:prstGeom>
          <a:noFill/>
        </p:spPr>
        <p:txBody>
          <a:bodyPr wrap="square">
            <a:spAutoFit/>
          </a:bodyPr>
          <a:lstStyle/>
          <a:p>
            <a:r>
              <a:rPr lang="ja-JP" altLang="en-US" sz="1600">
                <a:solidFill>
                  <a:srgbClr val="0070C0"/>
                </a:solidFill>
              </a:rPr>
              <a:t>自分の頭で考えるこどもが意見を学校で発しても、教職員や行政がフラットに情報共有していなければ、コミュニケーションが止まってしまい、結果的に→こどもを抑圧する（</a:t>
            </a:r>
            <a:r>
              <a:rPr lang="ja-JP" altLang="en-US" sz="1600" b="1">
                <a:solidFill>
                  <a:srgbClr val="0070C0"/>
                </a:solidFill>
              </a:rPr>
              <a:t>本人が黙っていることが合理的になる</a:t>
            </a:r>
            <a:r>
              <a:rPr lang="ja-JP" altLang="en-US" sz="1600">
                <a:solidFill>
                  <a:srgbClr val="0070C0"/>
                </a:solidFill>
              </a:rPr>
              <a:t>）</a:t>
            </a:r>
            <a:endParaRPr lang="en-US" altLang="ja-JP" sz="1600" dirty="0">
              <a:solidFill>
                <a:srgbClr val="0070C0"/>
              </a:solidFill>
            </a:endParaRPr>
          </a:p>
          <a:p>
            <a:endParaRPr lang="en-US" altLang="ja-JP" sz="1600" dirty="0">
              <a:solidFill>
                <a:srgbClr val="0070C0"/>
              </a:solidFill>
            </a:endParaRPr>
          </a:p>
          <a:p>
            <a:r>
              <a:rPr lang="ja-JP" altLang="en-US" sz="1600">
                <a:solidFill>
                  <a:srgbClr val="0070C0"/>
                </a:solidFill>
              </a:rPr>
              <a:t>現場が頑張っても、管理職や行政内に一人でも「（思い込みだが）ダメ」と言う人がいると、</a:t>
            </a:r>
            <a:endParaRPr lang="en-US" altLang="ja-JP" sz="1600" dirty="0">
              <a:solidFill>
                <a:srgbClr val="0070C0"/>
              </a:solidFill>
            </a:endParaRPr>
          </a:p>
          <a:p>
            <a:r>
              <a:rPr lang="ja-JP" altLang="en-US" sz="1600">
                <a:solidFill>
                  <a:srgbClr val="0070C0"/>
                </a:solidFill>
              </a:rPr>
              <a:t>情報の流れが止まってしまう。</a:t>
            </a:r>
            <a:endParaRPr lang="en-US" altLang="ja-JP" sz="1600" dirty="0">
              <a:solidFill>
                <a:srgbClr val="0070C0"/>
              </a:solidFill>
            </a:endParaRPr>
          </a:p>
          <a:p>
            <a:r>
              <a:rPr lang="ja-JP" altLang="en-US" sz="1600">
                <a:solidFill>
                  <a:srgbClr val="0070C0"/>
                </a:solidFill>
              </a:rPr>
              <a:t>「こども基本法」「</a:t>
            </a:r>
            <a:r>
              <a:rPr lang="en-US" altLang="ja-JP" sz="1600" dirty="0">
                <a:solidFill>
                  <a:srgbClr val="0070C0"/>
                </a:solidFill>
              </a:rPr>
              <a:t>SDGs</a:t>
            </a:r>
            <a:r>
              <a:rPr lang="ja-JP" altLang="en-US" sz="1600">
                <a:solidFill>
                  <a:srgbClr val="0070C0"/>
                </a:solidFill>
              </a:rPr>
              <a:t>」に逆行する現実を生み出してしまう。</a:t>
            </a:r>
            <a:endParaRPr lang="en-US" altLang="ja-JP" sz="1600" dirty="0">
              <a:solidFill>
                <a:srgbClr val="0070C0"/>
              </a:solidFill>
            </a:endParaRPr>
          </a:p>
        </p:txBody>
      </p:sp>
      <p:sp>
        <p:nvSpPr>
          <p:cNvPr id="2" name="正方形/長方形 1">
            <a:extLst>
              <a:ext uri="{FF2B5EF4-FFF2-40B4-BE49-F238E27FC236}">
                <a16:creationId xmlns:a16="http://schemas.microsoft.com/office/drawing/2014/main" id="{010B6291-A813-C644-9893-13C52DF1BB80}"/>
              </a:ext>
            </a:extLst>
          </p:cNvPr>
          <p:cNvSpPr/>
          <p:nvPr/>
        </p:nvSpPr>
        <p:spPr>
          <a:xfrm>
            <a:off x="3707842" y="4079631"/>
            <a:ext cx="653143" cy="2914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スライド番号プレースホルダー 2">
            <a:extLst>
              <a:ext uri="{FF2B5EF4-FFF2-40B4-BE49-F238E27FC236}">
                <a16:creationId xmlns:a16="http://schemas.microsoft.com/office/drawing/2014/main" id="{BEFDEAAA-13DE-AA4A-AE89-6451DCC930B6}"/>
              </a:ext>
            </a:extLst>
          </p:cNvPr>
          <p:cNvSpPr>
            <a:spLocks noGrp="1"/>
          </p:cNvSpPr>
          <p:nvPr>
            <p:ph type="sldNum" sz="quarter" idx="12"/>
          </p:nvPr>
        </p:nvSpPr>
        <p:spPr/>
        <p:txBody>
          <a:bodyPr/>
          <a:lstStyle/>
          <a:p>
            <a:fld id="{A24A08D3-4842-684C-BE54-C9E1F2E8DB8B}" type="slidenum">
              <a:rPr kumimoji="1" lang="ja-JP" altLang="en-US" smtClean="0"/>
              <a:t>10</a:t>
            </a:fld>
            <a:endParaRPr kumimoji="1" lang="ja-JP" altLang="en-US"/>
          </a:p>
        </p:txBody>
      </p:sp>
    </p:spTree>
    <p:extLst>
      <p:ext uri="{BB962C8B-B14F-4D97-AF65-F5344CB8AC3E}">
        <p14:creationId xmlns:p14="http://schemas.microsoft.com/office/powerpoint/2010/main" val="39924847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a:extLst>
              <a:ext uri="{FF2B5EF4-FFF2-40B4-BE49-F238E27FC236}">
                <a16:creationId xmlns:a16="http://schemas.microsoft.com/office/drawing/2014/main" id="{E8D108D3-87C7-644A-B318-EA518214C7E9}"/>
              </a:ext>
            </a:extLst>
          </p:cNvPr>
          <p:cNvCxnSpPr/>
          <p:nvPr/>
        </p:nvCxnSpPr>
        <p:spPr>
          <a:xfrm>
            <a:off x="102620" y="552548"/>
            <a:ext cx="9441004"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5" name="テキスト ボックス 4">
            <a:extLst>
              <a:ext uri="{FF2B5EF4-FFF2-40B4-BE49-F238E27FC236}">
                <a16:creationId xmlns:a16="http://schemas.microsoft.com/office/drawing/2014/main" id="{B75BC222-04C2-C149-B7DB-632CD9034E14}"/>
              </a:ext>
            </a:extLst>
          </p:cNvPr>
          <p:cNvSpPr txBox="1"/>
          <p:nvPr/>
        </p:nvSpPr>
        <p:spPr>
          <a:xfrm>
            <a:off x="137327" y="163677"/>
            <a:ext cx="9840685" cy="400110"/>
          </a:xfrm>
          <a:prstGeom prst="rect">
            <a:avLst/>
          </a:prstGeom>
          <a:noFill/>
        </p:spPr>
        <p:txBody>
          <a:bodyPr wrap="square">
            <a:spAutoFit/>
          </a:bodyPr>
          <a:lstStyle/>
          <a:p>
            <a:r>
              <a:rPr lang="ja-JP" altLang="en-US" sz="2000" b="1">
                <a:solidFill>
                  <a:srgbClr val="0070C0"/>
                </a:solidFill>
              </a:rPr>
              <a:t>情報が共有され＝フラットな構造＝こどもが（大人も）意見を言える構造が実現</a:t>
            </a:r>
            <a:endParaRPr lang="ja-JP" altLang="en-US" sz="2000"/>
          </a:p>
        </p:txBody>
      </p:sp>
      <p:pic>
        <p:nvPicPr>
          <p:cNvPr id="6" name="図 5">
            <a:extLst>
              <a:ext uri="{FF2B5EF4-FFF2-40B4-BE49-F238E27FC236}">
                <a16:creationId xmlns:a16="http://schemas.microsoft.com/office/drawing/2014/main" id="{A74160CC-BFEB-0749-9A46-E348FB6BD626}"/>
              </a:ext>
            </a:extLst>
          </p:cNvPr>
          <p:cNvPicPr>
            <a:picLocks noChangeAspect="1"/>
          </p:cNvPicPr>
          <p:nvPr/>
        </p:nvPicPr>
        <p:blipFill>
          <a:blip r:embed="rId2"/>
          <a:stretch>
            <a:fillRect/>
          </a:stretch>
        </p:blipFill>
        <p:spPr>
          <a:xfrm>
            <a:off x="1017552" y="3429000"/>
            <a:ext cx="7573787" cy="2717505"/>
          </a:xfrm>
          <a:prstGeom prst="rect">
            <a:avLst/>
          </a:prstGeom>
        </p:spPr>
      </p:pic>
      <p:pic>
        <p:nvPicPr>
          <p:cNvPr id="7" name="図 6">
            <a:extLst>
              <a:ext uri="{FF2B5EF4-FFF2-40B4-BE49-F238E27FC236}">
                <a16:creationId xmlns:a16="http://schemas.microsoft.com/office/drawing/2014/main" id="{9778E9EE-2249-3B46-8878-AD6D4CAE612E}"/>
              </a:ext>
            </a:extLst>
          </p:cNvPr>
          <p:cNvPicPr>
            <a:picLocks noChangeAspect="1"/>
          </p:cNvPicPr>
          <p:nvPr/>
        </p:nvPicPr>
        <p:blipFill>
          <a:blip r:embed="rId3"/>
          <a:stretch>
            <a:fillRect/>
          </a:stretch>
        </p:blipFill>
        <p:spPr>
          <a:xfrm>
            <a:off x="4058101" y="5807629"/>
            <a:ext cx="1739795" cy="630676"/>
          </a:xfrm>
          <a:prstGeom prst="rect">
            <a:avLst/>
          </a:prstGeom>
        </p:spPr>
      </p:pic>
      <p:sp>
        <p:nvSpPr>
          <p:cNvPr id="8" name="テキスト ボックス 7">
            <a:extLst>
              <a:ext uri="{FF2B5EF4-FFF2-40B4-BE49-F238E27FC236}">
                <a16:creationId xmlns:a16="http://schemas.microsoft.com/office/drawing/2014/main" id="{47FFA96B-494D-2E45-931F-1C7E4730F04F}"/>
              </a:ext>
            </a:extLst>
          </p:cNvPr>
          <p:cNvSpPr txBox="1"/>
          <p:nvPr/>
        </p:nvSpPr>
        <p:spPr>
          <a:xfrm>
            <a:off x="202641" y="714665"/>
            <a:ext cx="9500717" cy="2554545"/>
          </a:xfrm>
          <a:prstGeom prst="rect">
            <a:avLst/>
          </a:prstGeom>
          <a:noFill/>
        </p:spPr>
        <p:txBody>
          <a:bodyPr wrap="square">
            <a:spAutoFit/>
          </a:bodyPr>
          <a:lstStyle/>
          <a:p>
            <a:r>
              <a:rPr lang="ja-JP" altLang="en-US" sz="1600">
                <a:solidFill>
                  <a:srgbClr val="0070C0"/>
                </a:solidFill>
              </a:rPr>
              <a:t>児童・生徒、保護者、教職員が、共通のデータやエビデンス（</a:t>
            </a:r>
            <a:r>
              <a:rPr lang="en-US" altLang="ja-JP" sz="1600" dirty="0">
                <a:solidFill>
                  <a:schemeClr val="accent5">
                    <a:lumMod val="75000"/>
                  </a:schemeClr>
                </a:solidFill>
              </a:rPr>
              <a:t>”</a:t>
            </a:r>
            <a:r>
              <a:rPr lang="ja-JP" altLang="en-US" sz="1600">
                <a:solidFill>
                  <a:schemeClr val="accent5">
                    <a:lumMod val="75000"/>
                  </a:schemeClr>
                </a:solidFill>
              </a:rPr>
              <a:t>意義を適切に説明できない校則の見直しを行うべき</a:t>
            </a:r>
            <a:r>
              <a:rPr lang="en-US" altLang="ja-JP" sz="1600" dirty="0">
                <a:solidFill>
                  <a:schemeClr val="accent5">
                    <a:lumMod val="75000"/>
                  </a:schemeClr>
                </a:solidFill>
              </a:rPr>
              <a:t>”</a:t>
            </a:r>
            <a:r>
              <a:rPr lang="ja-JP" altLang="en-US" sz="1600">
                <a:solidFill>
                  <a:schemeClr val="accent5">
                    <a:lumMod val="75000"/>
                  </a:schemeClr>
                </a:solidFill>
              </a:rPr>
              <a:t>、</a:t>
            </a:r>
            <a:r>
              <a:rPr lang="en-US" altLang="ja-JP" sz="1600" dirty="0">
                <a:solidFill>
                  <a:schemeClr val="accent5">
                    <a:lumMod val="75000"/>
                  </a:schemeClr>
                </a:solidFill>
              </a:rPr>
              <a:t>”</a:t>
            </a:r>
            <a:r>
              <a:rPr lang="ja-JP" altLang="en-US" sz="1600">
                <a:solidFill>
                  <a:schemeClr val="accent5">
                    <a:lumMod val="75000"/>
                  </a:schemeClr>
                </a:solidFill>
              </a:rPr>
              <a:t>協働的な学び</a:t>
            </a:r>
            <a:r>
              <a:rPr lang="en-US" altLang="ja-JP" sz="1600" dirty="0">
                <a:solidFill>
                  <a:schemeClr val="accent5">
                    <a:lumMod val="75000"/>
                  </a:schemeClr>
                </a:solidFill>
              </a:rPr>
              <a:t>”</a:t>
            </a:r>
            <a:r>
              <a:rPr lang="ja-JP" altLang="en-US" sz="1600">
                <a:solidFill>
                  <a:srgbClr val="0070C0"/>
                </a:solidFill>
              </a:rPr>
              <a:t>といった国の方針など）を知り、意思表示することで、地域の教育方針をひとりひとりの意思表示から構築できる。</a:t>
            </a:r>
            <a:endParaRPr lang="en-US" altLang="ja-JP" sz="1600" dirty="0">
              <a:solidFill>
                <a:srgbClr val="0070C0"/>
              </a:solidFill>
            </a:endParaRPr>
          </a:p>
          <a:p>
            <a:endParaRPr lang="en-US" altLang="ja-JP" sz="1600" dirty="0">
              <a:solidFill>
                <a:srgbClr val="0070C0"/>
              </a:solidFill>
            </a:endParaRPr>
          </a:p>
          <a:p>
            <a:r>
              <a:rPr lang="en-US" altLang="ja-JP" sz="1600" dirty="0">
                <a:solidFill>
                  <a:schemeClr val="accent5">
                    <a:lumMod val="75000"/>
                  </a:schemeClr>
                </a:solidFill>
              </a:rPr>
              <a:t>【</a:t>
            </a:r>
            <a:r>
              <a:rPr lang="ja-JP" altLang="en-US" sz="1600">
                <a:solidFill>
                  <a:schemeClr val="accent5">
                    <a:lumMod val="75000"/>
                  </a:schemeClr>
                </a:solidFill>
              </a:rPr>
              <a:t>全てのこどもについて、その年齢及び発達の程度に応じて、自己に直接関係する全ての 事項に関して意見を表明する機会及び多様な社会的活動に参画する機会が確保されること</a:t>
            </a:r>
            <a:r>
              <a:rPr lang="en-US" altLang="ja-JP" sz="1600" dirty="0">
                <a:solidFill>
                  <a:schemeClr val="accent5">
                    <a:lumMod val="75000"/>
                  </a:schemeClr>
                </a:solidFill>
              </a:rPr>
              <a:t>】</a:t>
            </a:r>
            <a:r>
              <a:rPr lang="ja-JP" altLang="en-US" sz="1600">
                <a:solidFill>
                  <a:schemeClr val="accent5">
                    <a:lumMod val="75000"/>
                  </a:schemeClr>
                </a:solidFill>
              </a:rPr>
              <a:t>を基本理念とし、</a:t>
            </a:r>
            <a:endParaRPr lang="en-US" altLang="ja-JP" sz="1600" dirty="0">
              <a:solidFill>
                <a:schemeClr val="accent5">
                  <a:lumMod val="75000"/>
                </a:schemeClr>
              </a:solidFill>
            </a:endParaRPr>
          </a:p>
          <a:p>
            <a:r>
              <a:rPr lang="ja-JP" altLang="en-US" sz="1600">
                <a:solidFill>
                  <a:schemeClr val="accent5">
                    <a:lumMod val="75000"/>
                  </a:schemeClr>
                </a:solidFill>
              </a:rPr>
              <a:t>自治体にその機会確保の責務があるとする</a:t>
            </a:r>
            <a:r>
              <a:rPr lang="ja-JP" altLang="en-US" sz="1600">
                <a:solidFill>
                  <a:srgbClr val="0070C0"/>
                </a:solidFill>
              </a:rPr>
              <a:t>「こども基本法」が</a:t>
            </a:r>
            <a:r>
              <a:rPr lang="en-US" altLang="ja-JP" sz="1600" dirty="0">
                <a:solidFill>
                  <a:srgbClr val="0070C0"/>
                </a:solidFill>
              </a:rPr>
              <a:t>2023</a:t>
            </a:r>
            <a:r>
              <a:rPr lang="ja-JP" altLang="en-US" sz="1600">
                <a:solidFill>
                  <a:srgbClr val="0070C0"/>
                </a:solidFill>
              </a:rPr>
              <a:t>年</a:t>
            </a:r>
            <a:r>
              <a:rPr lang="en-US" altLang="ja-JP" sz="1600" dirty="0">
                <a:solidFill>
                  <a:srgbClr val="0070C0"/>
                </a:solidFill>
              </a:rPr>
              <a:t>4</a:t>
            </a:r>
            <a:r>
              <a:rPr lang="ja-JP" altLang="en-US" sz="1600">
                <a:solidFill>
                  <a:srgbClr val="0070C0"/>
                </a:solidFill>
              </a:rPr>
              <a:t>月から施行されている。</a:t>
            </a:r>
            <a:endParaRPr lang="en-US" altLang="ja-JP" sz="1600" dirty="0">
              <a:solidFill>
                <a:srgbClr val="0070C0"/>
              </a:solidFill>
            </a:endParaRPr>
          </a:p>
          <a:p>
            <a:endParaRPr lang="en-US" altLang="ja-JP" sz="1600" dirty="0">
              <a:solidFill>
                <a:srgbClr val="0070C0"/>
              </a:solidFill>
            </a:endParaRPr>
          </a:p>
          <a:p>
            <a:r>
              <a:rPr lang="ja-JP" altLang="en-US" sz="1600">
                <a:solidFill>
                  <a:srgbClr val="0070C0"/>
                </a:solidFill>
              </a:rPr>
              <a:t>この構造が実現できれば、こども、その保護者、教職員の皆さんにとって、</a:t>
            </a:r>
            <a:endParaRPr lang="en-US" altLang="ja-JP" sz="1600" dirty="0">
              <a:solidFill>
                <a:srgbClr val="0070C0"/>
              </a:solidFill>
            </a:endParaRPr>
          </a:p>
          <a:p>
            <a:r>
              <a:rPr lang="ja-JP" altLang="en-US" sz="1600">
                <a:solidFill>
                  <a:srgbClr val="0070C0"/>
                </a:solidFill>
              </a:rPr>
              <a:t>宇部市は、より暮らしやすい、幸せな地域に。</a:t>
            </a:r>
            <a:endParaRPr lang="en-US" altLang="ja-JP" sz="1600" dirty="0">
              <a:solidFill>
                <a:srgbClr val="0070C0"/>
              </a:solidFill>
            </a:endParaRPr>
          </a:p>
        </p:txBody>
      </p:sp>
      <p:sp>
        <p:nvSpPr>
          <p:cNvPr id="2" name="スライド番号プレースホルダー 1">
            <a:extLst>
              <a:ext uri="{FF2B5EF4-FFF2-40B4-BE49-F238E27FC236}">
                <a16:creationId xmlns:a16="http://schemas.microsoft.com/office/drawing/2014/main" id="{2FFF87B6-C0B9-CA40-9F2A-609D7FA90187}"/>
              </a:ext>
            </a:extLst>
          </p:cNvPr>
          <p:cNvSpPr>
            <a:spLocks noGrp="1"/>
          </p:cNvSpPr>
          <p:nvPr>
            <p:ph type="sldNum" sz="quarter" idx="12"/>
          </p:nvPr>
        </p:nvSpPr>
        <p:spPr/>
        <p:txBody>
          <a:bodyPr/>
          <a:lstStyle/>
          <a:p>
            <a:fld id="{A24A08D3-4842-684C-BE54-C9E1F2E8DB8B}" type="slidenum">
              <a:rPr kumimoji="1" lang="ja-JP" altLang="en-US" smtClean="0"/>
              <a:t>11</a:t>
            </a:fld>
            <a:endParaRPr kumimoji="1" lang="ja-JP" altLang="en-US"/>
          </a:p>
        </p:txBody>
      </p:sp>
    </p:spTree>
    <p:extLst>
      <p:ext uri="{BB962C8B-B14F-4D97-AF65-F5344CB8AC3E}">
        <p14:creationId xmlns:p14="http://schemas.microsoft.com/office/powerpoint/2010/main" val="29868461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線コネクタ 39">
            <a:extLst>
              <a:ext uri="{FF2B5EF4-FFF2-40B4-BE49-F238E27FC236}">
                <a16:creationId xmlns:a16="http://schemas.microsoft.com/office/drawing/2014/main" id="{1837EDDE-B213-9446-891A-2D3507DE3E79}"/>
              </a:ext>
            </a:extLst>
          </p:cNvPr>
          <p:cNvCxnSpPr/>
          <p:nvPr/>
        </p:nvCxnSpPr>
        <p:spPr>
          <a:xfrm>
            <a:off x="0" y="6711584"/>
            <a:ext cx="990600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1" name="図 40">
            <a:extLst>
              <a:ext uri="{FF2B5EF4-FFF2-40B4-BE49-F238E27FC236}">
                <a16:creationId xmlns:a16="http://schemas.microsoft.com/office/drawing/2014/main" id="{2CC5C563-CC71-4D45-BDFB-09C323FA2470}"/>
              </a:ext>
            </a:extLst>
          </p:cNvPr>
          <p:cNvPicPr>
            <a:picLocks noChangeAspect="1"/>
          </p:cNvPicPr>
          <p:nvPr/>
        </p:nvPicPr>
        <p:blipFill>
          <a:blip r:embed="rId2"/>
          <a:stretch>
            <a:fillRect/>
          </a:stretch>
        </p:blipFill>
        <p:spPr>
          <a:xfrm>
            <a:off x="8891752" y="6720782"/>
            <a:ext cx="866494" cy="152910"/>
          </a:xfrm>
          <a:prstGeom prst="rect">
            <a:avLst/>
          </a:prstGeom>
        </p:spPr>
      </p:pic>
      <p:sp>
        <p:nvSpPr>
          <p:cNvPr id="42" name="テキスト ボックス 41">
            <a:extLst>
              <a:ext uri="{FF2B5EF4-FFF2-40B4-BE49-F238E27FC236}">
                <a16:creationId xmlns:a16="http://schemas.microsoft.com/office/drawing/2014/main" id="{FB1AEE19-8E7E-D74F-9A79-34F76DF78B67}"/>
              </a:ext>
            </a:extLst>
          </p:cNvPr>
          <p:cNvSpPr txBox="1"/>
          <p:nvPr/>
        </p:nvSpPr>
        <p:spPr>
          <a:xfrm>
            <a:off x="199697" y="6693515"/>
            <a:ext cx="1140056" cy="215444"/>
          </a:xfrm>
          <a:prstGeom prst="rect">
            <a:avLst/>
          </a:prstGeom>
          <a:noFill/>
        </p:spPr>
        <p:txBody>
          <a:bodyPr wrap="none" rtlCol="0">
            <a:spAutoFit/>
          </a:bodyPr>
          <a:lstStyle/>
          <a:p>
            <a:r>
              <a:rPr kumimoji="1" lang="en-US" altLang="ja-JP" sz="800" dirty="0">
                <a:latin typeface="+mj-ea"/>
                <a:ea typeface="+mj-ea"/>
              </a:rPr>
              <a:t>© HammerBird 2022 </a:t>
            </a:r>
            <a:endParaRPr kumimoji="1" lang="ja-JP" altLang="en-US" sz="800">
              <a:latin typeface="+mj-ea"/>
              <a:ea typeface="+mj-ea"/>
            </a:endParaRPr>
          </a:p>
        </p:txBody>
      </p:sp>
      <p:sp>
        <p:nvSpPr>
          <p:cNvPr id="5" name="正方形/長方形 4">
            <a:extLst>
              <a:ext uri="{FF2B5EF4-FFF2-40B4-BE49-F238E27FC236}">
                <a16:creationId xmlns:a16="http://schemas.microsoft.com/office/drawing/2014/main" id="{69DF450F-9BBF-614C-8C31-7179C91181B7}"/>
              </a:ext>
            </a:extLst>
          </p:cNvPr>
          <p:cNvSpPr/>
          <p:nvPr/>
        </p:nvSpPr>
        <p:spPr>
          <a:xfrm>
            <a:off x="0" y="0"/>
            <a:ext cx="236538" cy="6858000"/>
          </a:xfrm>
          <a:prstGeom prst="rect">
            <a:avLst/>
          </a:prstGeom>
          <a:pattFill prst="dkUpDiag">
            <a:fgClr>
              <a:srgbClr val="E3C7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FD95C4D8-E3F9-A14D-99AF-F1F93E1FEE1B}"/>
              </a:ext>
            </a:extLst>
          </p:cNvPr>
          <p:cNvSpPr/>
          <p:nvPr/>
        </p:nvSpPr>
        <p:spPr>
          <a:xfrm>
            <a:off x="0" y="796008"/>
            <a:ext cx="9906000" cy="61645"/>
          </a:xfrm>
          <a:prstGeom prst="rect">
            <a:avLst/>
          </a:prstGeom>
          <a:pattFill prst="dkUpDiag">
            <a:fgClr>
              <a:srgbClr val="E3C7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a:extLst>
              <a:ext uri="{FF2B5EF4-FFF2-40B4-BE49-F238E27FC236}">
                <a16:creationId xmlns:a16="http://schemas.microsoft.com/office/drawing/2014/main" id="{A77741CE-7281-8D4D-AEC2-03E00C9184A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6533" y="3094890"/>
            <a:ext cx="2939372" cy="1859168"/>
          </a:xfrm>
          <a:prstGeom prst="rect">
            <a:avLst/>
          </a:prstGeom>
        </p:spPr>
      </p:pic>
      <p:sp>
        <p:nvSpPr>
          <p:cNvPr id="11" name="角丸四角形 10">
            <a:extLst>
              <a:ext uri="{FF2B5EF4-FFF2-40B4-BE49-F238E27FC236}">
                <a16:creationId xmlns:a16="http://schemas.microsoft.com/office/drawing/2014/main" id="{49BA00AE-D3CD-004E-9F66-0C8AEADE405A}"/>
              </a:ext>
            </a:extLst>
          </p:cNvPr>
          <p:cNvSpPr/>
          <p:nvPr/>
        </p:nvSpPr>
        <p:spPr>
          <a:xfrm>
            <a:off x="401931" y="1808703"/>
            <a:ext cx="2921893" cy="3175277"/>
          </a:xfrm>
          <a:prstGeom prst="roundRect">
            <a:avLst>
              <a:gd name="adj" fmla="val 3314"/>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a:extLst>
              <a:ext uri="{FF2B5EF4-FFF2-40B4-BE49-F238E27FC236}">
                <a16:creationId xmlns:a16="http://schemas.microsoft.com/office/drawing/2014/main" id="{53CE9158-9B25-3149-B522-B8757201A3F5}"/>
              </a:ext>
            </a:extLst>
          </p:cNvPr>
          <p:cNvSpPr/>
          <p:nvPr/>
        </p:nvSpPr>
        <p:spPr>
          <a:xfrm>
            <a:off x="3585479" y="1808703"/>
            <a:ext cx="2921893" cy="3175277"/>
          </a:xfrm>
          <a:prstGeom prst="roundRect">
            <a:avLst>
              <a:gd name="adj" fmla="val 3314"/>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 12">
            <a:extLst>
              <a:ext uri="{FF2B5EF4-FFF2-40B4-BE49-F238E27FC236}">
                <a16:creationId xmlns:a16="http://schemas.microsoft.com/office/drawing/2014/main" id="{BAFD8D22-8015-5046-B364-1AC3E5A64EC5}"/>
              </a:ext>
            </a:extLst>
          </p:cNvPr>
          <p:cNvSpPr/>
          <p:nvPr/>
        </p:nvSpPr>
        <p:spPr>
          <a:xfrm>
            <a:off x="6794860" y="1808703"/>
            <a:ext cx="2921893" cy="3175277"/>
          </a:xfrm>
          <a:prstGeom prst="roundRect">
            <a:avLst>
              <a:gd name="adj" fmla="val 3314"/>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 name="グループ化 13">
            <a:extLst>
              <a:ext uri="{FF2B5EF4-FFF2-40B4-BE49-F238E27FC236}">
                <a16:creationId xmlns:a16="http://schemas.microsoft.com/office/drawing/2014/main" id="{92E597A3-03C2-A040-8131-5F12192713A7}"/>
              </a:ext>
            </a:extLst>
          </p:cNvPr>
          <p:cNvGrpSpPr/>
          <p:nvPr/>
        </p:nvGrpSpPr>
        <p:grpSpPr>
          <a:xfrm>
            <a:off x="3949638" y="2361360"/>
            <a:ext cx="2147396" cy="2109456"/>
            <a:chOff x="3899398" y="2230735"/>
            <a:chExt cx="2147396" cy="2109456"/>
          </a:xfrm>
        </p:grpSpPr>
        <p:pic>
          <p:nvPicPr>
            <p:cNvPr id="15" name="Picture 2" descr="Society5.0 農業・食品版の実現とSDGs | 農研機構">
              <a:extLst>
                <a:ext uri="{FF2B5EF4-FFF2-40B4-BE49-F238E27FC236}">
                  <a16:creationId xmlns:a16="http://schemas.microsoft.com/office/drawing/2014/main" id="{2646FDBD-0C7A-E942-B1E3-AF59C7FAEA4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899398" y="2230735"/>
              <a:ext cx="2147396" cy="2109456"/>
            </a:xfrm>
            <a:prstGeom prst="rect">
              <a:avLst/>
            </a:prstGeom>
            <a:noFill/>
            <a:extLst>
              <a:ext uri="{909E8E84-426E-40DD-AFC4-6F175D3DCCD1}">
                <a14:hiddenFill xmlns:a14="http://schemas.microsoft.com/office/drawing/2010/main">
                  <a:solidFill>
                    <a:srgbClr val="FFFFFF"/>
                  </a:solidFill>
                </a14:hiddenFill>
              </a:ext>
            </a:extLst>
          </p:spPr>
        </p:pic>
        <p:sp>
          <p:nvSpPr>
            <p:cNvPr id="16" name="正方形/長方形 15">
              <a:extLst>
                <a:ext uri="{FF2B5EF4-FFF2-40B4-BE49-F238E27FC236}">
                  <a16:creationId xmlns:a16="http://schemas.microsoft.com/office/drawing/2014/main" id="{1FAAEC48-B6C3-F54F-B63E-06A674F8AB60}"/>
                </a:ext>
              </a:extLst>
            </p:cNvPr>
            <p:cNvSpPr/>
            <p:nvPr/>
          </p:nvSpPr>
          <p:spPr>
            <a:xfrm>
              <a:off x="4038600" y="3959050"/>
              <a:ext cx="1828800" cy="241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7" name="角丸四角形 16">
            <a:extLst>
              <a:ext uri="{FF2B5EF4-FFF2-40B4-BE49-F238E27FC236}">
                <a16:creationId xmlns:a16="http://schemas.microsoft.com/office/drawing/2014/main" id="{022060CF-0641-D541-B3DD-5F007114D317}"/>
              </a:ext>
            </a:extLst>
          </p:cNvPr>
          <p:cNvSpPr/>
          <p:nvPr/>
        </p:nvSpPr>
        <p:spPr>
          <a:xfrm>
            <a:off x="381835" y="5770131"/>
            <a:ext cx="9334917" cy="329216"/>
          </a:xfrm>
          <a:prstGeom prst="roundRect">
            <a:avLst>
              <a:gd name="adj" fmla="val 16995"/>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C39B4BA4-4A71-9242-9479-28107F0891E3}"/>
              </a:ext>
            </a:extLst>
          </p:cNvPr>
          <p:cNvSpPr/>
          <p:nvPr/>
        </p:nvSpPr>
        <p:spPr>
          <a:xfrm>
            <a:off x="2789333" y="5829130"/>
            <a:ext cx="4427815" cy="322845"/>
          </a:xfrm>
          <a:prstGeom prst="rect">
            <a:avLst/>
          </a:prstGeom>
        </p:spPr>
        <p:txBody>
          <a:bodyPr wrap="none">
            <a:spAutoFit/>
          </a:bodyPr>
          <a:lstStyle/>
          <a:p>
            <a:pPr algn="ctr">
              <a:lnSpc>
                <a:spcPct val="80000"/>
              </a:lnSpc>
            </a:pPr>
            <a:r>
              <a:rPr kumimoji="1" lang="en-US" altLang="ja-JP" b="1" dirty="0">
                <a:latin typeface="+mn-ea"/>
              </a:rPr>
              <a:t>DFFT </a:t>
            </a:r>
            <a:r>
              <a:rPr kumimoji="1" lang="en-US" altLang="ja-JP" sz="1100" b="1" dirty="0">
                <a:latin typeface="+mn-ea"/>
              </a:rPr>
              <a:t>(</a:t>
            </a:r>
            <a:r>
              <a:rPr lang="en" altLang="ja-JP" sz="1100" dirty="0"/>
              <a:t>Data Free Flow with Trust</a:t>
            </a:r>
            <a:r>
              <a:rPr lang="ja-JP" altLang="en" sz="1100"/>
              <a:t>（</a:t>
            </a:r>
            <a:r>
              <a:rPr lang="ja-JP" altLang="en-US" sz="1100"/>
              <a:t>信頼ある自由なデータ流通）</a:t>
            </a:r>
            <a:r>
              <a:rPr kumimoji="1" lang="en-US" altLang="ja-JP" sz="1100" b="1" dirty="0">
                <a:latin typeface="+mn-ea"/>
              </a:rPr>
              <a:t>)</a:t>
            </a:r>
            <a:endParaRPr lang="ja-JP" altLang="en-US"/>
          </a:p>
        </p:txBody>
      </p:sp>
      <p:sp>
        <p:nvSpPr>
          <p:cNvPr id="19" name="正方形/長方形 18">
            <a:extLst>
              <a:ext uri="{FF2B5EF4-FFF2-40B4-BE49-F238E27FC236}">
                <a16:creationId xmlns:a16="http://schemas.microsoft.com/office/drawing/2014/main" id="{184C10DA-74A3-8C44-BE0F-90ED37D28B9E}"/>
              </a:ext>
            </a:extLst>
          </p:cNvPr>
          <p:cNvSpPr/>
          <p:nvPr/>
        </p:nvSpPr>
        <p:spPr>
          <a:xfrm>
            <a:off x="3793343" y="4681248"/>
            <a:ext cx="2441694" cy="261610"/>
          </a:xfrm>
          <a:prstGeom prst="rect">
            <a:avLst/>
          </a:prstGeom>
        </p:spPr>
        <p:txBody>
          <a:bodyPr wrap="none">
            <a:spAutoFit/>
          </a:bodyPr>
          <a:lstStyle/>
          <a:p>
            <a:r>
              <a:rPr kumimoji="1" lang="ja-JP" altLang="en-US" sz="1100" b="1">
                <a:solidFill>
                  <a:srgbClr val="4674C1"/>
                </a:solidFill>
                <a:latin typeface="+mn-ea"/>
              </a:rPr>
              <a:t>デジタルトランスフォーメーション</a:t>
            </a:r>
            <a:endParaRPr lang="ja-JP" altLang="en-US" sz="1100">
              <a:solidFill>
                <a:srgbClr val="4674C1"/>
              </a:solidFill>
            </a:endParaRPr>
          </a:p>
        </p:txBody>
      </p:sp>
      <p:sp>
        <p:nvSpPr>
          <p:cNvPr id="20" name="角丸四角形 19">
            <a:extLst>
              <a:ext uri="{FF2B5EF4-FFF2-40B4-BE49-F238E27FC236}">
                <a16:creationId xmlns:a16="http://schemas.microsoft.com/office/drawing/2014/main" id="{26DD9A35-305F-C74C-92BE-94ECFCC74C92}"/>
              </a:ext>
            </a:extLst>
          </p:cNvPr>
          <p:cNvSpPr/>
          <p:nvPr/>
        </p:nvSpPr>
        <p:spPr>
          <a:xfrm>
            <a:off x="353362" y="1698170"/>
            <a:ext cx="1800558" cy="279679"/>
          </a:xfrm>
          <a:prstGeom prst="roundRect">
            <a:avLst>
              <a:gd name="adj" fmla="val 10661"/>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角丸四角形 20">
            <a:extLst>
              <a:ext uri="{FF2B5EF4-FFF2-40B4-BE49-F238E27FC236}">
                <a16:creationId xmlns:a16="http://schemas.microsoft.com/office/drawing/2014/main" id="{840E1268-3DFA-CE41-B6EB-2FB7043AFF3F}"/>
              </a:ext>
            </a:extLst>
          </p:cNvPr>
          <p:cNvSpPr/>
          <p:nvPr/>
        </p:nvSpPr>
        <p:spPr>
          <a:xfrm>
            <a:off x="3550412" y="1698170"/>
            <a:ext cx="2167094" cy="279679"/>
          </a:xfrm>
          <a:prstGeom prst="roundRect">
            <a:avLst>
              <a:gd name="adj" fmla="val 10661"/>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角丸四角形 21">
            <a:extLst>
              <a:ext uri="{FF2B5EF4-FFF2-40B4-BE49-F238E27FC236}">
                <a16:creationId xmlns:a16="http://schemas.microsoft.com/office/drawing/2014/main" id="{6EB5032B-2A52-CF47-8A39-92C624B4C42B}"/>
              </a:ext>
            </a:extLst>
          </p:cNvPr>
          <p:cNvSpPr/>
          <p:nvPr/>
        </p:nvSpPr>
        <p:spPr>
          <a:xfrm>
            <a:off x="6745787" y="1698170"/>
            <a:ext cx="2920721" cy="279679"/>
          </a:xfrm>
          <a:prstGeom prst="roundRect">
            <a:avLst>
              <a:gd name="adj" fmla="val 10661"/>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3" name="図 22">
            <a:extLst>
              <a:ext uri="{FF2B5EF4-FFF2-40B4-BE49-F238E27FC236}">
                <a16:creationId xmlns:a16="http://schemas.microsoft.com/office/drawing/2014/main" id="{C797D4F1-A9F4-EB43-82BC-274221D9057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48419" y="3375851"/>
            <a:ext cx="2797996" cy="1467450"/>
          </a:xfrm>
          <a:prstGeom prst="rect">
            <a:avLst/>
          </a:prstGeom>
        </p:spPr>
      </p:pic>
      <p:sp>
        <p:nvSpPr>
          <p:cNvPr id="24" name="正方形/長方形 23">
            <a:extLst>
              <a:ext uri="{FF2B5EF4-FFF2-40B4-BE49-F238E27FC236}">
                <a16:creationId xmlns:a16="http://schemas.microsoft.com/office/drawing/2014/main" id="{3BCE1903-0C90-3B44-9CA8-FF022BB9E0B6}"/>
              </a:ext>
            </a:extLst>
          </p:cNvPr>
          <p:cNvSpPr/>
          <p:nvPr/>
        </p:nvSpPr>
        <p:spPr>
          <a:xfrm>
            <a:off x="316906" y="1663391"/>
            <a:ext cx="1800493" cy="369332"/>
          </a:xfrm>
          <a:prstGeom prst="rect">
            <a:avLst/>
          </a:prstGeom>
        </p:spPr>
        <p:txBody>
          <a:bodyPr wrap="none">
            <a:spAutoFit/>
          </a:bodyPr>
          <a:lstStyle/>
          <a:p>
            <a:r>
              <a:rPr lang="ja-JP" altLang="en-US" b="1">
                <a:solidFill>
                  <a:srgbClr val="7030A0"/>
                </a:solidFill>
              </a:rPr>
              <a:t>日本社会</a:t>
            </a:r>
            <a:r>
              <a:rPr lang="ja-JP" altLang="en-US" b="1"/>
              <a:t>の状況</a:t>
            </a:r>
          </a:p>
        </p:txBody>
      </p:sp>
      <p:sp>
        <p:nvSpPr>
          <p:cNvPr id="25" name="正方形/長方形 24">
            <a:extLst>
              <a:ext uri="{FF2B5EF4-FFF2-40B4-BE49-F238E27FC236}">
                <a16:creationId xmlns:a16="http://schemas.microsoft.com/office/drawing/2014/main" id="{F1B9473F-A8F1-6348-BF62-B109AC49D4B4}"/>
              </a:ext>
            </a:extLst>
          </p:cNvPr>
          <p:cNvSpPr/>
          <p:nvPr/>
        </p:nvSpPr>
        <p:spPr>
          <a:xfrm>
            <a:off x="3606850" y="1663391"/>
            <a:ext cx="2031325" cy="369332"/>
          </a:xfrm>
          <a:prstGeom prst="rect">
            <a:avLst/>
          </a:prstGeom>
        </p:spPr>
        <p:txBody>
          <a:bodyPr wrap="none">
            <a:spAutoFit/>
          </a:bodyPr>
          <a:lstStyle/>
          <a:p>
            <a:r>
              <a:rPr lang="ja-JP" altLang="en-US" b="1">
                <a:solidFill>
                  <a:srgbClr val="C00000"/>
                </a:solidFill>
              </a:rPr>
              <a:t>政府</a:t>
            </a:r>
            <a:r>
              <a:rPr lang="ja-JP" altLang="en-US" b="1"/>
              <a:t>が目指す社会</a:t>
            </a:r>
          </a:p>
        </p:txBody>
      </p:sp>
      <p:sp>
        <p:nvSpPr>
          <p:cNvPr id="26" name="正方形/長方形 25">
            <a:extLst>
              <a:ext uri="{FF2B5EF4-FFF2-40B4-BE49-F238E27FC236}">
                <a16:creationId xmlns:a16="http://schemas.microsoft.com/office/drawing/2014/main" id="{EA4AE632-F187-0F4E-AC8C-774B6FE7C50C}"/>
              </a:ext>
            </a:extLst>
          </p:cNvPr>
          <p:cNvSpPr/>
          <p:nvPr/>
        </p:nvSpPr>
        <p:spPr>
          <a:xfrm>
            <a:off x="6763708" y="1663391"/>
            <a:ext cx="2954655" cy="369332"/>
          </a:xfrm>
          <a:prstGeom prst="rect">
            <a:avLst/>
          </a:prstGeom>
        </p:spPr>
        <p:txBody>
          <a:bodyPr wrap="none">
            <a:spAutoFit/>
          </a:bodyPr>
          <a:lstStyle/>
          <a:p>
            <a:r>
              <a:rPr lang="ja-JP" altLang="en-US" b="1">
                <a:solidFill>
                  <a:schemeClr val="accent4">
                    <a:lumMod val="50000"/>
                  </a:schemeClr>
                </a:solidFill>
              </a:rPr>
              <a:t>地方</a:t>
            </a:r>
            <a:r>
              <a:rPr lang="ja-JP" altLang="en-US" b="1"/>
              <a:t>に求められる地域経営</a:t>
            </a:r>
          </a:p>
        </p:txBody>
      </p:sp>
      <p:sp>
        <p:nvSpPr>
          <p:cNvPr id="27" name="正方形/長方形 26">
            <a:extLst>
              <a:ext uri="{FF2B5EF4-FFF2-40B4-BE49-F238E27FC236}">
                <a16:creationId xmlns:a16="http://schemas.microsoft.com/office/drawing/2014/main" id="{4D8366A4-B748-6747-A009-1D41A28D39BC}"/>
              </a:ext>
            </a:extLst>
          </p:cNvPr>
          <p:cNvSpPr/>
          <p:nvPr/>
        </p:nvSpPr>
        <p:spPr>
          <a:xfrm>
            <a:off x="326969" y="2579464"/>
            <a:ext cx="2948789" cy="461665"/>
          </a:xfrm>
          <a:prstGeom prst="rect">
            <a:avLst/>
          </a:prstGeom>
        </p:spPr>
        <p:txBody>
          <a:bodyPr wrap="square">
            <a:spAutoFit/>
          </a:bodyPr>
          <a:lstStyle/>
          <a:p>
            <a:r>
              <a:rPr lang="ja-JP" altLang="en-US" sz="1200" b="1"/>
              <a:t>・データやファクトに基づく精緻な議論</a:t>
            </a:r>
            <a:br>
              <a:rPr lang="en-US" altLang="ja-JP" sz="1200" b="1" dirty="0"/>
            </a:br>
            <a:r>
              <a:rPr lang="ja-JP" altLang="en-US" sz="1200" b="1"/>
              <a:t>　と信頼できる最適解の共有が必要</a:t>
            </a:r>
          </a:p>
        </p:txBody>
      </p:sp>
      <p:sp>
        <p:nvSpPr>
          <p:cNvPr id="28" name="正方形/長方形 27">
            <a:extLst>
              <a:ext uri="{FF2B5EF4-FFF2-40B4-BE49-F238E27FC236}">
                <a16:creationId xmlns:a16="http://schemas.microsoft.com/office/drawing/2014/main" id="{6C9D5AB6-766F-2944-86E8-A35BD83E8A6A}"/>
              </a:ext>
            </a:extLst>
          </p:cNvPr>
          <p:cNvSpPr/>
          <p:nvPr/>
        </p:nvSpPr>
        <p:spPr>
          <a:xfrm>
            <a:off x="326970" y="2098822"/>
            <a:ext cx="2958838" cy="461665"/>
          </a:xfrm>
          <a:prstGeom prst="rect">
            <a:avLst/>
          </a:prstGeom>
        </p:spPr>
        <p:txBody>
          <a:bodyPr wrap="square">
            <a:spAutoFit/>
          </a:bodyPr>
          <a:lstStyle/>
          <a:p>
            <a:r>
              <a:rPr lang="ja-JP" altLang="en-US" sz="1200" b="1"/>
              <a:t>・有史以来初めての急激な人口減少局面</a:t>
            </a:r>
            <a:br>
              <a:rPr lang="en-US" altLang="ja-JP" sz="1200" b="1" dirty="0"/>
            </a:br>
            <a:r>
              <a:rPr lang="ja-JP" altLang="en-US" sz="1200" b="1"/>
              <a:t>　への対応</a:t>
            </a:r>
            <a:endParaRPr lang="en-US" altLang="ja-JP" sz="1200" b="1" dirty="0"/>
          </a:p>
        </p:txBody>
      </p:sp>
      <p:sp>
        <p:nvSpPr>
          <p:cNvPr id="29" name="角丸四角形 28">
            <a:extLst>
              <a:ext uri="{FF2B5EF4-FFF2-40B4-BE49-F238E27FC236}">
                <a16:creationId xmlns:a16="http://schemas.microsoft.com/office/drawing/2014/main" id="{AE80BA12-3103-D24F-A170-21B43ABD66C7}"/>
              </a:ext>
            </a:extLst>
          </p:cNvPr>
          <p:cNvSpPr/>
          <p:nvPr/>
        </p:nvSpPr>
        <p:spPr>
          <a:xfrm>
            <a:off x="381836" y="5034224"/>
            <a:ext cx="9330297" cy="673238"/>
          </a:xfrm>
          <a:prstGeom prst="roundRect">
            <a:avLst>
              <a:gd name="adj" fmla="val 16995"/>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D30EBD80-EF18-9D49-8D0A-A0118CCE7D67}"/>
              </a:ext>
            </a:extLst>
          </p:cNvPr>
          <p:cNvSpPr/>
          <p:nvPr/>
        </p:nvSpPr>
        <p:spPr>
          <a:xfrm>
            <a:off x="750531" y="5077180"/>
            <a:ext cx="8327922" cy="627159"/>
          </a:xfrm>
          <a:prstGeom prst="rect">
            <a:avLst/>
          </a:prstGeom>
        </p:spPr>
        <p:txBody>
          <a:bodyPr wrap="none">
            <a:spAutoFit/>
          </a:bodyPr>
          <a:lstStyle/>
          <a:p>
            <a:pPr algn="ctr">
              <a:lnSpc>
                <a:spcPct val="80000"/>
              </a:lnSpc>
            </a:pPr>
            <a:r>
              <a:rPr kumimoji="1" lang="en-US" altLang="ja-JP" sz="3200" b="1" dirty="0">
                <a:latin typeface="+mn-ea"/>
              </a:rPr>
              <a:t>GIGA</a:t>
            </a:r>
            <a:r>
              <a:rPr kumimoji="1" lang="ja-JP" altLang="en-US" sz="3200" b="1">
                <a:latin typeface="+mn-ea"/>
              </a:rPr>
              <a:t>スクール</a:t>
            </a:r>
            <a:r>
              <a:rPr kumimoji="1" lang="en-US" altLang="ja-JP" sz="3200" b="1" dirty="0">
                <a:latin typeface="+mn-ea"/>
              </a:rPr>
              <a:t> </a:t>
            </a:r>
            <a:br>
              <a:rPr kumimoji="1" lang="en-US" altLang="ja-JP" b="1" dirty="0">
                <a:latin typeface="+mn-ea"/>
              </a:rPr>
            </a:br>
            <a:r>
              <a:rPr kumimoji="1" lang="en-US" altLang="ja-JP" sz="1100" b="1" dirty="0">
                <a:latin typeface="+mn-ea"/>
              </a:rPr>
              <a:t>(</a:t>
            </a:r>
            <a:r>
              <a:rPr lang="en" altLang="ja-JP" sz="1100" b="1" dirty="0">
                <a:latin typeface="+mn-ea"/>
              </a:rPr>
              <a:t>Global and Innovation Gateway for All</a:t>
            </a:r>
            <a:r>
              <a:rPr lang="ja-JP" altLang="en-US" sz="1100" b="1">
                <a:latin typeface="+mn-ea"/>
              </a:rPr>
              <a:t>）</a:t>
            </a:r>
            <a:r>
              <a:rPr lang="en-US" altLang="ja-JP" sz="1100" b="1" dirty="0">
                <a:latin typeface="+mn-ea"/>
              </a:rPr>
              <a:t>×</a:t>
            </a:r>
            <a:r>
              <a:rPr lang="ja-JP" altLang="en-US" sz="1100" b="1">
                <a:latin typeface="+mn-ea"/>
              </a:rPr>
              <a:t>個別最適な学び</a:t>
            </a:r>
            <a:r>
              <a:rPr lang="en-US" altLang="ja-JP" sz="1100" b="1" dirty="0">
                <a:latin typeface="+mn-ea"/>
              </a:rPr>
              <a:t>×</a:t>
            </a:r>
            <a:r>
              <a:rPr lang="ja-JP" altLang="en-US" sz="1100" b="1">
                <a:latin typeface="+mn-ea"/>
              </a:rPr>
              <a:t>持続可能な社会の創り手をつくる教育体制（学習指導要綱）</a:t>
            </a:r>
            <a:endParaRPr kumimoji="1" lang="ja-JP" altLang="en-US" b="1">
              <a:latin typeface="+mn-ea"/>
            </a:endParaRPr>
          </a:p>
        </p:txBody>
      </p:sp>
      <p:sp>
        <p:nvSpPr>
          <p:cNvPr id="31" name="正方形/長方形 30">
            <a:extLst>
              <a:ext uri="{FF2B5EF4-FFF2-40B4-BE49-F238E27FC236}">
                <a16:creationId xmlns:a16="http://schemas.microsoft.com/office/drawing/2014/main" id="{08E82E53-1D65-B142-8F73-B4A8BA00A805}"/>
              </a:ext>
            </a:extLst>
          </p:cNvPr>
          <p:cNvSpPr/>
          <p:nvPr/>
        </p:nvSpPr>
        <p:spPr>
          <a:xfrm>
            <a:off x="330929" y="0"/>
            <a:ext cx="8202887" cy="923330"/>
          </a:xfrm>
          <a:prstGeom prst="rect">
            <a:avLst/>
          </a:prstGeom>
          <a:noFill/>
        </p:spPr>
        <p:txBody>
          <a:bodyPr wrap="none">
            <a:spAutoFit/>
          </a:bodyPr>
          <a:lstStyle/>
          <a:p>
            <a:pPr>
              <a:lnSpc>
                <a:spcPct val="90000"/>
              </a:lnSpc>
            </a:pPr>
            <a:r>
              <a:rPr kumimoji="1" lang="ja-JP" altLang="en-US" sz="2000" b="1">
                <a:solidFill>
                  <a:srgbClr val="05318E"/>
                </a:solidFill>
                <a:latin typeface="+mn-ea"/>
              </a:rPr>
              <a:t>データやファクトに基づく</a:t>
            </a:r>
            <a:r>
              <a:rPr kumimoji="1" lang="en-US" altLang="ja-JP" sz="2000" b="1" dirty="0">
                <a:solidFill>
                  <a:srgbClr val="05318E"/>
                </a:solidFill>
                <a:latin typeface="+mn-ea"/>
              </a:rPr>
              <a:t>『</a:t>
            </a:r>
            <a:r>
              <a:rPr kumimoji="1" lang="ja-JP" altLang="en-US" sz="2000" b="1">
                <a:solidFill>
                  <a:srgbClr val="05318E"/>
                </a:solidFill>
                <a:latin typeface="+mn-ea"/>
              </a:rPr>
              <a:t>信頼</a:t>
            </a:r>
            <a:r>
              <a:rPr kumimoji="1" lang="en-US" altLang="ja-JP" sz="2000" b="1" dirty="0">
                <a:solidFill>
                  <a:srgbClr val="05318E"/>
                </a:solidFill>
                <a:latin typeface="+mn-ea"/>
              </a:rPr>
              <a:t>』</a:t>
            </a:r>
            <a:r>
              <a:rPr kumimoji="1" lang="ja-JP" altLang="en-US" sz="2000" b="1">
                <a:solidFill>
                  <a:srgbClr val="05318E"/>
                </a:solidFill>
                <a:latin typeface="+mn-ea"/>
              </a:rPr>
              <a:t>が重要で必要である理由</a:t>
            </a:r>
            <a:endParaRPr lang="ja-JP" altLang="en-US" sz="2000" b="1"/>
          </a:p>
          <a:p>
            <a:r>
              <a:rPr kumimoji="1" lang="ja-JP" altLang="en-US" sz="3600" b="1">
                <a:solidFill>
                  <a:srgbClr val="05318E"/>
                </a:solidFill>
                <a:latin typeface="+mn-ea"/>
              </a:rPr>
              <a:t>信頼が最も必要な歴史的局面</a:t>
            </a:r>
            <a:r>
              <a:rPr kumimoji="1" lang="en-US" altLang="ja-JP" sz="2000" b="1" dirty="0">
                <a:solidFill>
                  <a:srgbClr val="05318E"/>
                </a:solidFill>
                <a:latin typeface="+mn-ea"/>
              </a:rPr>
              <a:t>-</a:t>
            </a:r>
            <a:r>
              <a:rPr kumimoji="1" lang="ja-JP" altLang="en-US" sz="2000" b="1">
                <a:solidFill>
                  <a:srgbClr val="05318E"/>
                </a:solidFill>
                <a:latin typeface="+mn-ea"/>
              </a:rPr>
              <a:t>これからの数年</a:t>
            </a:r>
            <a:r>
              <a:rPr kumimoji="1" lang="en-US" altLang="ja-JP" sz="2000" b="1" dirty="0">
                <a:solidFill>
                  <a:srgbClr val="05318E"/>
                </a:solidFill>
                <a:latin typeface="+mn-ea"/>
              </a:rPr>
              <a:t>-</a:t>
            </a:r>
          </a:p>
        </p:txBody>
      </p:sp>
      <p:sp>
        <p:nvSpPr>
          <p:cNvPr id="32" name="角丸四角形 31">
            <a:extLst>
              <a:ext uri="{FF2B5EF4-FFF2-40B4-BE49-F238E27FC236}">
                <a16:creationId xmlns:a16="http://schemas.microsoft.com/office/drawing/2014/main" id="{6E86B78F-AAD3-8A4D-903A-CF53239956F4}"/>
              </a:ext>
            </a:extLst>
          </p:cNvPr>
          <p:cNvSpPr/>
          <p:nvPr/>
        </p:nvSpPr>
        <p:spPr>
          <a:xfrm>
            <a:off x="383510" y="6173742"/>
            <a:ext cx="9334917" cy="357688"/>
          </a:xfrm>
          <a:prstGeom prst="roundRect">
            <a:avLst>
              <a:gd name="adj" fmla="val 16995"/>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E1C59B1E-A32F-9945-958E-E512F61350EC}"/>
              </a:ext>
            </a:extLst>
          </p:cNvPr>
          <p:cNvSpPr/>
          <p:nvPr/>
        </p:nvSpPr>
        <p:spPr>
          <a:xfrm>
            <a:off x="3127487" y="6222693"/>
            <a:ext cx="5282216" cy="347596"/>
          </a:xfrm>
          <a:prstGeom prst="rect">
            <a:avLst/>
          </a:prstGeom>
        </p:spPr>
        <p:txBody>
          <a:bodyPr wrap="none">
            <a:spAutoFit/>
          </a:bodyPr>
          <a:lstStyle/>
          <a:p>
            <a:pPr algn="ctr">
              <a:lnSpc>
                <a:spcPct val="80000"/>
              </a:lnSpc>
            </a:pPr>
            <a:r>
              <a:rPr kumimoji="1" lang="en-US" altLang="ja-JP" sz="2000" b="1" dirty="0">
                <a:latin typeface="+mn-ea"/>
              </a:rPr>
              <a:t>SDGs</a:t>
            </a:r>
            <a:r>
              <a:rPr kumimoji="1" lang="ja-JP" altLang="en-US" sz="2000" b="1">
                <a:latin typeface="+mn-ea"/>
              </a:rPr>
              <a:t>、</a:t>
            </a:r>
            <a:r>
              <a:rPr kumimoji="1" lang="en-US" altLang="ja-JP" sz="2000" b="1" dirty="0">
                <a:latin typeface="+mn-ea"/>
              </a:rPr>
              <a:t>ESG </a:t>
            </a:r>
            <a:r>
              <a:rPr kumimoji="1" lang="en-US" altLang="ja-JP" sz="1200" b="1" dirty="0">
                <a:latin typeface="+mn-ea"/>
              </a:rPr>
              <a:t>(</a:t>
            </a:r>
            <a:r>
              <a:rPr lang="ja-JP" altLang="en-US" sz="1200"/>
              <a:t>誰ひとり取り残さない社会を目指すコンセプト群</a:t>
            </a:r>
            <a:r>
              <a:rPr kumimoji="1" lang="en-US" altLang="ja-JP" sz="1200" b="1" dirty="0">
                <a:latin typeface="+mn-ea"/>
              </a:rPr>
              <a:t>)</a:t>
            </a:r>
            <a:r>
              <a:rPr lang="ja-JP" altLang="en-US" sz="2000" b="1">
                <a:latin typeface="+mn-ea"/>
              </a:rPr>
              <a:t> </a:t>
            </a:r>
            <a:endParaRPr lang="ja-JP" altLang="en-US" sz="2000"/>
          </a:p>
        </p:txBody>
      </p:sp>
      <p:pic>
        <p:nvPicPr>
          <p:cNvPr id="34" name="Picture 2" descr="SDGs 松山市公式ホームページ PCサイト">
            <a:extLst>
              <a:ext uri="{FF2B5EF4-FFF2-40B4-BE49-F238E27FC236}">
                <a16:creationId xmlns:a16="http://schemas.microsoft.com/office/drawing/2014/main" id="{04261D58-6B94-E34F-87E4-588D25B8FEE7}"/>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2546419" y="6219931"/>
            <a:ext cx="522512" cy="261256"/>
          </a:xfrm>
          <a:prstGeom prst="rect">
            <a:avLst/>
          </a:prstGeom>
          <a:noFill/>
          <a:extLst>
            <a:ext uri="{909E8E84-426E-40DD-AFC4-6F175D3DCCD1}">
              <a14:hiddenFill xmlns:a14="http://schemas.microsoft.com/office/drawing/2010/main">
                <a:solidFill>
                  <a:srgbClr val="FFFFFF"/>
                </a:solidFill>
              </a14:hiddenFill>
            </a:ext>
          </a:extLst>
        </p:spPr>
      </p:pic>
      <p:sp>
        <p:nvSpPr>
          <p:cNvPr id="35" name="正方形/長方形 34">
            <a:extLst>
              <a:ext uri="{FF2B5EF4-FFF2-40B4-BE49-F238E27FC236}">
                <a16:creationId xmlns:a16="http://schemas.microsoft.com/office/drawing/2014/main" id="{5B3F9453-6235-9D4E-8AEE-DA97A202322F}"/>
              </a:ext>
            </a:extLst>
          </p:cNvPr>
          <p:cNvSpPr/>
          <p:nvPr/>
        </p:nvSpPr>
        <p:spPr>
          <a:xfrm>
            <a:off x="3574262" y="2120593"/>
            <a:ext cx="2958838" cy="461665"/>
          </a:xfrm>
          <a:prstGeom prst="rect">
            <a:avLst/>
          </a:prstGeom>
        </p:spPr>
        <p:txBody>
          <a:bodyPr wrap="square">
            <a:spAutoFit/>
          </a:bodyPr>
          <a:lstStyle/>
          <a:p>
            <a:r>
              <a:rPr lang="ja-JP" altLang="en-US" sz="1200" b="1"/>
              <a:t>・経済発展と社会課題解決の両立する</a:t>
            </a:r>
            <a:br>
              <a:rPr lang="en-US" altLang="ja-JP" sz="1200" b="1" dirty="0"/>
            </a:br>
            <a:r>
              <a:rPr lang="ja-JP" altLang="en-US" sz="1200" b="1"/>
              <a:t>　人間中心の社会</a:t>
            </a:r>
            <a:endParaRPr lang="en-US" altLang="ja-JP" sz="1200" b="1" dirty="0"/>
          </a:p>
        </p:txBody>
      </p:sp>
      <p:sp>
        <p:nvSpPr>
          <p:cNvPr id="36" name="正方形/長方形 35">
            <a:extLst>
              <a:ext uri="{FF2B5EF4-FFF2-40B4-BE49-F238E27FC236}">
                <a16:creationId xmlns:a16="http://schemas.microsoft.com/office/drawing/2014/main" id="{0A65E531-63CA-4F44-B255-5B10D4C066E3}"/>
              </a:ext>
            </a:extLst>
          </p:cNvPr>
          <p:cNvSpPr/>
          <p:nvPr/>
        </p:nvSpPr>
        <p:spPr>
          <a:xfrm>
            <a:off x="6811506" y="2112220"/>
            <a:ext cx="2958838" cy="1200329"/>
          </a:xfrm>
          <a:prstGeom prst="rect">
            <a:avLst/>
          </a:prstGeom>
        </p:spPr>
        <p:txBody>
          <a:bodyPr wrap="square">
            <a:spAutoFit/>
          </a:bodyPr>
          <a:lstStyle/>
          <a:p>
            <a:r>
              <a:rPr lang="ja-JP" altLang="en-US" sz="1200" b="1"/>
              <a:t>・削る＝合理化、改革の限界</a:t>
            </a:r>
            <a:endParaRPr lang="en-US" altLang="ja-JP" sz="1200" b="1" dirty="0"/>
          </a:p>
          <a:p>
            <a:pPr>
              <a:lnSpc>
                <a:spcPct val="50000"/>
              </a:lnSpc>
            </a:pPr>
            <a:endParaRPr lang="en-US" altLang="ja-JP" sz="1200" b="1" dirty="0"/>
          </a:p>
          <a:p>
            <a:r>
              <a:rPr lang="ja-JP" altLang="en-US" sz="1200" b="1"/>
              <a:t>・持続できる地域のためには、住民と</a:t>
            </a:r>
            <a:endParaRPr lang="en-US" altLang="ja-JP" sz="1200" b="1" dirty="0"/>
          </a:p>
          <a:p>
            <a:r>
              <a:rPr lang="ja-JP" altLang="en-US" sz="1200" b="1"/>
              <a:t>　行政との「信頼」が不可欠</a:t>
            </a:r>
            <a:endParaRPr lang="en-US" altLang="ja-JP" sz="1200" b="1" dirty="0"/>
          </a:p>
          <a:p>
            <a:pPr>
              <a:lnSpc>
                <a:spcPct val="50000"/>
              </a:lnSpc>
            </a:pPr>
            <a:endParaRPr lang="en-US" altLang="ja-JP" sz="1200" b="1" dirty="0"/>
          </a:p>
          <a:p>
            <a:r>
              <a:rPr lang="ja-JP" altLang="en-US" sz="1200" b="1"/>
              <a:t>・住民との信頼をもとに未来に向けた</a:t>
            </a:r>
            <a:endParaRPr lang="en-US" altLang="ja-JP" sz="1200" b="1" dirty="0"/>
          </a:p>
          <a:p>
            <a:r>
              <a:rPr lang="ja-JP" altLang="en-US" sz="1200" b="1"/>
              <a:t>　投資的取り組みが可能に</a:t>
            </a:r>
            <a:endParaRPr lang="en-US" altLang="ja-JP" sz="1200" b="1" dirty="0"/>
          </a:p>
        </p:txBody>
      </p:sp>
      <p:sp>
        <p:nvSpPr>
          <p:cNvPr id="37" name="正方形/長方形 36">
            <a:extLst>
              <a:ext uri="{FF2B5EF4-FFF2-40B4-BE49-F238E27FC236}">
                <a16:creationId xmlns:a16="http://schemas.microsoft.com/office/drawing/2014/main" id="{6D52407D-12B9-0148-87F3-9F108D7738BD}"/>
              </a:ext>
            </a:extLst>
          </p:cNvPr>
          <p:cNvSpPr/>
          <p:nvPr/>
        </p:nvSpPr>
        <p:spPr>
          <a:xfrm>
            <a:off x="646362" y="871066"/>
            <a:ext cx="6054863" cy="646331"/>
          </a:xfrm>
          <a:prstGeom prst="rect">
            <a:avLst/>
          </a:prstGeom>
        </p:spPr>
        <p:txBody>
          <a:bodyPr wrap="none">
            <a:spAutoFit/>
          </a:bodyPr>
          <a:lstStyle/>
          <a:p>
            <a:r>
              <a:rPr kumimoji="1" lang="en-US" altLang="ja-JP" b="1" dirty="0">
                <a:solidFill>
                  <a:srgbClr val="05318E"/>
                </a:solidFill>
                <a:latin typeface="+mn-ea"/>
              </a:rPr>
              <a:t>-</a:t>
            </a:r>
            <a:r>
              <a:rPr kumimoji="1" lang="ja-JP" altLang="en-US" b="1">
                <a:solidFill>
                  <a:srgbClr val="05318E"/>
                </a:solidFill>
                <a:latin typeface="+mn-ea"/>
              </a:rPr>
              <a:t>精緻な社会運営には</a:t>
            </a:r>
            <a:r>
              <a:rPr kumimoji="1" lang="en-US" altLang="ja-JP" b="1" dirty="0">
                <a:solidFill>
                  <a:srgbClr val="05318E"/>
                </a:solidFill>
                <a:latin typeface="+mn-ea"/>
              </a:rPr>
              <a:t>『</a:t>
            </a:r>
            <a:r>
              <a:rPr kumimoji="1" lang="ja-JP" altLang="en-US" b="1">
                <a:solidFill>
                  <a:srgbClr val="05318E"/>
                </a:solidFill>
                <a:latin typeface="+mn-ea"/>
              </a:rPr>
              <a:t>信頼</a:t>
            </a:r>
            <a:r>
              <a:rPr kumimoji="1" lang="en-US" altLang="ja-JP" b="1" dirty="0">
                <a:solidFill>
                  <a:srgbClr val="05318E"/>
                </a:solidFill>
                <a:latin typeface="+mn-ea"/>
              </a:rPr>
              <a:t>』</a:t>
            </a:r>
            <a:r>
              <a:rPr kumimoji="1" lang="ja-JP" altLang="en-US" b="1">
                <a:solidFill>
                  <a:srgbClr val="05318E"/>
                </a:solidFill>
                <a:latin typeface="+mn-ea"/>
              </a:rPr>
              <a:t>の確立と共有が極めて重要</a:t>
            </a:r>
            <a:endParaRPr kumimoji="1" lang="en-US" altLang="ja-JP" b="1" dirty="0">
              <a:solidFill>
                <a:srgbClr val="05318E"/>
              </a:solidFill>
              <a:latin typeface="+mn-ea"/>
            </a:endParaRPr>
          </a:p>
          <a:p>
            <a:r>
              <a:rPr kumimoji="1" lang="en-US" altLang="ja-JP" b="1" dirty="0">
                <a:solidFill>
                  <a:srgbClr val="05318E"/>
                </a:solidFill>
                <a:latin typeface="+mn-ea"/>
              </a:rPr>
              <a:t>-</a:t>
            </a:r>
            <a:r>
              <a:rPr kumimoji="1" lang="ja-JP" altLang="en-US" b="1">
                <a:solidFill>
                  <a:srgbClr val="05318E"/>
                </a:solidFill>
                <a:latin typeface="+mn-ea"/>
              </a:rPr>
              <a:t>しかし、</a:t>
            </a:r>
            <a:r>
              <a:rPr kumimoji="1" lang="en-US" altLang="ja-JP" b="1" dirty="0">
                <a:solidFill>
                  <a:srgbClr val="05318E"/>
                </a:solidFill>
                <a:latin typeface="+mn-ea"/>
              </a:rPr>
              <a:t>『</a:t>
            </a:r>
            <a:r>
              <a:rPr kumimoji="1" lang="ja-JP" altLang="en-US" b="1">
                <a:solidFill>
                  <a:srgbClr val="05318E"/>
                </a:solidFill>
                <a:latin typeface="+mn-ea"/>
              </a:rPr>
              <a:t>信頼</a:t>
            </a:r>
            <a:r>
              <a:rPr kumimoji="1" lang="en-US" altLang="ja-JP" b="1" dirty="0">
                <a:solidFill>
                  <a:srgbClr val="05318E"/>
                </a:solidFill>
                <a:latin typeface="+mn-ea"/>
              </a:rPr>
              <a:t>』</a:t>
            </a:r>
            <a:r>
              <a:rPr kumimoji="1" lang="ja-JP" altLang="en-US" b="1">
                <a:solidFill>
                  <a:srgbClr val="05318E"/>
                </a:solidFill>
                <a:latin typeface="+mn-ea"/>
              </a:rPr>
              <a:t>をつくる手段はとても脆弱な状態</a:t>
            </a:r>
            <a:endParaRPr kumimoji="1" lang="en-US" altLang="ja-JP" b="1" dirty="0">
              <a:solidFill>
                <a:srgbClr val="05318E"/>
              </a:solidFill>
              <a:latin typeface="+mn-ea"/>
            </a:endParaRPr>
          </a:p>
        </p:txBody>
      </p:sp>
      <p:sp>
        <p:nvSpPr>
          <p:cNvPr id="38" name="正方形/長方形 37">
            <a:extLst>
              <a:ext uri="{FF2B5EF4-FFF2-40B4-BE49-F238E27FC236}">
                <a16:creationId xmlns:a16="http://schemas.microsoft.com/office/drawing/2014/main" id="{D35553E7-FB6F-0944-9BF3-871284688388}"/>
              </a:ext>
            </a:extLst>
          </p:cNvPr>
          <p:cNvSpPr/>
          <p:nvPr/>
        </p:nvSpPr>
        <p:spPr>
          <a:xfrm>
            <a:off x="4241240" y="4242075"/>
            <a:ext cx="1828800" cy="241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a:extLst>
              <a:ext uri="{FF2B5EF4-FFF2-40B4-BE49-F238E27FC236}">
                <a16:creationId xmlns:a16="http://schemas.microsoft.com/office/drawing/2014/main" id="{046E26F5-3F21-C04F-B112-E2E89C870800}"/>
              </a:ext>
            </a:extLst>
          </p:cNvPr>
          <p:cNvSpPr txBox="1"/>
          <p:nvPr/>
        </p:nvSpPr>
        <p:spPr>
          <a:xfrm>
            <a:off x="4182035" y="4157750"/>
            <a:ext cx="1677382" cy="707886"/>
          </a:xfrm>
          <a:prstGeom prst="rect">
            <a:avLst/>
          </a:prstGeom>
          <a:noFill/>
        </p:spPr>
        <p:txBody>
          <a:bodyPr wrap="none" rtlCol="0">
            <a:spAutoFit/>
          </a:bodyPr>
          <a:lstStyle/>
          <a:p>
            <a:r>
              <a:rPr kumimoji="1" lang="en-US" altLang="ja-JP" sz="4000" b="1" dirty="0">
                <a:solidFill>
                  <a:schemeClr val="accent1">
                    <a:lumMod val="75000"/>
                  </a:schemeClr>
                </a:solidFill>
                <a:latin typeface="メイリオ"/>
                <a:ea typeface="メイリオ"/>
                <a:cs typeface="メイリオ"/>
              </a:rPr>
              <a:t>DX</a:t>
            </a:r>
            <a:r>
              <a:rPr kumimoji="1" lang="ja-JP" altLang="en-US" sz="2800" b="1">
                <a:solidFill>
                  <a:schemeClr val="accent1">
                    <a:lumMod val="75000"/>
                  </a:schemeClr>
                </a:solidFill>
                <a:latin typeface="メイリオ"/>
                <a:ea typeface="メイリオ"/>
                <a:cs typeface="メイリオ"/>
              </a:rPr>
              <a:t>対応</a:t>
            </a:r>
            <a:endParaRPr kumimoji="1" lang="ja-JP" altLang="en-US" sz="4000" b="1" dirty="0">
              <a:solidFill>
                <a:schemeClr val="accent1">
                  <a:lumMod val="75000"/>
                </a:schemeClr>
              </a:solidFill>
              <a:latin typeface="メイリオ"/>
              <a:ea typeface="メイリオ"/>
              <a:cs typeface="メイリオ"/>
            </a:endParaRPr>
          </a:p>
        </p:txBody>
      </p:sp>
      <p:sp>
        <p:nvSpPr>
          <p:cNvPr id="2" name="スライド番号プレースホルダー 1">
            <a:extLst>
              <a:ext uri="{FF2B5EF4-FFF2-40B4-BE49-F238E27FC236}">
                <a16:creationId xmlns:a16="http://schemas.microsoft.com/office/drawing/2014/main" id="{18E7A709-D1F8-3B4A-9869-186ACCB5C868}"/>
              </a:ext>
            </a:extLst>
          </p:cNvPr>
          <p:cNvSpPr>
            <a:spLocks noGrp="1"/>
          </p:cNvSpPr>
          <p:nvPr>
            <p:ph type="sldNum" sz="quarter" idx="12"/>
          </p:nvPr>
        </p:nvSpPr>
        <p:spPr/>
        <p:txBody>
          <a:bodyPr/>
          <a:lstStyle/>
          <a:p>
            <a:fld id="{A24A08D3-4842-684C-BE54-C9E1F2E8DB8B}" type="slidenum">
              <a:rPr kumimoji="1" lang="ja-JP" altLang="en-US" smtClean="0"/>
              <a:t>12</a:t>
            </a:fld>
            <a:endParaRPr kumimoji="1" lang="ja-JP" altLang="en-US"/>
          </a:p>
        </p:txBody>
      </p:sp>
    </p:spTree>
    <p:extLst>
      <p:ext uri="{BB962C8B-B14F-4D97-AF65-F5344CB8AC3E}">
        <p14:creationId xmlns:p14="http://schemas.microsoft.com/office/powerpoint/2010/main" val="34263950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線コネクタ 20">
            <a:extLst>
              <a:ext uri="{FF2B5EF4-FFF2-40B4-BE49-F238E27FC236}">
                <a16:creationId xmlns:a16="http://schemas.microsoft.com/office/drawing/2014/main" id="{4C2E88C3-5D2B-604B-9870-A8C1F302ECB6}"/>
              </a:ext>
            </a:extLst>
          </p:cNvPr>
          <p:cNvCxnSpPr/>
          <p:nvPr/>
        </p:nvCxnSpPr>
        <p:spPr>
          <a:xfrm>
            <a:off x="0" y="6711584"/>
            <a:ext cx="990600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2" name="図 21">
            <a:extLst>
              <a:ext uri="{FF2B5EF4-FFF2-40B4-BE49-F238E27FC236}">
                <a16:creationId xmlns:a16="http://schemas.microsoft.com/office/drawing/2014/main" id="{C33E2FF6-9F70-5C43-BA07-F210C2D02F27}"/>
              </a:ext>
            </a:extLst>
          </p:cNvPr>
          <p:cNvPicPr>
            <a:picLocks noChangeAspect="1"/>
          </p:cNvPicPr>
          <p:nvPr/>
        </p:nvPicPr>
        <p:blipFill>
          <a:blip r:embed="rId2"/>
          <a:stretch>
            <a:fillRect/>
          </a:stretch>
        </p:blipFill>
        <p:spPr>
          <a:xfrm>
            <a:off x="8891752" y="6720782"/>
            <a:ext cx="866494" cy="152910"/>
          </a:xfrm>
          <a:prstGeom prst="rect">
            <a:avLst/>
          </a:prstGeom>
        </p:spPr>
      </p:pic>
      <p:sp>
        <p:nvSpPr>
          <p:cNvPr id="24" name="テキスト ボックス 23">
            <a:extLst>
              <a:ext uri="{FF2B5EF4-FFF2-40B4-BE49-F238E27FC236}">
                <a16:creationId xmlns:a16="http://schemas.microsoft.com/office/drawing/2014/main" id="{D1601AEB-F66A-7D42-A269-8C51D31CD3A1}"/>
              </a:ext>
            </a:extLst>
          </p:cNvPr>
          <p:cNvSpPr txBox="1"/>
          <p:nvPr/>
        </p:nvSpPr>
        <p:spPr>
          <a:xfrm>
            <a:off x="199697" y="6693515"/>
            <a:ext cx="1140056" cy="215444"/>
          </a:xfrm>
          <a:prstGeom prst="rect">
            <a:avLst/>
          </a:prstGeom>
          <a:noFill/>
        </p:spPr>
        <p:txBody>
          <a:bodyPr wrap="none" rtlCol="0">
            <a:spAutoFit/>
          </a:bodyPr>
          <a:lstStyle/>
          <a:p>
            <a:r>
              <a:rPr kumimoji="1" lang="en-US" altLang="ja-JP" sz="800" dirty="0">
                <a:latin typeface="+mj-ea"/>
                <a:ea typeface="+mj-ea"/>
              </a:rPr>
              <a:t>© HammerBird 2022 </a:t>
            </a:r>
            <a:endParaRPr kumimoji="1" lang="ja-JP" altLang="en-US" sz="800">
              <a:latin typeface="+mj-ea"/>
              <a:ea typeface="+mj-ea"/>
            </a:endParaRPr>
          </a:p>
        </p:txBody>
      </p:sp>
      <p:sp>
        <p:nvSpPr>
          <p:cNvPr id="5" name="正方形/長方形 4">
            <a:extLst>
              <a:ext uri="{FF2B5EF4-FFF2-40B4-BE49-F238E27FC236}">
                <a16:creationId xmlns:a16="http://schemas.microsoft.com/office/drawing/2014/main" id="{69DF450F-9BBF-614C-8C31-7179C91181B7}"/>
              </a:ext>
            </a:extLst>
          </p:cNvPr>
          <p:cNvSpPr/>
          <p:nvPr/>
        </p:nvSpPr>
        <p:spPr>
          <a:xfrm>
            <a:off x="0" y="0"/>
            <a:ext cx="236538" cy="6858000"/>
          </a:xfrm>
          <a:prstGeom prst="rect">
            <a:avLst/>
          </a:prstGeom>
          <a:pattFill prst="dkUpDiag">
            <a:fgClr>
              <a:srgbClr val="E3C7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B5ACCBA4-92CD-254C-8EAB-DF0CAAD5FBB0}"/>
              </a:ext>
            </a:extLst>
          </p:cNvPr>
          <p:cNvSpPr/>
          <p:nvPr/>
        </p:nvSpPr>
        <p:spPr>
          <a:xfrm>
            <a:off x="330929" y="136633"/>
            <a:ext cx="7109639" cy="923330"/>
          </a:xfrm>
          <a:prstGeom prst="rect">
            <a:avLst/>
          </a:prstGeom>
          <a:noFill/>
        </p:spPr>
        <p:txBody>
          <a:bodyPr wrap="none">
            <a:spAutoFit/>
          </a:bodyPr>
          <a:lstStyle/>
          <a:p>
            <a:pPr>
              <a:lnSpc>
                <a:spcPct val="90000"/>
              </a:lnSpc>
            </a:pPr>
            <a:r>
              <a:rPr kumimoji="1" lang="ja-JP" altLang="en-US" sz="2000" b="1">
                <a:solidFill>
                  <a:srgbClr val="05318E"/>
                </a:solidFill>
                <a:latin typeface="+mn-ea"/>
              </a:rPr>
              <a:t>データやファクトに基づく</a:t>
            </a:r>
            <a:r>
              <a:rPr kumimoji="1" lang="en-US" altLang="ja-JP" sz="2000" b="1" dirty="0">
                <a:solidFill>
                  <a:srgbClr val="05318E"/>
                </a:solidFill>
                <a:latin typeface="+mn-ea"/>
              </a:rPr>
              <a:t>『</a:t>
            </a:r>
            <a:r>
              <a:rPr kumimoji="1" lang="ja-JP" altLang="en-US" sz="2000" b="1">
                <a:solidFill>
                  <a:srgbClr val="05318E"/>
                </a:solidFill>
                <a:latin typeface="+mn-ea"/>
              </a:rPr>
              <a:t>信頼</a:t>
            </a:r>
            <a:r>
              <a:rPr kumimoji="1" lang="en-US" altLang="ja-JP" sz="2000" b="1" dirty="0">
                <a:solidFill>
                  <a:srgbClr val="05318E"/>
                </a:solidFill>
                <a:latin typeface="+mn-ea"/>
              </a:rPr>
              <a:t>』</a:t>
            </a:r>
            <a:r>
              <a:rPr kumimoji="1" lang="ja-JP" altLang="en-US" sz="2000" b="1">
                <a:solidFill>
                  <a:srgbClr val="05318E"/>
                </a:solidFill>
                <a:latin typeface="+mn-ea"/>
              </a:rPr>
              <a:t>が重要で必要である理由</a:t>
            </a:r>
            <a:endParaRPr lang="ja-JP" altLang="en-US" sz="2000" b="1"/>
          </a:p>
          <a:p>
            <a:r>
              <a:rPr kumimoji="1" lang="ja-JP" altLang="en-US" sz="3600" b="1">
                <a:solidFill>
                  <a:srgbClr val="05318E"/>
                </a:solidFill>
                <a:latin typeface="+mn-ea"/>
              </a:rPr>
              <a:t>信頼がなぜ重要か？</a:t>
            </a:r>
            <a:endParaRPr kumimoji="1" lang="en-US" altLang="ja-JP" sz="2000" b="1" dirty="0">
              <a:solidFill>
                <a:srgbClr val="05318E"/>
              </a:solidFill>
              <a:latin typeface="+mn-ea"/>
            </a:endParaRPr>
          </a:p>
        </p:txBody>
      </p:sp>
      <p:sp>
        <p:nvSpPr>
          <p:cNvPr id="2" name="正方形/長方形 1">
            <a:extLst>
              <a:ext uri="{FF2B5EF4-FFF2-40B4-BE49-F238E27FC236}">
                <a16:creationId xmlns:a16="http://schemas.microsoft.com/office/drawing/2014/main" id="{620AF1C1-043D-6E44-895C-D6F4A89A3366}"/>
              </a:ext>
            </a:extLst>
          </p:cNvPr>
          <p:cNvSpPr/>
          <p:nvPr/>
        </p:nvSpPr>
        <p:spPr>
          <a:xfrm>
            <a:off x="731073" y="3475448"/>
            <a:ext cx="1569660" cy="923330"/>
          </a:xfrm>
          <a:prstGeom prst="rect">
            <a:avLst/>
          </a:prstGeom>
        </p:spPr>
        <p:txBody>
          <a:bodyPr wrap="none">
            <a:spAutoFit/>
          </a:bodyPr>
          <a:lstStyle/>
          <a:p>
            <a:r>
              <a:rPr kumimoji="1" lang="ja-JP" altLang="en-US" sz="5400" b="1">
                <a:solidFill>
                  <a:srgbClr val="05318E"/>
                </a:solidFill>
                <a:latin typeface="+mn-ea"/>
              </a:rPr>
              <a:t>信頼</a:t>
            </a:r>
            <a:endParaRPr lang="ja-JP" altLang="en-US" sz="5400"/>
          </a:p>
        </p:txBody>
      </p:sp>
      <p:sp>
        <p:nvSpPr>
          <p:cNvPr id="6" name="正方形/長方形 5">
            <a:extLst>
              <a:ext uri="{FF2B5EF4-FFF2-40B4-BE49-F238E27FC236}">
                <a16:creationId xmlns:a16="http://schemas.microsoft.com/office/drawing/2014/main" id="{EC1A7895-0F99-9F45-B506-8DD1A3B436C8}"/>
              </a:ext>
            </a:extLst>
          </p:cNvPr>
          <p:cNvSpPr/>
          <p:nvPr/>
        </p:nvSpPr>
        <p:spPr>
          <a:xfrm>
            <a:off x="4273118" y="2654915"/>
            <a:ext cx="4753653" cy="646331"/>
          </a:xfrm>
          <a:prstGeom prst="rect">
            <a:avLst/>
          </a:prstGeom>
        </p:spPr>
        <p:txBody>
          <a:bodyPr wrap="square">
            <a:spAutoFit/>
          </a:bodyPr>
          <a:lstStyle/>
          <a:p>
            <a:r>
              <a:rPr kumimoji="1" lang="ja-JP" altLang="en-US" b="1">
                <a:solidFill>
                  <a:srgbClr val="05318E"/>
                </a:solidFill>
                <a:latin typeface="+mn-ea"/>
              </a:rPr>
              <a:t>中長期の視点に基づく投資、政策、施策を行いやすくなる</a:t>
            </a:r>
            <a:endParaRPr lang="ja-JP" altLang="en-US"/>
          </a:p>
        </p:txBody>
      </p:sp>
      <p:sp>
        <p:nvSpPr>
          <p:cNvPr id="7" name="正方形/長方形 6">
            <a:extLst>
              <a:ext uri="{FF2B5EF4-FFF2-40B4-BE49-F238E27FC236}">
                <a16:creationId xmlns:a16="http://schemas.microsoft.com/office/drawing/2014/main" id="{74321D79-85BF-0642-8502-E3C2249C5B27}"/>
              </a:ext>
            </a:extLst>
          </p:cNvPr>
          <p:cNvSpPr/>
          <p:nvPr/>
        </p:nvSpPr>
        <p:spPr>
          <a:xfrm>
            <a:off x="4273118" y="1861012"/>
            <a:ext cx="4339650" cy="369332"/>
          </a:xfrm>
          <a:prstGeom prst="rect">
            <a:avLst/>
          </a:prstGeom>
        </p:spPr>
        <p:txBody>
          <a:bodyPr wrap="none">
            <a:spAutoFit/>
          </a:bodyPr>
          <a:lstStyle/>
          <a:p>
            <a:r>
              <a:rPr kumimoji="1" lang="ja-JP" altLang="en-US" b="1">
                <a:solidFill>
                  <a:srgbClr val="05318E"/>
                </a:solidFill>
                <a:latin typeface="+mn-ea"/>
              </a:rPr>
              <a:t>人の能力が最大限に発揮されやすくなる</a:t>
            </a:r>
            <a:endParaRPr lang="ja-JP" altLang="en-US"/>
          </a:p>
        </p:txBody>
      </p:sp>
      <p:sp>
        <p:nvSpPr>
          <p:cNvPr id="8" name="正方形/長方形 7">
            <a:extLst>
              <a:ext uri="{FF2B5EF4-FFF2-40B4-BE49-F238E27FC236}">
                <a16:creationId xmlns:a16="http://schemas.microsoft.com/office/drawing/2014/main" id="{B5637F85-66AA-0446-AEA2-9E56D374A1B5}"/>
              </a:ext>
            </a:extLst>
          </p:cNvPr>
          <p:cNvSpPr/>
          <p:nvPr/>
        </p:nvSpPr>
        <p:spPr>
          <a:xfrm>
            <a:off x="4273118" y="3725817"/>
            <a:ext cx="5925960" cy="369332"/>
          </a:xfrm>
          <a:prstGeom prst="rect">
            <a:avLst/>
          </a:prstGeom>
        </p:spPr>
        <p:txBody>
          <a:bodyPr wrap="square">
            <a:spAutoFit/>
          </a:bodyPr>
          <a:lstStyle/>
          <a:p>
            <a:r>
              <a:rPr kumimoji="1" lang="ja-JP" altLang="en-US" b="1">
                <a:solidFill>
                  <a:srgbClr val="05318E"/>
                </a:solidFill>
                <a:latin typeface="+mn-ea"/>
              </a:rPr>
              <a:t>自分以外の他者を考えられるようになる（思いやり）</a:t>
            </a:r>
            <a:endParaRPr lang="ja-JP" altLang="en-US"/>
          </a:p>
        </p:txBody>
      </p:sp>
      <p:sp>
        <p:nvSpPr>
          <p:cNvPr id="10" name="正方形/長方形 9">
            <a:extLst>
              <a:ext uri="{FF2B5EF4-FFF2-40B4-BE49-F238E27FC236}">
                <a16:creationId xmlns:a16="http://schemas.microsoft.com/office/drawing/2014/main" id="{0C55B06A-9C20-314D-B111-6F02B51674E8}"/>
              </a:ext>
            </a:extLst>
          </p:cNvPr>
          <p:cNvSpPr/>
          <p:nvPr/>
        </p:nvSpPr>
        <p:spPr>
          <a:xfrm>
            <a:off x="4273118" y="5590623"/>
            <a:ext cx="5267122" cy="646331"/>
          </a:xfrm>
          <a:prstGeom prst="rect">
            <a:avLst/>
          </a:prstGeom>
        </p:spPr>
        <p:txBody>
          <a:bodyPr wrap="square">
            <a:spAutoFit/>
          </a:bodyPr>
          <a:lstStyle/>
          <a:p>
            <a:r>
              <a:rPr kumimoji="1" lang="ja-JP" altLang="en-US" b="1">
                <a:solidFill>
                  <a:srgbClr val="05318E"/>
                </a:solidFill>
                <a:latin typeface="+mn-ea"/>
              </a:rPr>
              <a:t>緊急事態に利己的な行動が抑止され、全体最適を実現しやすくなる</a:t>
            </a:r>
            <a:endParaRPr lang="ja-JP" altLang="en-US"/>
          </a:p>
        </p:txBody>
      </p:sp>
      <p:sp>
        <p:nvSpPr>
          <p:cNvPr id="11" name="正方形/長方形 10">
            <a:extLst>
              <a:ext uri="{FF2B5EF4-FFF2-40B4-BE49-F238E27FC236}">
                <a16:creationId xmlns:a16="http://schemas.microsoft.com/office/drawing/2014/main" id="{E8915C4A-08FC-1443-A6C0-89E259EC19DC}"/>
              </a:ext>
            </a:extLst>
          </p:cNvPr>
          <p:cNvSpPr/>
          <p:nvPr/>
        </p:nvSpPr>
        <p:spPr>
          <a:xfrm>
            <a:off x="4254696" y="4519720"/>
            <a:ext cx="4753653" cy="646331"/>
          </a:xfrm>
          <a:prstGeom prst="rect">
            <a:avLst/>
          </a:prstGeom>
        </p:spPr>
        <p:txBody>
          <a:bodyPr wrap="square">
            <a:spAutoFit/>
          </a:bodyPr>
          <a:lstStyle/>
          <a:p>
            <a:r>
              <a:rPr kumimoji="1" lang="ja-JP" altLang="en-US" b="1">
                <a:solidFill>
                  <a:srgbClr val="05318E"/>
                </a:solidFill>
                <a:latin typeface="+mn-ea"/>
              </a:rPr>
              <a:t>新しい技術、表現などイノベーションが</a:t>
            </a:r>
            <a:endParaRPr kumimoji="1" lang="en-US" altLang="ja-JP" b="1" dirty="0">
              <a:solidFill>
                <a:srgbClr val="05318E"/>
              </a:solidFill>
              <a:latin typeface="+mn-ea"/>
            </a:endParaRPr>
          </a:p>
          <a:p>
            <a:r>
              <a:rPr kumimoji="1" lang="ja-JP" altLang="en-US" b="1">
                <a:solidFill>
                  <a:srgbClr val="05318E"/>
                </a:solidFill>
                <a:latin typeface="+mn-ea"/>
              </a:rPr>
              <a:t>起きやすくなる</a:t>
            </a:r>
            <a:endParaRPr lang="ja-JP" altLang="en-US"/>
          </a:p>
        </p:txBody>
      </p:sp>
      <p:cxnSp>
        <p:nvCxnSpPr>
          <p:cNvPr id="12" name="直線コネクタ 11">
            <a:extLst>
              <a:ext uri="{FF2B5EF4-FFF2-40B4-BE49-F238E27FC236}">
                <a16:creationId xmlns:a16="http://schemas.microsoft.com/office/drawing/2014/main" id="{F69FC19C-81FC-CD4D-8C30-C584D2FC747B}"/>
              </a:ext>
            </a:extLst>
          </p:cNvPr>
          <p:cNvCxnSpPr>
            <a:cxnSpLocks/>
            <a:stCxn id="2" idx="3"/>
            <a:endCxn id="7" idx="1"/>
          </p:cNvCxnSpPr>
          <p:nvPr/>
        </p:nvCxnSpPr>
        <p:spPr>
          <a:xfrm flipV="1">
            <a:off x="2300733" y="2045678"/>
            <a:ext cx="1972385" cy="189143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BC2C3ED0-65B1-E441-B36E-2A67CB47281E}"/>
              </a:ext>
            </a:extLst>
          </p:cNvPr>
          <p:cNvCxnSpPr>
            <a:cxnSpLocks/>
            <a:stCxn id="2" idx="3"/>
            <a:endCxn id="6" idx="1"/>
          </p:cNvCxnSpPr>
          <p:nvPr/>
        </p:nvCxnSpPr>
        <p:spPr>
          <a:xfrm flipV="1">
            <a:off x="2300733" y="2978081"/>
            <a:ext cx="1972385" cy="9590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5AF990AF-D345-2C46-9F55-90B5ABEC4DB9}"/>
              </a:ext>
            </a:extLst>
          </p:cNvPr>
          <p:cNvCxnSpPr>
            <a:cxnSpLocks/>
            <a:stCxn id="2" idx="3"/>
            <a:endCxn id="8" idx="1"/>
          </p:cNvCxnSpPr>
          <p:nvPr/>
        </p:nvCxnSpPr>
        <p:spPr>
          <a:xfrm flipV="1">
            <a:off x="2300733" y="3910483"/>
            <a:ext cx="1972385" cy="2663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96E03053-3FF4-EE4F-B735-6E483B3E29B9}"/>
              </a:ext>
            </a:extLst>
          </p:cNvPr>
          <p:cNvCxnSpPr>
            <a:cxnSpLocks/>
            <a:stCxn id="2" idx="3"/>
            <a:endCxn id="11" idx="1"/>
          </p:cNvCxnSpPr>
          <p:nvPr/>
        </p:nvCxnSpPr>
        <p:spPr>
          <a:xfrm>
            <a:off x="2300733" y="3937113"/>
            <a:ext cx="1953963" cy="905773"/>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820FA50F-41DC-5B42-BD6B-04FFBAD8716D}"/>
              </a:ext>
            </a:extLst>
          </p:cNvPr>
          <p:cNvCxnSpPr>
            <a:cxnSpLocks/>
            <a:stCxn id="2" idx="3"/>
            <a:endCxn id="10" idx="1"/>
          </p:cNvCxnSpPr>
          <p:nvPr/>
        </p:nvCxnSpPr>
        <p:spPr>
          <a:xfrm>
            <a:off x="2300733" y="3937113"/>
            <a:ext cx="1972385" cy="1976676"/>
          </a:xfrm>
          <a:prstGeom prst="line">
            <a:avLst/>
          </a:prstGeom>
        </p:spPr>
        <p:style>
          <a:lnRef idx="1">
            <a:schemeClr val="accent1"/>
          </a:lnRef>
          <a:fillRef idx="0">
            <a:schemeClr val="accent1"/>
          </a:fillRef>
          <a:effectRef idx="0">
            <a:schemeClr val="accent1"/>
          </a:effectRef>
          <a:fontRef idx="minor">
            <a:schemeClr val="tx1"/>
          </a:fontRef>
        </p:style>
      </p:cxnSp>
      <p:sp>
        <p:nvSpPr>
          <p:cNvPr id="26" name="正方形/長方形 25">
            <a:extLst>
              <a:ext uri="{FF2B5EF4-FFF2-40B4-BE49-F238E27FC236}">
                <a16:creationId xmlns:a16="http://schemas.microsoft.com/office/drawing/2014/main" id="{DB978480-5525-1140-9B00-46FC133CCF1E}"/>
              </a:ext>
            </a:extLst>
          </p:cNvPr>
          <p:cNvSpPr/>
          <p:nvPr/>
        </p:nvSpPr>
        <p:spPr>
          <a:xfrm>
            <a:off x="1044246" y="3296252"/>
            <a:ext cx="981359" cy="369332"/>
          </a:xfrm>
          <a:prstGeom prst="rect">
            <a:avLst/>
          </a:prstGeom>
        </p:spPr>
        <p:txBody>
          <a:bodyPr wrap="none">
            <a:spAutoFit/>
          </a:bodyPr>
          <a:lstStyle/>
          <a:p>
            <a:r>
              <a:rPr kumimoji="1" lang="en-US" altLang="ja-JP" b="1" dirty="0">
                <a:solidFill>
                  <a:srgbClr val="05318E"/>
                </a:solidFill>
                <a:latin typeface="+mn-ea"/>
              </a:rPr>
              <a:t>TRUST</a:t>
            </a:r>
            <a:endParaRPr lang="ja-JP" altLang="en-US"/>
          </a:p>
        </p:txBody>
      </p:sp>
      <p:sp>
        <p:nvSpPr>
          <p:cNvPr id="16" name="正方形/長方形 15">
            <a:extLst>
              <a:ext uri="{FF2B5EF4-FFF2-40B4-BE49-F238E27FC236}">
                <a16:creationId xmlns:a16="http://schemas.microsoft.com/office/drawing/2014/main" id="{BFA16666-4386-C945-A7FE-0E76F2471E92}"/>
              </a:ext>
            </a:extLst>
          </p:cNvPr>
          <p:cNvSpPr/>
          <p:nvPr/>
        </p:nvSpPr>
        <p:spPr>
          <a:xfrm>
            <a:off x="531780" y="4723118"/>
            <a:ext cx="2031325" cy="646331"/>
          </a:xfrm>
          <a:prstGeom prst="rect">
            <a:avLst/>
          </a:prstGeom>
        </p:spPr>
        <p:txBody>
          <a:bodyPr wrap="none">
            <a:spAutoFit/>
          </a:bodyPr>
          <a:lstStyle/>
          <a:p>
            <a:r>
              <a:rPr kumimoji="1" lang="ja-JP" altLang="en-US" sz="3600" b="1">
                <a:solidFill>
                  <a:srgbClr val="05318E"/>
                </a:solidFill>
                <a:latin typeface="+mn-ea"/>
              </a:rPr>
              <a:t>共通目標</a:t>
            </a:r>
            <a:endParaRPr lang="ja-JP" altLang="en-US" sz="3600"/>
          </a:p>
        </p:txBody>
      </p:sp>
      <p:cxnSp>
        <p:nvCxnSpPr>
          <p:cNvPr id="9" name="直線コネクタ 8">
            <a:extLst>
              <a:ext uri="{FF2B5EF4-FFF2-40B4-BE49-F238E27FC236}">
                <a16:creationId xmlns:a16="http://schemas.microsoft.com/office/drawing/2014/main" id="{3B553B49-0994-3A48-A17D-464A8B4E2179}"/>
              </a:ext>
            </a:extLst>
          </p:cNvPr>
          <p:cNvCxnSpPr>
            <a:cxnSpLocks/>
          </p:cNvCxnSpPr>
          <p:nvPr/>
        </p:nvCxnSpPr>
        <p:spPr>
          <a:xfrm>
            <a:off x="1548716" y="4220308"/>
            <a:ext cx="0" cy="562707"/>
          </a:xfrm>
          <a:prstGeom prst="line">
            <a:avLst/>
          </a:prstGeom>
          <a:ln w="76200" cap="rnd">
            <a:round/>
          </a:ln>
        </p:spPr>
        <p:style>
          <a:lnRef idx="1">
            <a:schemeClr val="accent1"/>
          </a:lnRef>
          <a:fillRef idx="0">
            <a:schemeClr val="accent1"/>
          </a:fillRef>
          <a:effectRef idx="0">
            <a:schemeClr val="accent1"/>
          </a:effectRef>
          <a:fontRef idx="minor">
            <a:schemeClr val="tx1"/>
          </a:fontRef>
        </p:style>
      </p:cxnSp>
      <p:sp>
        <p:nvSpPr>
          <p:cNvPr id="4" name="スライド番号プレースホルダー 3">
            <a:extLst>
              <a:ext uri="{FF2B5EF4-FFF2-40B4-BE49-F238E27FC236}">
                <a16:creationId xmlns:a16="http://schemas.microsoft.com/office/drawing/2014/main" id="{8A529A93-6AD3-6949-BD9F-4BA7A3BDFA73}"/>
              </a:ext>
            </a:extLst>
          </p:cNvPr>
          <p:cNvSpPr>
            <a:spLocks noGrp="1"/>
          </p:cNvSpPr>
          <p:nvPr>
            <p:ph type="sldNum" sz="quarter" idx="12"/>
          </p:nvPr>
        </p:nvSpPr>
        <p:spPr/>
        <p:txBody>
          <a:bodyPr/>
          <a:lstStyle/>
          <a:p>
            <a:fld id="{A24A08D3-4842-684C-BE54-C9E1F2E8DB8B}" type="slidenum">
              <a:rPr kumimoji="1" lang="ja-JP" altLang="en-US" smtClean="0"/>
              <a:t>13</a:t>
            </a:fld>
            <a:endParaRPr kumimoji="1" lang="ja-JP" altLang="en-US"/>
          </a:p>
        </p:txBody>
      </p:sp>
      <p:sp>
        <p:nvSpPr>
          <p:cNvPr id="19" name="正方形/長方形 18">
            <a:extLst>
              <a:ext uri="{FF2B5EF4-FFF2-40B4-BE49-F238E27FC236}">
                <a16:creationId xmlns:a16="http://schemas.microsoft.com/office/drawing/2014/main" id="{75D6295D-DDD9-5F40-A52D-3805B3E907B1}"/>
              </a:ext>
            </a:extLst>
          </p:cNvPr>
          <p:cNvSpPr/>
          <p:nvPr/>
        </p:nvSpPr>
        <p:spPr>
          <a:xfrm>
            <a:off x="0" y="955496"/>
            <a:ext cx="9906000" cy="61645"/>
          </a:xfrm>
          <a:prstGeom prst="rect">
            <a:avLst/>
          </a:prstGeom>
          <a:pattFill prst="dkUpDiag">
            <a:fgClr>
              <a:srgbClr val="E3C7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274532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直線コネクタ 26">
            <a:extLst>
              <a:ext uri="{FF2B5EF4-FFF2-40B4-BE49-F238E27FC236}">
                <a16:creationId xmlns:a16="http://schemas.microsoft.com/office/drawing/2014/main" id="{2E7DCF8B-B4D3-D64C-8ECE-6B7C7D6E466D}"/>
              </a:ext>
            </a:extLst>
          </p:cNvPr>
          <p:cNvCxnSpPr/>
          <p:nvPr/>
        </p:nvCxnSpPr>
        <p:spPr>
          <a:xfrm>
            <a:off x="0" y="6702990"/>
            <a:ext cx="990600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8" name="図 27">
            <a:extLst>
              <a:ext uri="{FF2B5EF4-FFF2-40B4-BE49-F238E27FC236}">
                <a16:creationId xmlns:a16="http://schemas.microsoft.com/office/drawing/2014/main" id="{F2C43DF7-7282-894C-99A9-CA3643CA3110}"/>
              </a:ext>
            </a:extLst>
          </p:cNvPr>
          <p:cNvPicPr>
            <a:picLocks noChangeAspect="1"/>
          </p:cNvPicPr>
          <p:nvPr/>
        </p:nvPicPr>
        <p:blipFill>
          <a:blip r:embed="rId2"/>
          <a:stretch>
            <a:fillRect/>
          </a:stretch>
        </p:blipFill>
        <p:spPr>
          <a:xfrm>
            <a:off x="8891752" y="6712188"/>
            <a:ext cx="866494" cy="152910"/>
          </a:xfrm>
          <a:prstGeom prst="rect">
            <a:avLst/>
          </a:prstGeom>
        </p:spPr>
      </p:pic>
      <p:sp>
        <p:nvSpPr>
          <p:cNvPr id="29" name="テキスト ボックス 28">
            <a:extLst>
              <a:ext uri="{FF2B5EF4-FFF2-40B4-BE49-F238E27FC236}">
                <a16:creationId xmlns:a16="http://schemas.microsoft.com/office/drawing/2014/main" id="{C1E03A1A-4022-E74E-BBF3-AC5858057F51}"/>
              </a:ext>
            </a:extLst>
          </p:cNvPr>
          <p:cNvSpPr txBox="1"/>
          <p:nvPr/>
        </p:nvSpPr>
        <p:spPr>
          <a:xfrm>
            <a:off x="199697" y="6684921"/>
            <a:ext cx="1140056" cy="215444"/>
          </a:xfrm>
          <a:prstGeom prst="rect">
            <a:avLst/>
          </a:prstGeom>
          <a:noFill/>
        </p:spPr>
        <p:txBody>
          <a:bodyPr wrap="none" rtlCol="0">
            <a:spAutoFit/>
          </a:bodyPr>
          <a:lstStyle/>
          <a:p>
            <a:r>
              <a:rPr kumimoji="1" lang="en-US" altLang="ja-JP" sz="800" dirty="0">
                <a:latin typeface="+mj-ea"/>
                <a:ea typeface="+mj-ea"/>
              </a:rPr>
              <a:t>© HammerBird 2022 </a:t>
            </a:r>
            <a:endParaRPr kumimoji="1" lang="ja-JP" altLang="en-US" sz="800">
              <a:latin typeface="+mj-ea"/>
              <a:ea typeface="+mj-ea"/>
            </a:endParaRPr>
          </a:p>
        </p:txBody>
      </p:sp>
      <p:pic>
        <p:nvPicPr>
          <p:cNvPr id="5" name="図 4">
            <a:extLst>
              <a:ext uri="{FF2B5EF4-FFF2-40B4-BE49-F238E27FC236}">
                <a16:creationId xmlns:a16="http://schemas.microsoft.com/office/drawing/2014/main" id="{E1352EAC-B8D4-DC4C-A30C-481E26AB8136}"/>
              </a:ext>
            </a:extLst>
          </p:cNvPr>
          <p:cNvPicPr>
            <a:picLocks noChangeAspect="1"/>
          </p:cNvPicPr>
          <p:nvPr/>
        </p:nvPicPr>
        <p:blipFill>
          <a:blip r:embed="rId3"/>
          <a:stretch>
            <a:fillRect/>
          </a:stretch>
        </p:blipFill>
        <p:spPr>
          <a:xfrm>
            <a:off x="1527350" y="2447402"/>
            <a:ext cx="6882820" cy="4248150"/>
          </a:xfrm>
          <a:prstGeom prst="rect">
            <a:avLst/>
          </a:prstGeom>
        </p:spPr>
      </p:pic>
      <p:sp>
        <p:nvSpPr>
          <p:cNvPr id="6" name="角丸四角形吹き出し 5">
            <a:extLst>
              <a:ext uri="{FF2B5EF4-FFF2-40B4-BE49-F238E27FC236}">
                <a16:creationId xmlns:a16="http://schemas.microsoft.com/office/drawing/2014/main" id="{4E6799DA-EB6A-5B48-8989-BDE420C04D54}"/>
              </a:ext>
            </a:extLst>
          </p:cNvPr>
          <p:cNvSpPr/>
          <p:nvPr/>
        </p:nvSpPr>
        <p:spPr>
          <a:xfrm>
            <a:off x="308113" y="5305660"/>
            <a:ext cx="1597510" cy="515216"/>
          </a:xfrm>
          <a:prstGeom prst="wedgeRoundRectCallout">
            <a:avLst>
              <a:gd name="adj1" fmla="val 48012"/>
              <a:gd name="adj2" fmla="val 87109"/>
              <a:gd name="adj3" fmla="val 16667"/>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7" name="テキスト ボックス 6">
            <a:extLst>
              <a:ext uri="{FF2B5EF4-FFF2-40B4-BE49-F238E27FC236}">
                <a16:creationId xmlns:a16="http://schemas.microsoft.com/office/drawing/2014/main" id="{8C64656C-4EFE-A149-B412-C49EC367F341}"/>
              </a:ext>
            </a:extLst>
          </p:cNvPr>
          <p:cNvSpPr txBox="1"/>
          <p:nvPr/>
        </p:nvSpPr>
        <p:spPr>
          <a:xfrm>
            <a:off x="303564" y="5325094"/>
            <a:ext cx="1441420" cy="523220"/>
          </a:xfrm>
          <a:prstGeom prst="rect">
            <a:avLst/>
          </a:prstGeom>
          <a:noFill/>
        </p:spPr>
        <p:txBody>
          <a:bodyPr wrap="none" rtlCol="0">
            <a:spAutoFit/>
          </a:bodyPr>
          <a:lstStyle/>
          <a:p>
            <a:r>
              <a:rPr lang="ja-JP" altLang="en-US" sz="1400">
                <a:latin typeface="メイリオ"/>
                <a:ea typeface="メイリオ"/>
                <a:cs typeface="メイリオ"/>
              </a:rPr>
              <a:t>ヒラメになるの</a:t>
            </a:r>
            <a:endParaRPr lang="en-US" altLang="ja-JP" sz="1400" dirty="0">
              <a:latin typeface="メイリオ"/>
              <a:ea typeface="メイリオ"/>
              <a:cs typeface="メイリオ"/>
            </a:endParaRPr>
          </a:p>
          <a:p>
            <a:r>
              <a:rPr lang="ja-JP" altLang="en-US" sz="1400">
                <a:latin typeface="メイリオ"/>
                <a:ea typeface="メイリオ"/>
                <a:cs typeface="メイリオ"/>
              </a:rPr>
              <a:t>かぁ・</a:t>
            </a:r>
            <a:r>
              <a:rPr lang="ja-JP" altLang="en-US" sz="1400" dirty="0">
                <a:latin typeface="メイリオ"/>
                <a:ea typeface="メイリオ"/>
                <a:cs typeface="メイリオ"/>
              </a:rPr>
              <a:t>・</a:t>
            </a:r>
          </a:p>
        </p:txBody>
      </p:sp>
      <p:sp>
        <p:nvSpPr>
          <p:cNvPr id="8" name="角丸四角形吹き出し 7">
            <a:extLst>
              <a:ext uri="{FF2B5EF4-FFF2-40B4-BE49-F238E27FC236}">
                <a16:creationId xmlns:a16="http://schemas.microsoft.com/office/drawing/2014/main" id="{28EA4E0F-8601-F449-861E-C0539B86F13B}"/>
              </a:ext>
            </a:extLst>
          </p:cNvPr>
          <p:cNvSpPr/>
          <p:nvPr/>
        </p:nvSpPr>
        <p:spPr>
          <a:xfrm>
            <a:off x="2773018" y="2457450"/>
            <a:ext cx="1736508" cy="444776"/>
          </a:xfrm>
          <a:prstGeom prst="wedgeRoundRectCallout">
            <a:avLst>
              <a:gd name="adj1" fmla="val 66345"/>
              <a:gd name="adj2" fmla="val 30509"/>
              <a:gd name="adj3" fmla="val 16667"/>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9" name="テキスト ボックス 8">
            <a:extLst>
              <a:ext uri="{FF2B5EF4-FFF2-40B4-BE49-F238E27FC236}">
                <a16:creationId xmlns:a16="http://schemas.microsoft.com/office/drawing/2014/main" id="{DB34962A-0EB9-7D40-B8B9-BB2EA46C08E3}"/>
              </a:ext>
            </a:extLst>
          </p:cNvPr>
          <p:cNvSpPr txBox="1"/>
          <p:nvPr/>
        </p:nvSpPr>
        <p:spPr>
          <a:xfrm>
            <a:off x="3038643" y="2538175"/>
            <a:ext cx="1315959" cy="307777"/>
          </a:xfrm>
          <a:prstGeom prst="rect">
            <a:avLst/>
          </a:prstGeom>
          <a:noFill/>
        </p:spPr>
        <p:txBody>
          <a:bodyPr wrap="square" rtlCol="0">
            <a:spAutoFit/>
          </a:bodyPr>
          <a:lstStyle/>
          <a:p>
            <a:r>
              <a:rPr lang="ja-JP" altLang="en-US" sz="1400" dirty="0">
                <a:latin typeface="メイリオ"/>
                <a:ea typeface="メイリオ"/>
                <a:cs typeface="メイリオ"/>
              </a:rPr>
              <a:t>私がルールだ</a:t>
            </a:r>
          </a:p>
        </p:txBody>
      </p:sp>
      <p:sp>
        <p:nvSpPr>
          <p:cNvPr id="10" name="角丸四角形吹き出し 9">
            <a:extLst>
              <a:ext uri="{FF2B5EF4-FFF2-40B4-BE49-F238E27FC236}">
                <a16:creationId xmlns:a16="http://schemas.microsoft.com/office/drawing/2014/main" id="{AC7B2731-8EF9-C943-8392-9EBA0A448FB9}"/>
              </a:ext>
            </a:extLst>
          </p:cNvPr>
          <p:cNvSpPr/>
          <p:nvPr/>
        </p:nvSpPr>
        <p:spPr>
          <a:xfrm>
            <a:off x="261659" y="3499296"/>
            <a:ext cx="1892985" cy="515216"/>
          </a:xfrm>
          <a:prstGeom prst="wedgeRoundRectCallout">
            <a:avLst>
              <a:gd name="adj1" fmla="val 64367"/>
              <a:gd name="adj2" fmla="val 144119"/>
              <a:gd name="adj3" fmla="val 16667"/>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11" name="テキスト ボックス 10">
            <a:extLst>
              <a:ext uri="{FF2B5EF4-FFF2-40B4-BE49-F238E27FC236}">
                <a16:creationId xmlns:a16="http://schemas.microsoft.com/office/drawing/2014/main" id="{8A2004C9-2AD9-9E4B-A6BC-B7575985ECB8}"/>
              </a:ext>
            </a:extLst>
          </p:cNvPr>
          <p:cNvSpPr txBox="1"/>
          <p:nvPr/>
        </p:nvSpPr>
        <p:spPr>
          <a:xfrm>
            <a:off x="392540" y="3611588"/>
            <a:ext cx="1620957" cy="307777"/>
          </a:xfrm>
          <a:prstGeom prst="rect">
            <a:avLst/>
          </a:prstGeom>
          <a:noFill/>
        </p:spPr>
        <p:txBody>
          <a:bodyPr wrap="none" rtlCol="0">
            <a:spAutoFit/>
          </a:bodyPr>
          <a:lstStyle/>
          <a:p>
            <a:r>
              <a:rPr lang="ja-JP" altLang="en-US" sz="1400">
                <a:latin typeface="メイリオ"/>
                <a:ea typeface="メイリオ"/>
                <a:cs typeface="メイリオ"/>
              </a:rPr>
              <a:t>忖度するのが大人</a:t>
            </a:r>
            <a:endParaRPr lang="ja-JP" altLang="en-US" sz="1400" dirty="0">
              <a:latin typeface="メイリオ"/>
              <a:ea typeface="メイリオ"/>
              <a:cs typeface="メイリオ"/>
            </a:endParaRPr>
          </a:p>
        </p:txBody>
      </p:sp>
      <p:sp>
        <p:nvSpPr>
          <p:cNvPr id="12" name="角丸四角形吹き出し 11">
            <a:extLst>
              <a:ext uri="{FF2B5EF4-FFF2-40B4-BE49-F238E27FC236}">
                <a16:creationId xmlns:a16="http://schemas.microsoft.com/office/drawing/2014/main" id="{46594063-F6E5-7341-849B-9AA4B2A7793F}"/>
              </a:ext>
            </a:extLst>
          </p:cNvPr>
          <p:cNvSpPr/>
          <p:nvPr/>
        </p:nvSpPr>
        <p:spPr>
          <a:xfrm>
            <a:off x="705679" y="4685611"/>
            <a:ext cx="1638520" cy="515216"/>
          </a:xfrm>
          <a:prstGeom prst="wedgeRoundRectCallout">
            <a:avLst>
              <a:gd name="adj1" fmla="val 91638"/>
              <a:gd name="adj2" fmla="val 191665"/>
              <a:gd name="adj3" fmla="val 16667"/>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13" name="テキスト ボックス 12">
            <a:extLst>
              <a:ext uri="{FF2B5EF4-FFF2-40B4-BE49-F238E27FC236}">
                <a16:creationId xmlns:a16="http://schemas.microsoft.com/office/drawing/2014/main" id="{E9B2920B-E909-1D42-83C9-3CD8EB98A5C3}"/>
              </a:ext>
            </a:extLst>
          </p:cNvPr>
          <p:cNvSpPr txBox="1"/>
          <p:nvPr/>
        </p:nvSpPr>
        <p:spPr>
          <a:xfrm>
            <a:off x="757998" y="4688639"/>
            <a:ext cx="1620957" cy="523220"/>
          </a:xfrm>
          <a:prstGeom prst="rect">
            <a:avLst/>
          </a:prstGeom>
          <a:noFill/>
        </p:spPr>
        <p:txBody>
          <a:bodyPr wrap="square" rtlCol="0">
            <a:spAutoFit/>
          </a:bodyPr>
          <a:lstStyle/>
          <a:p>
            <a:r>
              <a:rPr lang="ja-JP" altLang="en-US" sz="1400">
                <a:latin typeface="メイリオ"/>
                <a:ea typeface="メイリオ"/>
                <a:cs typeface="メイリオ"/>
              </a:rPr>
              <a:t>他の人は、変だと</a:t>
            </a:r>
            <a:endParaRPr lang="en-US" altLang="ja-JP" sz="1400" dirty="0">
              <a:latin typeface="メイリオ"/>
              <a:ea typeface="メイリオ"/>
              <a:cs typeface="メイリオ"/>
            </a:endParaRPr>
          </a:p>
          <a:p>
            <a:r>
              <a:rPr lang="ja-JP" altLang="en-US" sz="1400">
                <a:latin typeface="メイリオ"/>
                <a:ea typeface="メイリオ"/>
                <a:cs typeface="メイリオ"/>
              </a:rPr>
              <a:t>思わないの？</a:t>
            </a:r>
            <a:endParaRPr lang="ja-JP" altLang="en-US" sz="1400" dirty="0">
              <a:latin typeface="メイリオ"/>
              <a:ea typeface="メイリオ"/>
              <a:cs typeface="メイリオ"/>
            </a:endParaRPr>
          </a:p>
        </p:txBody>
      </p:sp>
      <p:sp>
        <p:nvSpPr>
          <p:cNvPr id="16" name="角丸四角形吹き出し 15">
            <a:extLst>
              <a:ext uri="{FF2B5EF4-FFF2-40B4-BE49-F238E27FC236}">
                <a16:creationId xmlns:a16="http://schemas.microsoft.com/office/drawing/2014/main" id="{71AF7713-8022-5F47-BEAD-188D936A7793}"/>
              </a:ext>
            </a:extLst>
          </p:cNvPr>
          <p:cNvSpPr/>
          <p:nvPr/>
        </p:nvSpPr>
        <p:spPr>
          <a:xfrm>
            <a:off x="7808730" y="4917178"/>
            <a:ext cx="1938829" cy="515216"/>
          </a:xfrm>
          <a:prstGeom prst="wedgeRoundRectCallout">
            <a:avLst>
              <a:gd name="adj1" fmla="val -38000"/>
              <a:gd name="adj2" fmla="val 136474"/>
              <a:gd name="adj3" fmla="val 16667"/>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17" name="角丸四角形吹き出し 16">
            <a:extLst>
              <a:ext uri="{FF2B5EF4-FFF2-40B4-BE49-F238E27FC236}">
                <a16:creationId xmlns:a16="http://schemas.microsoft.com/office/drawing/2014/main" id="{59D2E220-4306-4440-91E2-0A6D225EF98A}"/>
              </a:ext>
            </a:extLst>
          </p:cNvPr>
          <p:cNvSpPr/>
          <p:nvPr/>
        </p:nvSpPr>
        <p:spPr>
          <a:xfrm>
            <a:off x="7523851" y="3734522"/>
            <a:ext cx="1892985" cy="515216"/>
          </a:xfrm>
          <a:prstGeom prst="wedgeRoundRectCallout">
            <a:avLst>
              <a:gd name="adj1" fmla="val -54820"/>
              <a:gd name="adj2" fmla="val 88174"/>
              <a:gd name="adj3" fmla="val 16667"/>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18" name="テキスト ボックス 17">
            <a:extLst>
              <a:ext uri="{FF2B5EF4-FFF2-40B4-BE49-F238E27FC236}">
                <a16:creationId xmlns:a16="http://schemas.microsoft.com/office/drawing/2014/main" id="{D9382744-7068-2143-B9E2-0CD44EE0B5F1}"/>
              </a:ext>
            </a:extLst>
          </p:cNvPr>
          <p:cNvSpPr txBox="1"/>
          <p:nvPr/>
        </p:nvSpPr>
        <p:spPr>
          <a:xfrm>
            <a:off x="7654732" y="3846814"/>
            <a:ext cx="1620957" cy="307777"/>
          </a:xfrm>
          <a:prstGeom prst="rect">
            <a:avLst/>
          </a:prstGeom>
          <a:noFill/>
        </p:spPr>
        <p:txBody>
          <a:bodyPr wrap="none" rtlCol="0">
            <a:spAutoFit/>
          </a:bodyPr>
          <a:lstStyle/>
          <a:p>
            <a:r>
              <a:rPr lang="ja-JP" altLang="en-US" sz="1400">
                <a:latin typeface="メイリオ"/>
                <a:ea typeface="メイリオ"/>
                <a:cs typeface="メイリオ"/>
              </a:rPr>
              <a:t>あの方がルールだ</a:t>
            </a:r>
            <a:endParaRPr lang="ja-JP" altLang="en-US" sz="1400" dirty="0">
              <a:latin typeface="メイリオ"/>
              <a:ea typeface="メイリオ"/>
              <a:cs typeface="メイリオ"/>
            </a:endParaRPr>
          </a:p>
        </p:txBody>
      </p:sp>
      <p:sp>
        <p:nvSpPr>
          <p:cNvPr id="19" name="テキスト ボックス 18">
            <a:extLst>
              <a:ext uri="{FF2B5EF4-FFF2-40B4-BE49-F238E27FC236}">
                <a16:creationId xmlns:a16="http://schemas.microsoft.com/office/drawing/2014/main" id="{778FB934-BBC1-7347-BD75-4262E7DC3B09}"/>
              </a:ext>
            </a:extLst>
          </p:cNvPr>
          <p:cNvSpPr txBox="1"/>
          <p:nvPr/>
        </p:nvSpPr>
        <p:spPr>
          <a:xfrm>
            <a:off x="7911100" y="4940086"/>
            <a:ext cx="1800493" cy="523220"/>
          </a:xfrm>
          <a:prstGeom prst="rect">
            <a:avLst/>
          </a:prstGeom>
          <a:noFill/>
        </p:spPr>
        <p:txBody>
          <a:bodyPr wrap="none" rtlCol="0">
            <a:spAutoFit/>
          </a:bodyPr>
          <a:lstStyle/>
          <a:p>
            <a:r>
              <a:rPr lang="ja-JP" altLang="en-US" sz="1400">
                <a:latin typeface="メイリオ"/>
                <a:ea typeface="メイリオ"/>
                <a:cs typeface="メイリオ"/>
              </a:rPr>
              <a:t>法よりも、あの方の</a:t>
            </a:r>
            <a:endParaRPr lang="en-US" altLang="ja-JP" sz="1400" dirty="0">
              <a:latin typeface="メイリオ"/>
              <a:ea typeface="メイリオ"/>
              <a:cs typeface="メイリオ"/>
            </a:endParaRPr>
          </a:p>
          <a:p>
            <a:r>
              <a:rPr lang="ja-JP" altLang="en-US" sz="1400">
                <a:latin typeface="メイリオ"/>
                <a:ea typeface="メイリオ"/>
                <a:cs typeface="メイリオ"/>
              </a:rPr>
              <a:t>一言が重い</a:t>
            </a:r>
            <a:endParaRPr lang="ja-JP" altLang="en-US" sz="1400" dirty="0">
              <a:latin typeface="メイリオ"/>
              <a:ea typeface="メイリオ"/>
              <a:cs typeface="メイリオ"/>
            </a:endParaRPr>
          </a:p>
        </p:txBody>
      </p:sp>
      <p:sp>
        <p:nvSpPr>
          <p:cNvPr id="20" name="正方形/長方形 19">
            <a:extLst>
              <a:ext uri="{FF2B5EF4-FFF2-40B4-BE49-F238E27FC236}">
                <a16:creationId xmlns:a16="http://schemas.microsoft.com/office/drawing/2014/main" id="{2E5477EC-A302-2548-BF1C-155469098398}"/>
              </a:ext>
            </a:extLst>
          </p:cNvPr>
          <p:cNvSpPr/>
          <p:nvPr/>
        </p:nvSpPr>
        <p:spPr>
          <a:xfrm>
            <a:off x="320654" y="431514"/>
            <a:ext cx="3877985" cy="646331"/>
          </a:xfrm>
          <a:prstGeom prst="rect">
            <a:avLst/>
          </a:prstGeom>
          <a:noFill/>
        </p:spPr>
        <p:txBody>
          <a:bodyPr wrap="none">
            <a:spAutoFit/>
          </a:bodyPr>
          <a:lstStyle/>
          <a:p>
            <a:r>
              <a:rPr kumimoji="1" lang="ja-JP" altLang="en-US" sz="3600" b="1">
                <a:solidFill>
                  <a:srgbClr val="05318E"/>
                </a:solidFill>
                <a:latin typeface="+mn-ea"/>
              </a:rPr>
              <a:t>属人的統治の限界</a:t>
            </a:r>
            <a:endParaRPr kumimoji="1" lang="en-US" altLang="ja-JP" sz="2000" b="1" dirty="0">
              <a:solidFill>
                <a:srgbClr val="05318E"/>
              </a:solidFill>
              <a:latin typeface="+mn-ea"/>
            </a:endParaRPr>
          </a:p>
        </p:txBody>
      </p:sp>
      <p:sp>
        <p:nvSpPr>
          <p:cNvPr id="21" name="正方形/長方形 20">
            <a:extLst>
              <a:ext uri="{FF2B5EF4-FFF2-40B4-BE49-F238E27FC236}">
                <a16:creationId xmlns:a16="http://schemas.microsoft.com/office/drawing/2014/main" id="{1F8D46CA-CA9D-D646-B701-FF44BAD5E705}"/>
              </a:ext>
            </a:extLst>
          </p:cNvPr>
          <p:cNvSpPr/>
          <p:nvPr/>
        </p:nvSpPr>
        <p:spPr>
          <a:xfrm>
            <a:off x="1122712" y="230715"/>
            <a:ext cx="1800493" cy="369332"/>
          </a:xfrm>
          <a:prstGeom prst="rect">
            <a:avLst/>
          </a:prstGeom>
        </p:spPr>
        <p:txBody>
          <a:bodyPr wrap="none">
            <a:spAutoFit/>
          </a:bodyPr>
          <a:lstStyle/>
          <a:p>
            <a:r>
              <a:rPr kumimoji="1" lang="ja-JP" altLang="en-US" b="1">
                <a:solidFill>
                  <a:srgbClr val="05318E"/>
                </a:solidFill>
                <a:latin typeface="+mn-ea"/>
              </a:rPr>
              <a:t>リーダーシップ</a:t>
            </a:r>
            <a:endParaRPr lang="ja-JP" altLang="en-US"/>
          </a:p>
        </p:txBody>
      </p:sp>
      <p:sp>
        <p:nvSpPr>
          <p:cNvPr id="22" name="正方形/長方形 21">
            <a:extLst>
              <a:ext uri="{FF2B5EF4-FFF2-40B4-BE49-F238E27FC236}">
                <a16:creationId xmlns:a16="http://schemas.microsoft.com/office/drawing/2014/main" id="{9417EFC2-3591-C04B-B6C1-03C0F66C4F61}"/>
              </a:ext>
            </a:extLst>
          </p:cNvPr>
          <p:cNvSpPr/>
          <p:nvPr/>
        </p:nvSpPr>
        <p:spPr>
          <a:xfrm>
            <a:off x="546972" y="1269735"/>
            <a:ext cx="9187130" cy="923330"/>
          </a:xfrm>
          <a:prstGeom prst="rect">
            <a:avLst/>
          </a:prstGeom>
        </p:spPr>
        <p:txBody>
          <a:bodyPr wrap="none">
            <a:spAutoFit/>
          </a:bodyPr>
          <a:lstStyle/>
          <a:p>
            <a:r>
              <a:rPr kumimoji="1" lang="ja-JP" altLang="en-US" b="1">
                <a:solidFill>
                  <a:srgbClr val="05318E"/>
                </a:solidFill>
                <a:latin typeface="+mn-ea"/>
              </a:rPr>
              <a:t>強いリーダーシップ（カリスマ）は権力の集中による強力なマネジメントが可能ですが</a:t>
            </a:r>
            <a:endParaRPr kumimoji="1" lang="en-US" altLang="ja-JP" b="1" dirty="0">
              <a:solidFill>
                <a:srgbClr val="05318E"/>
              </a:solidFill>
              <a:latin typeface="+mn-ea"/>
            </a:endParaRPr>
          </a:p>
          <a:p>
            <a:r>
              <a:rPr kumimoji="1" lang="ja-JP" altLang="en-US" b="1">
                <a:solidFill>
                  <a:srgbClr val="05318E"/>
                </a:solidFill>
                <a:latin typeface="+mn-ea"/>
              </a:rPr>
              <a:t>組織コミュニティ内に信頼関係が生まれにくく、忖度を生み、人々の思考を停滞させ、</a:t>
            </a:r>
            <a:endParaRPr kumimoji="1" lang="en-US" altLang="ja-JP" b="1" dirty="0">
              <a:solidFill>
                <a:srgbClr val="05318E"/>
              </a:solidFill>
              <a:latin typeface="+mn-ea"/>
            </a:endParaRPr>
          </a:p>
          <a:p>
            <a:r>
              <a:rPr kumimoji="1" lang="ja-JP" altLang="en-US" b="1">
                <a:solidFill>
                  <a:srgbClr val="05318E"/>
                </a:solidFill>
                <a:latin typeface="+mn-ea"/>
              </a:rPr>
              <a:t>イノベーションも阻害されるリスクがあります。</a:t>
            </a:r>
            <a:endParaRPr kumimoji="1" lang="en-US" altLang="ja-JP" b="1" dirty="0">
              <a:solidFill>
                <a:srgbClr val="05318E"/>
              </a:solidFill>
              <a:latin typeface="+mn-ea"/>
            </a:endParaRPr>
          </a:p>
        </p:txBody>
      </p:sp>
      <p:sp>
        <p:nvSpPr>
          <p:cNvPr id="23" name="正方形/長方形 22">
            <a:extLst>
              <a:ext uri="{FF2B5EF4-FFF2-40B4-BE49-F238E27FC236}">
                <a16:creationId xmlns:a16="http://schemas.microsoft.com/office/drawing/2014/main" id="{34A38998-AC8B-E144-88FB-28E9FBE7DFCB}"/>
              </a:ext>
            </a:extLst>
          </p:cNvPr>
          <p:cNvSpPr/>
          <p:nvPr/>
        </p:nvSpPr>
        <p:spPr>
          <a:xfrm>
            <a:off x="0" y="0"/>
            <a:ext cx="236538" cy="6858000"/>
          </a:xfrm>
          <a:prstGeom prst="rect">
            <a:avLst/>
          </a:prstGeom>
          <a:pattFill prst="dkUpDiag">
            <a:fgClr>
              <a:srgbClr val="E3C7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086435CA-FCA7-274C-905B-BB0E53A21EF3}"/>
              </a:ext>
            </a:extLst>
          </p:cNvPr>
          <p:cNvPicPr>
            <a:picLocks noChangeAspect="1"/>
          </p:cNvPicPr>
          <p:nvPr/>
        </p:nvPicPr>
        <p:blipFill>
          <a:blip r:embed="rId4"/>
          <a:stretch>
            <a:fillRect/>
          </a:stretch>
        </p:blipFill>
        <p:spPr>
          <a:xfrm>
            <a:off x="4997101" y="5745702"/>
            <a:ext cx="920373" cy="899455"/>
          </a:xfrm>
          <a:prstGeom prst="rect">
            <a:avLst/>
          </a:prstGeom>
        </p:spPr>
      </p:pic>
      <p:sp>
        <p:nvSpPr>
          <p:cNvPr id="14" name="角丸四角形吹き出し 13">
            <a:extLst>
              <a:ext uri="{FF2B5EF4-FFF2-40B4-BE49-F238E27FC236}">
                <a16:creationId xmlns:a16="http://schemas.microsoft.com/office/drawing/2014/main" id="{E0F8CBAE-F108-E744-9E64-B7A0F6E8B19E}"/>
              </a:ext>
            </a:extLst>
          </p:cNvPr>
          <p:cNvSpPr/>
          <p:nvPr/>
        </p:nvSpPr>
        <p:spPr>
          <a:xfrm>
            <a:off x="5436972" y="4964818"/>
            <a:ext cx="1296237" cy="515216"/>
          </a:xfrm>
          <a:prstGeom prst="wedgeRoundRectCallout">
            <a:avLst>
              <a:gd name="adj1" fmla="val -38684"/>
              <a:gd name="adj2" fmla="val 116938"/>
              <a:gd name="adj3" fmla="val 16667"/>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15" name="テキスト ボックス 14">
            <a:extLst>
              <a:ext uri="{FF2B5EF4-FFF2-40B4-BE49-F238E27FC236}">
                <a16:creationId xmlns:a16="http://schemas.microsoft.com/office/drawing/2014/main" id="{AB0B1888-206C-F14B-B94D-FF89D3BEADB7}"/>
              </a:ext>
            </a:extLst>
          </p:cNvPr>
          <p:cNvSpPr txBox="1"/>
          <p:nvPr/>
        </p:nvSpPr>
        <p:spPr>
          <a:xfrm>
            <a:off x="5473426" y="4998108"/>
            <a:ext cx="1261884" cy="523220"/>
          </a:xfrm>
          <a:prstGeom prst="rect">
            <a:avLst/>
          </a:prstGeom>
          <a:noFill/>
        </p:spPr>
        <p:txBody>
          <a:bodyPr wrap="none" rtlCol="0">
            <a:spAutoFit/>
          </a:bodyPr>
          <a:lstStyle/>
          <a:p>
            <a:r>
              <a:rPr lang="ja-JP" altLang="en-US" sz="1400">
                <a:latin typeface="メイリオ"/>
                <a:ea typeface="メイリオ"/>
                <a:cs typeface="メイリオ"/>
              </a:rPr>
              <a:t>私ひとりが</a:t>
            </a:r>
            <a:endParaRPr lang="en-US" altLang="ja-JP" sz="1400" dirty="0">
              <a:latin typeface="メイリオ"/>
              <a:ea typeface="メイリオ"/>
              <a:cs typeface="メイリオ"/>
            </a:endParaRPr>
          </a:p>
          <a:p>
            <a:r>
              <a:rPr lang="ja-JP" altLang="en-US" sz="1400">
                <a:latin typeface="メイリオ"/>
                <a:ea typeface="メイリオ"/>
                <a:cs typeface="メイリオ"/>
              </a:rPr>
              <a:t>反論しても、</a:t>
            </a:r>
            <a:endParaRPr lang="ja-JP" altLang="en-US" sz="1400" dirty="0">
              <a:latin typeface="メイリオ"/>
              <a:ea typeface="メイリオ"/>
              <a:cs typeface="メイリオ"/>
            </a:endParaRPr>
          </a:p>
        </p:txBody>
      </p:sp>
      <p:cxnSp>
        <p:nvCxnSpPr>
          <p:cNvPr id="26" name="直線コネクタ 25">
            <a:extLst>
              <a:ext uri="{FF2B5EF4-FFF2-40B4-BE49-F238E27FC236}">
                <a16:creationId xmlns:a16="http://schemas.microsoft.com/office/drawing/2014/main" id="{B72908E3-BFC1-4B41-A21B-3D39B0F93E64}"/>
              </a:ext>
            </a:extLst>
          </p:cNvPr>
          <p:cNvCxnSpPr>
            <a:cxnSpLocks/>
          </p:cNvCxnSpPr>
          <p:nvPr/>
        </p:nvCxnSpPr>
        <p:spPr>
          <a:xfrm>
            <a:off x="4942114" y="4920343"/>
            <a:ext cx="492566" cy="851483"/>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24" name="正方形/長方形 23">
            <a:extLst>
              <a:ext uri="{FF2B5EF4-FFF2-40B4-BE49-F238E27FC236}">
                <a16:creationId xmlns:a16="http://schemas.microsoft.com/office/drawing/2014/main" id="{B80902C5-7D62-A94F-AF0A-D8035D196E90}"/>
              </a:ext>
            </a:extLst>
          </p:cNvPr>
          <p:cNvSpPr/>
          <p:nvPr/>
        </p:nvSpPr>
        <p:spPr>
          <a:xfrm>
            <a:off x="0" y="955496"/>
            <a:ext cx="9906000" cy="61645"/>
          </a:xfrm>
          <a:prstGeom prst="rect">
            <a:avLst/>
          </a:prstGeom>
          <a:pattFill prst="dkUpDiag">
            <a:fgClr>
              <a:srgbClr val="E3C7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DC983D3B-C1CF-0341-874D-B78B2179B814}"/>
              </a:ext>
            </a:extLst>
          </p:cNvPr>
          <p:cNvSpPr/>
          <p:nvPr/>
        </p:nvSpPr>
        <p:spPr>
          <a:xfrm>
            <a:off x="390845" y="0"/>
            <a:ext cx="8691509" cy="342851"/>
          </a:xfrm>
          <a:prstGeom prst="rect">
            <a:avLst/>
          </a:prstGeom>
        </p:spPr>
        <p:txBody>
          <a:bodyPr wrap="square">
            <a:spAutoFit/>
          </a:bodyPr>
          <a:lstStyle/>
          <a:p>
            <a:pPr>
              <a:lnSpc>
                <a:spcPct val="90000"/>
              </a:lnSpc>
            </a:pPr>
            <a:r>
              <a:rPr kumimoji="1" lang="ja-JP" altLang="en-US" b="1">
                <a:solidFill>
                  <a:srgbClr val="05318E"/>
                </a:solidFill>
                <a:latin typeface="+mn-ea"/>
              </a:rPr>
              <a:t>データやファクトに基づく</a:t>
            </a:r>
            <a:r>
              <a:rPr kumimoji="1" lang="en-US" altLang="ja-JP" b="1" dirty="0">
                <a:solidFill>
                  <a:srgbClr val="05318E"/>
                </a:solidFill>
                <a:latin typeface="+mn-ea"/>
              </a:rPr>
              <a:t>『</a:t>
            </a:r>
            <a:r>
              <a:rPr kumimoji="1" lang="ja-JP" altLang="en-US" b="1">
                <a:solidFill>
                  <a:srgbClr val="05318E"/>
                </a:solidFill>
                <a:latin typeface="+mn-ea"/>
              </a:rPr>
              <a:t>信頼</a:t>
            </a:r>
            <a:r>
              <a:rPr kumimoji="1" lang="en-US" altLang="ja-JP" b="1" dirty="0">
                <a:solidFill>
                  <a:srgbClr val="05318E"/>
                </a:solidFill>
                <a:latin typeface="+mn-ea"/>
              </a:rPr>
              <a:t>』</a:t>
            </a:r>
            <a:r>
              <a:rPr kumimoji="1" lang="ja-JP" altLang="en-US" b="1">
                <a:solidFill>
                  <a:srgbClr val="05318E"/>
                </a:solidFill>
                <a:latin typeface="+mn-ea"/>
              </a:rPr>
              <a:t>が重要で必要である理由</a:t>
            </a:r>
            <a:endParaRPr lang="ja-JP" altLang="en-US" b="1"/>
          </a:p>
        </p:txBody>
      </p:sp>
      <p:sp>
        <p:nvSpPr>
          <p:cNvPr id="25" name="スライド番号プレースホルダー 3">
            <a:extLst>
              <a:ext uri="{FF2B5EF4-FFF2-40B4-BE49-F238E27FC236}">
                <a16:creationId xmlns:a16="http://schemas.microsoft.com/office/drawing/2014/main" id="{A98F995D-05A5-504F-BD83-E5371118E2A3}"/>
              </a:ext>
            </a:extLst>
          </p:cNvPr>
          <p:cNvSpPr>
            <a:spLocks noGrp="1"/>
          </p:cNvSpPr>
          <p:nvPr>
            <p:ph type="sldNum" sz="quarter" idx="12"/>
          </p:nvPr>
        </p:nvSpPr>
        <p:spPr>
          <a:xfrm>
            <a:off x="7677150" y="47629"/>
            <a:ext cx="2228850" cy="365125"/>
          </a:xfrm>
        </p:spPr>
        <p:txBody>
          <a:bodyPr/>
          <a:lstStyle/>
          <a:p>
            <a:fld id="{72E4E497-C290-B045-91B1-76F99392BEC5}" type="slidenum">
              <a:rPr kumimoji="1" lang="ja-JP" altLang="en-US" smtClean="0"/>
              <a:t>14</a:t>
            </a:fld>
            <a:endParaRPr kumimoji="1" lang="ja-JP" altLang="en-US"/>
          </a:p>
        </p:txBody>
      </p:sp>
    </p:spTree>
    <p:extLst>
      <p:ext uri="{BB962C8B-B14F-4D97-AF65-F5344CB8AC3E}">
        <p14:creationId xmlns:p14="http://schemas.microsoft.com/office/powerpoint/2010/main" val="19645083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直線コネクタ 34">
            <a:extLst>
              <a:ext uri="{FF2B5EF4-FFF2-40B4-BE49-F238E27FC236}">
                <a16:creationId xmlns:a16="http://schemas.microsoft.com/office/drawing/2014/main" id="{483518EB-2EB5-944E-943E-F60F8AC54112}"/>
              </a:ext>
            </a:extLst>
          </p:cNvPr>
          <p:cNvCxnSpPr/>
          <p:nvPr/>
        </p:nvCxnSpPr>
        <p:spPr>
          <a:xfrm>
            <a:off x="0" y="6713876"/>
            <a:ext cx="990600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6" name="図 35">
            <a:extLst>
              <a:ext uri="{FF2B5EF4-FFF2-40B4-BE49-F238E27FC236}">
                <a16:creationId xmlns:a16="http://schemas.microsoft.com/office/drawing/2014/main" id="{8571C4FF-4FDB-DD4D-A1B7-B0041C2E97F0}"/>
              </a:ext>
            </a:extLst>
          </p:cNvPr>
          <p:cNvPicPr>
            <a:picLocks noChangeAspect="1"/>
          </p:cNvPicPr>
          <p:nvPr/>
        </p:nvPicPr>
        <p:blipFill>
          <a:blip r:embed="rId2"/>
          <a:stretch>
            <a:fillRect/>
          </a:stretch>
        </p:blipFill>
        <p:spPr>
          <a:xfrm>
            <a:off x="8891752" y="6723074"/>
            <a:ext cx="866494" cy="152910"/>
          </a:xfrm>
          <a:prstGeom prst="rect">
            <a:avLst/>
          </a:prstGeom>
        </p:spPr>
      </p:pic>
      <p:sp>
        <p:nvSpPr>
          <p:cNvPr id="37" name="テキスト ボックス 36">
            <a:extLst>
              <a:ext uri="{FF2B5EF4-FFF2-40B4-BE49-F238E27FC236}">
                <a16:creationId xmlns:a16="http://schemas.microsoft.com/office/drawing/2014/main" id="{3180AE08-7FF4-3E46-949C-B04A99C249AB}"/>
              </a:ext>
            </a:extLst>
          </p:cNvPr>
          <p:cNvSpPr txBox="1"/>
          <p:nvPr/>
        </p:nvSpPr>
        <p:spPr>
          <a:xfrm>
            <a:off x="199697" y="6695807"/>
            <a:ext cx="1140056" cy="215444"/>
          </a:xfrm>
          <a:prstGeom prst="rect">
            <a:avLst/>
          </a:prstGeom>
          <a:noFill/>
        </p:spPr>
        <p:txBody>
          <a:bodyPr wrap="none" rtlCol="0">
            <a:spAutoFit/>
          </a:bodyPr>
          <a:lstStyle/>
          <a:p>
            <a:r>
              <a:rPr kumimoji="1" lang="en-US" altLang="ja-JP" sz="800" dirty="0">
                <a:latin typeface="+mj-ea"/>
                <a:ea typeface="+mj-ea"/>
              </a:rPr>
              <a:t>© HammerBird 2022 </a:t>
            </a:r>
            <a:endParaRPr kumimoji="1" lang="ja-JP" altLang="en-US" sz="800">
              <a:latin typeface="+mj-ea"/>
              <a:ea typeface="+mj-ea"/>
            </a:endParaRPr>
          </a:p>
        </p:txBody>
      </p:sp>
      <p:pic>
        <p:nvPicPr>
          <p:cNvPr id="4" name="図 3">
            <a:extLst>
              <a:ext uri="{FF2B5EF4-FFF2-40B4-BE49-F238E27FC236}">
                <a16:creationId xmlns:a16="http://schemas.microsoft.com/office/drawing/2014/main" id="{81A01A01-610B-8B47-93DD-38E5FF312F4D}"/>
              </a:ext>
            </a:extLst>
          </p:cNvPr>
          <p:cNvPicPr>
            <a:picLocks noChangeAspect="1"/>
          </p:cNvPicPr>
          <p:nvPr/>
        </p:nvPicPr>
        <p:blipFill>
          <a:blip r:embed="rId3"/>
          <a:stretch>
            <a:fillRect/>
          </a:stretch>
        </p:blipFill>
        <p:spPr>
          <a:xfrm>
            <a:off x="1527350" y="2447402"/>
            <a:ext cx="6882820" cy="4248150"/>
          </a:xfrm>
          <a:prstGeom prst="rect">
            <a:avLst/>
          </a:prstGeom>
        </p:spPr>
      </p:pic>
      <p:sp>
        <p:nvSpPr>
          <p:cNvPr id="5" name="正方形/長方形 4">
            <a:extLst>
              <a:ext uri="{FF2B5EF4-FFF2-40B4-BE49-F238E27FC236}">
                <a16:creationId xmlns:a16="http://schemas.microsoft.com/office/drawing/2014/main" id="{3AF90D27-419A-B24A-9767-3E6DD4EDFCBF}"/>
              </a:ext>
            </a:extLst>
          </p:cNvPr>
          <p:cNvSpPr/>
          <p:nvPr/>
        </p:nvSpPr>
        <p:spPr>
          <a:xfrm>
            <a:off x="0" y="0"/>
            <a:ext cx="236538" cy="6858000"/>
          </a:xfrm>
          <a:prstGeom prst="rect">
            <a:avLst/>
          </a:prstGeom>
          <a:pattFill prst="dkUpDiag">
            <a:fgClr>
              <a:srgbClr val="E3C7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ADDDEAE4-52E1-254A-A58B-F8C5A1179669}"/>
              </a:ext>
            </a:extLst>
          </p:cNvPr>
          <p:cNvSpPr/>
          <p:nvPr/>
        </p:nvSpPr>
        <p:spPr>
          <a:xfrm>
            <a:off x="3748035" y="3587262"/>
            <a:ext cx="2341266" cy="241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3E7BEEE6-79D0-A34E-9FAC-C4243BD0646B}"/>
              </a:ext>
            </a:extLst>
          </p:cNvPr>
          <p:cNvSpPr txBox="1"/>
          <p:nvPr/>
        </p:nvSpPr>
        <p:spPr>
          <a:xfrm>
            <a:off x="4392510" y="3569344"/>
            <a:ext cx="1017549" cy="339183"/>
          </a:xfrm>
          <a:prstGeom prst="rect">
            <a:avLst/>
          </a:prstGeom>
          <a:noFill/>
        </p:spPr>
        <p:txBody>
          <a:bodyPr wrap="none" rtlCol="0">
            <a:spAutoFit/>
          </a:bodyPr>
          <a:lstStyle/>
          <a:p>
            <a:r>
              <a:rPr lang="ja-JP" altLang="en-US" b="1" dirty="0">
                <a:latin typeface="メイリオ"/>
                <a:ea typeface="メイリオ"/>
                <a:cs typeface="メイリオ"/>
              </a:rPr>
              <a:t>成果主義</a:t>
            </a:r>
          </a:p>
        </p:txBody>
      </p:sp>
      <p:sp>
        <p:nvSpPr>
          <p:cNvPr id="8" name="正方形/長方形 7">
            <a:extLst>
              <a:ext uri="{FF2B5EF4-FFF2-40B4-BE49-F238E27FC236}">
                <a16:creationId xmlns:a16="http://schemas.microsoft.com/office/drawing/2014/main" id="{FA86E5B1-F59F-D843-9459-8B756E13D9EB}"/>
              </a:ext>
            </a:extLst>
          </p:cNvPr>
          <p:cNvSpPr/>
          <p:nvPr/>
        </p:nvSpPr>
        <p:spPr>
          <a:xfrm>
            <a:off x="0" y="0"/>
            <a:ext cx="236538" cy="6858000"/>
          </a:xfrm>
          <a:prstGeom prst="rect">
            <a:avLst/>
          </a:prstGeom>
          <a:pattFill prst="dkUpDiag">
            <a:fgClr>
              <a:srgbClr val="E3C7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3ED8A29C-1DE6-0A46-ADAB-2DE5BB92966F}"/>
              </a:ext>
            </a:extLst>
          </p:cNvPr>
          <p:cNvSpPr/>
          <p:nvPr/>
        </p:nvSpPr>
        <p:spPr>
          <a:xfrm>
            <a:off x="330929" y="410966"/>
            <a:ext cx="6647974" cy="646331"/>
          </a:xfrm>
          <a:prstGeom prst="rect">
            <a:avLst/>
          </a:prstGeom>
          <a:noFill/>
        </p:spPr>
        <p:txBody>
          <a:bodyPr wrap="none">
            <a:spAutoFit/>
          </a:bodyPr>
          <a:lstStyle/>
          <a:p>
            <a:r>
              <a:rPr kumimoji="1" lang="ja-JP" altLang="en-US" sz="3600" b="1">
                <a:solidFill>
                  <a:srgbClr val="05318E"/>
                </a:solidFill>
                <a:latin typeface="+mn-ea"/>
              </a:rPr>
              <a:t>数値やデータによる統治の限界</a:t>
            </a:r>
            <a:endParaRPr kumimoji="1" lang="en-US" altLang="ja-JP" sz="2000" b="1" dirty="0">
              <a:solidFill>
                <a:srgbClr val="05318E"/>
              </a:solidFill>
              <a:latin typeface="+mn-ea"/>
            </a:endParaRPr>
          </a:p>
        </p:txBody>
      </p:sp>
      <p:sp>
        <p:nvSpPr>
          <p:cNvPr id="10" name="正方形/長方形 9">
            <a:extLst>
              <a:ext uri="{FF2B5EF4-FFF2-40B4-BE49-F238E27FC236}">
                <a16:creationId xmlns:a16="http://schemas.microsoft.com/office/drawing/2014/main" id="{52CF8E1F-98AE-0F4F-9EF8-2F3680D344F7}"/>
              </a:ext>
            </a:extLst>
          </p:cNvPr>
          <p:cNvSpPr/>
          <p:nvPr/>
        </p:nvSpPr>
        <p:spPr>
          <a:xfrm>
            <a:off x="1093810" y="199892"/>
            <a:ext cx="1107996" cy="369332"/>
          </a:xfrm>
          <a:prstGeom prst="rect">
            <a:avLst/>
          </a:prstGeom>
        </p:spPr>
        <p:txBody>
          <a:bodyPr wrap="none">
            <a:spAutoFit/>
          </a:bodyPr>
          <a:lstStyle/>
          <a:p>
            <a:r>
              <a:rPr kumimoji="1" lang="ja-JP" altLang="en-US" b="1">
                <a:solidFill>
                  <a:srgbClr val="05318E"/>
                </a:solidFill>
                <a:latin typeface="+mn-ea"/>
              </a:rPr>
              <a:t>成果主義</a:t>
            </a:r>
            <a:endParaRPr lang="ja-JP" altLang="en-US"/>
          </a:p>
        </p:txBody>
      </p:sp>
      <p:sp>
        <p:nvSpPr>
          <p:cNvPr id="11" name="正方形/長方形 10">
            <a:extLst>
              <a:ext uri="{FF2B5EF4-FFF2-40B4-BE49-F238E27FC236}">
                <a16:creationId xmlns:a16="http://schemas.microsoft.com/office/drawing/2014/main" id="{1AD2A921-B22D-BB49-B105-4969F75A3DBF}"/>
              </a:ext>
            </a:extLst>
          </p:cNvPr>
          <p:cNvSpPr/>
          <p:nvPr/>
        </p:nvSpPr>
        <p:spPr>
          <a:xfrm>
            <a:off x="546972" y="1120650"/>
            <a:ext cx="9417963" cy="1138773"/>
          </a:xfrm>
          <a:prstGeom prst="rect">
            <a:avLst/>
          </a:prstGeom>
        </p:spPr>
        <p:txBody>
          <a:bodyPr wrap="none">
            <a:spAutoFit/>
          </a:bodyPr>
          <a:lstStyle/>
          <a:p>
            <a:r>
              <a:rPr kumimoji="1" lang="ja-JP" altLang="en-US" b="1">
                <a:solidFill>
                  <a:srgbClr val="05318E"/>
                </a:solidFill>
                <a:latin typeface="+mn-ea"/>
              </a:rPr>
              <a:t>一方、数値やデータを重視するマネジメントでは、属人的経営の弊害はなくなるものの</a:t>
            </a:r>
            <a:endParaRPr kumimoji="1" lang="en-US" altLang="ja-JP" b="1" dirty="0">
              <a:solidFill>
                <a:srgbClr val="05318E"/>
              </a:solidFill>
              <a:latin typeface="+mn-ea"/>
            </a:endParaRPr>
          </a:p>
          <a:p>
            <a:r>
              <a:rPr kumimoji="1" lang="ja-JP" altLang="en-US" b="1">
                <a:solidFill>
                  <a:srgbClr val="05318E"/>
                </a:solidFill>
                <a:latin typeface="+mn-ea"/>
              </a:rPr>
              <a:t>目先の数値やデータに人間が従属することで信頼関係が生まれにくく、人々の思考停止、</a:t>
            </a:r>
            <a:endParaRPr kumimoji="1" lang="en-US" altLang="ja-JP" b="1" dirty="0">
              <a:solidFill>
                <a:srgbClr val="05318E"/>
              </a:solidFill>
              <a:latin typeface="+mn-ea"/>
            </a:endParaRPr>
          </a:p>
          <a:p>
            <a:r>
              <a:rPr kumimoji="1" lang="ja-JP" altLang="en-US" b="1">
                <a:solidFill>
                  <a:srgbClr val="05318E"/>
                </a:solidFill>
                <a:latin typeface="+mn-ea"/>
              </a:rPr>
              <a:t>イノベーション阻害のリスクが生じます。</a:t>
            </a:r>
            <a:br>
              <a:rPr kumimoji="1" lang="en-US" altLang="ja-JP" b="1" dirty="0">
                <a:solidFill>
                  <a:srgbClr val="05318E"/>
                </a:solidFill>
                <a:latin typeface="+mn-ea"/>
              </a:rPr>
            </a:br>
            <a:r>
              <a:rPr kumimoji="1" lang="ja-JP" altLang="en-US" sz="1400" b="1">
                <a:solidFill>
                  <a:srgbClr val="05318E"/>
                </a:solidFill>
                <a:latin typeface="+mn-ea"/>
              </a:rPr>
              <a:t>（数値の基準を決めるプロセスに新たな属人的弊害が生じることもあります。）</a:t>
            </a:r>
            <a:endParaRPr kumimoji="1" lang="en-US" altLang="ja-JP" b="1" dirty="0">
              <a:solidFill>
                <a:srgbClr val="05318E"/>
              </a:solidFill>
              <a:latin typeface="+mn-ea"/>
            </a:endParaRPr>
          </a:p>
        </p:txBody>
      </p:sp>
      <p:sp>
        <p:nvSpPr>
          <p:cNvPr id="13" name="角丸四角形吹き出し 12">
            <a:extLst>
              <a:ext uri="{FF2B5EF4-FFF2-40B4-BE49-F238E27FC236}">
                <a16:creationId xmlns:a16="http://schemas.microsoft.com/office/drawing/2014/main" id="{D8BCA3B0-60A0-1844-BD63-41243CA7A1B3}"/>
              </a:ext>
            </a:extLst>
          </p:cNvPr>
          <p:cNvSpPr/>
          <p:nvPr/>
        </p:nvSpPr>
        <p:spPr>
          <a:xfrm>
            <a:off x="881893" y="4870171"/>
            <a:ext cx="1521245" cy="380349"/>
          </a:xfrm>
          <a:prstGeom prst="wedgeRoundRectCallout">
            <a:avLst>
              <a:gd name="adj1" fmla="val 88371"/>
              <a:gd name="adj2" fmla="val 236089"/>
              <a:gd name="adj3" fmla="val 16667"/>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14" name="テキスト ボックス 13">
            <a:extLst>
              <a:ext uri="{FF2B5EF4-FFF2-40B4-BE49-F238E27FC236}">
                <a16:creationId xmlns:a16="http://schemas.microsoft.com/office/drawing/2014/main" id="{B056FCED-CF99-6348-A8F3-058C9281252F}"/>
              </a:ext>
            </a:extLst>
          </p:cNvPr>
          <p:cNvSpPr txBox="1"/>
          <p:nvPr/>
        </p:nvSpPr>
        <p:spPr>
          <a:xfrm>
            <a:off x="975963" y="4907297"/>
            <a:ext cx="1323755" cy="282653"/>
          </a:xfrm>
          <a:prstGeom prst="rect">
            <a:avLst/>
          </a:prstGeom>
          <a:noFill/>
        </p:spPr>
        <p:txBody>
          <a:bodyPr wrap="none" rtlCol="0">
            <a:spAutoFit/>
          </a:bodyPr>
          <a:lstStyle/>
          <a:p>
            <a:r>
              <a:rPr lang="ja-JP" altLang="en-US" sz="1400" dirty="0">
                <a:latin typeface="メイリオ"/>
                <a:ea typeface="メイリオ"/>
                <a:cs typeface="メイリオ"/>
              </a:rPr>
              <a:t>隣の部署に勝つ</a:t>
            </a:r>
          </a:p>
        </p:txBody>
      </p:sp>
      <p:sp>
        <p:nvSpPr>
          <p:cNvPr id="15" name="角丸四角形吹き出し 14">
            <a:extLst>
              <a:ext uri="{FF2B5EF4-FFF2-40B4-BE49-F238E27FC236}">
                <a16:creationId xmlns:a16="http://schemas.microsoft.com/office/drawing/2014/main" id="{1BF99399-BCEE-3146-8F24-F1ADF2CB79C2}"/>
              </a:ext>
            </a:extLst>
          </p:cNvPr>
          <p:cNvSpPr/>
          <p:nvPr/>
        </p:nvSpPr>
        <p:spPr>
          <a:xfrm flipH="1">
            <a:off x="5450412" y="2469069"/>
            <a:ext cx="3690623" cy="631872"/>
          </a:xfrm>
          <a:prstGeom prst="wedgeRoundRectCallout">
            <a:avLst>
              <a:gd name="adj1" fmla="val 58294"/>
              <a:gd name="adj2" fmla="val 28359"/>
              <a:gd name="adj3" fmla="val 16667"/>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16" name="テキスト ボックス 15">
            <a:extLst>
              <a:ext uri="{FF2B5EF4-FFF2-40B4-BE49-F238E27FC236}">
                <a16:creationId xmlns:a16="http://schemas.microsoft.com/office/drawing/2014/main" id="{8216655F-475F-5F41-B42D-D009FFAD1769}"/>
              </a:ext>
            </a:extLst>
          </p:cNvPr>
          <p:cNvSpPr txBox="1"/>
          <p:nvPr/>
        </p:nvSpPr>
        <p:spPr>
          <a:xfrm>
            <a:off x="5508953" y="2457450"/>
            <a:ext cx="3775393" cy="738664"/>
          </a:xfrm>
          <a:prstGeom prst="rect">
            <a:avLst/>
          </a:prstGeom>
          <a:noFill/>
        </p:spPr>
        <p:txBody>
          <a:bodyPr wrap="none" rtlCol="0">
            <a:spAutoFit/>
          </a:bodyPr>
          <a:lstStyle/>
          <a:p>
            <a:r>
              <a:rPr lang="ja-JP" altLang="en-US" sz="1400">
                <a:latin typeface="メイリオ"/>
                <a:ea typeface="メイリオ"/>
                <a:cs typeface="メイリオ"/>
              </a:rPr>
              <a:t>社員</a:t>
            </a:r>
            <a:r>
              <a:rPr lang="ja-JP" altLang="en-US" sz="1400" dirty="0">
                <a:latin typeface="メイリオ"/>
                <a:ea typeface="メイリオ"/>
                <a:cs typeface="メイリオ"/>
              </a:rPr>
              <a:t>がどういう考え、生活背景で日々の</a:t>
            </a:r>
            <a:endParaRPr lang="en-US" altLang="ja-JP" sz="1400" dirty="0">
              <a:latin typeface="メイリオ"/>
              <a:ea typeface="メイリオ"/>
              <a:cs typeface="メイリオ"/>
            </a:endParaRPr>
          </a:p>
          <a:p>
            <a:r>
              <a:rPr lang="ja-JP" altLang="en-US" sz="1400" dirty="0">
                <a:latin typeface="メイリオ"/>
                <a:ea typeface="メイリオ"/>
                <a:cs typeface="メイリオ"/>
              </a:rPr>
              <a:t>仕事に取り組んでいるか、よくわからない。</a:t>
            </a:r>
            <a:endParaRPr lang="en-US" altLang="ja-JP" sz="1400" dirty="0">
              <a:latin typeface="メイリオ"/>
              <a:ea typeface="メイリオ"/>
              <a:cs typeface="メイリオ"/>
            </a:endParaRPr>
          </a:p>
          <a:p>
            <a:r>
              <a:rPr lang="ja-JP" altLang="en-US" sz="1400">
                <a:latin typeface="メイリオ"/>
                <a:ea typeface="メイリオ"/>
                <a:cs typeface="メイリオ"/>
              </a:rPr>
              <a:t>なので、</a:t>
            </a:r>
            <a:r>
              <a:rPr lang="ja-JP" altLang="en-US" sz="1400" dirty="0">
                <a:latin typeface="メイリオ"/>
                <a:ea typeface="メイリオ"/>
                <a:cs typeface="メイリオ"/>
              </a:rPr>
              <a:t>数字で評価してます。</a:t>
            </a:r>
          </a:p>
        </p:txBody>
      </p:sp>
      <p:sp>
        <p:nvSpPr>
          <p:cNvPr id="17" name="角丸四角形吹き出し 16">
            <a:extLst>
              <a:ext uri="{FF2B5EF4-FFF2-40B4-BE49-F238E27FC236}">
                <a16:creationId xmlns:a16="http://schemas.microsoft.com/office/drawing/2014/main" id="{601DD861-64EB-674B-9C1C-5A549E9FF80B}"/>
              </a:ext>
            </a:extLst>
          </p:cNvPr>
          <p:cNvSpPr/>
          <p:nvPr/>
        </p:nvSpPr>
        <p:spPr>
          <a:xfrm>
            <a:off x="1315179" y="2467333"/>
            <a:ext cx="3011126" cy="515216"/>
          </a:xfrm>
          <a:prstGeom prst="wedgeRoundRectCallout">
            <a:avLst>
              <a:gd name="adj1" fmla="val 61169"/>
              <a:gd name="adj2" fmla="val 41628"/>
              <a:gd name="adj3" fmla="val 16667"/>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18" name="テキスト ボックス 17">
            <a:extLst>
              <a:ext uri="{FF2B5EF4-FFF2-40B4-BE49-F238E27FC236}">
                <a16:creationId xmlns:a16="http://schemas.microsoft.com/office/drawing/2014/main" id="{FA29F257-E07F-4340-AEFF-7AC7C50AF91B}"/>
              </a:ext>
            </a:extLst>
          </p:cNvPr>
          <p:cNvSpPr txBox="1"/>
          <p:nvPr/>
        </p:nvSpPr>
        <p:spPr>
          <a:xfrm>
            <a:off x="1224098" y="2487594"/>
            <a:ext cx="3316934" cy="523220"/>
          </a:xfrm>
          <a:prstGeom prst="rect">
            <a:avLst/>
          </a:prstGeom>
          <a:noFill/>
        </p:spPr>
        <p:txBody>
          <a:bodyPr wrap="none" rtlCol="0">
            <a:spAutoFit/>
          </a:bodyPr>
          <a:lstStyle/>
          <a:p>
            <a:pPr algn="ctr"/>
            <a:r>
              <a:rPr lang="ja-JP" altLang="en-US" sz="1400" dirty="0">
                <a:latin typeface="メイリオ"/>
                <a:ea typeface="メイリオ"/>
                <a:cs typeface="メイリオ"/>
              </a:rPr>
              <a:t>成果主義のルール設定をします</a:t>
            </a:r>
            <a:endParaRPr lang="en-US" altLang="ja-JP" sz="1400" dirty="0">
              <a:latin typeface="メイリオ"/>
              <a:ea typeface="メイリオ"/>
              <a:cs typeface="メイリオ"/>
            </a:endParaRPr>
          </a:p>
          <a:p>
            <a:pPr algn="ctr"/>
            <a:r>
              <a:rPr lang="ja-JP" altLang="en-US" sz="1400">
                <a:latin typeface="メイリオ"/>
                <a:ea typeface="メイリオ"/>
                <a:cs typeface="メイリオ"/>
              </a:rPr>
              <a:t>（ワンマン・カリスマ</a:t>
            </a:r>
            <a:r>
              <a:rPr lang="en-US" altLang="ja-JP" sz="1400" dirty="0">
                <a:latin typeface="メイリオ"/>
                <a:ea typeface="メイリオ"/>
                <a:cs typeface="メイリオ"/>
              </a:rPr>
              <a:t>/</a:t>
            </a:r>
            <a:r>
              <a:rPr lang="ja-JP" altLang="en-US" sz="1400">
                <a:latin typeface="メイリオ"/>
                <a:ea typeface="メイリオ"/>
                <a:cs typeface="メイリオ"/>
              </a:rPr>
              <a:t>属人じゃ</a:t>
            </a:r>
            <a:r>
              <a:rPr lang="ja-JP" altLang="en-US" sz="1400" dirty="0">
                <a:latin typeface="メイリオ"/>
                <a:ea typeface="メイリオ"/>
                <a:cs typeface="メイリオ"/>
              </a:rPr>
              <a:t>ない）</a:t>
            </a:r>
          </a:p>
        </p:txBody>
      </p:sp>
      <p:cxnSp>
        <p:nvCxnSpPr>
          <p:cNvPr id="19" name="直線コネクタ 18">
            <a:extLst>
              <a:ext uri="{FF2B5EF4-FFF2-40B4-BE49-F238E27FC236}">
                <a16:creationId xmlns:a16="http://schemas.microsoft.com/office/drawing/2014/main" id="{6FDB56C8-F3FA-164A-B32B-127EBEB6B8C0}"/>
              </a:ext>
            </a:extLst>
          </p:cNvPr>
          <p:cNvCxnSpPr>
            <a:cxnSpLocks/>
          </p:cNvCxnSpPr>
          <p:nvPr/>
        </p:nvCxnSpPr>
        <p:spPr>
          <a:xfrm flipH="1">
            <a:off x="2131014" y="4853354"/>
            <a:ext cx="537476" cy="873773"/>
          </a:xfrm>
          <a:prstGeom prst="line">
            <a:avLst/>
          </a:prstGeom>
          <a:ln w="28575"/>
        </p:spPr>
        <p:style>
          <a:lnRef idx="2">
            <a:schemeClr val="accent1"/>
          </a:lnRef>
          <a:fillRef idx="0">
            <a:schemeClr val="accent1"/>
          </a:fillRef>
          <a:effectRef idx="1">
            <a:schemeClr val="accent1"/>
          </a:effectRef>
          <a:fontRef idx="minor">
            <a:schemeClr val="tx1"/>
          </a:fontRef>
        </p:style>
      </p:cxnSp>
      <p:sp>
        <p:nvSpPr>
          <p:cNvPr id="23" name="角丸四角形吹き出し 22">
            <a:extLst>
              <a:ext uri="{FF2B5EF4-FFF2-40B4-BE49-F238E27FC236}">
                <a16:creationId xmlns:a16="http://schemas.microsoft.com/office/drawing/2014/main" id="{623F9770-8ECE-8A40-8D7D-0F690DD27954}"/>
              </a:ext>
            </a:extLst>
          </p:cNvPr>
          <p:cNvSpPr/>
          <p:nvPr/>
        </p:nvSpPr>
        <p:spPr>
          <a:xfrm>
            <a:off x="258416" y="5436704"/>
            <a:ext cx="1749287" cy="384172"/>
          </a:xfrm>
          <a:prstGeom prst="wedgeRoundRectCallout">
            <a:avLst>
              <a:gd name="adj1" fmla="val 37785"/>
              <a:gd name="adj2" fmla="val 107806"/>
              <a:gd name="adj3" fmla="val 16667"/>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24" name="テキスト ボックス 23">
            <a:extLst>
              <a:ext uri="{FF2B5EF4-FFF2-40B4-BE49-F238E27FC236}">
                <a16:creationId xmlns:a16="http://schemas.microsoft.com/office/drawing/2014/main" id="{40BECD08-F919-A949-8C2D-BF3A616C416B}"/>
              </a:ext>
            </a:extLst>
          </p:cNvPr>
          <p:cNvSpPr txBox="1"/>
          <p:nvPr/>
        </p:nvSpPr>
        <p:spPr>
          <a:xfrm>
            <a:off x="303564" y="5494057"/>
            <a:ext cx="1653517" cy="282653"/>
          </a:xfrm>
          <a:prstGeom prst="rect">
            <a:avLst/>
          </a:prstGeom>
          <a:noFill/>
        </p:spPr>
        <p:txBody>
          <a:bodyPr wrap="none" rtlCol="0">
            <a:spAutoFit/>
          </a:bodyPr>
          <a:lstStyle/>
          <a:p>
            <a:r>
              <a:rPr lang="ja-JP" altLang="en-US" sz="1400" dirty="0">
                <a:latin typeface="メイリオ"/>
                <a:ea typeface="メイリオ"/>
                <a:cs typeface="メイリオ"/>
              </a:rPr>
              <a:t>縦割りの弊害が・・</a:t>
            </a:r>
          </a:p>
        </p:txBody>
      </p:sp>
      <p:sp>
        <p:nvSpPr>
          <p:cNvPr id="25" name="角丸四角形吹き出し 24">
            <a:extLst>
              <a:ext uri="{FF2B5EF4-FFF2-40B4-BE49-F238E27FC236}">
                <a16:creationId xmlns:a16="http://schemas.microsoft.com/office/drawing/2014/main" id="{8CB5989F-CFEA-A44C-8EF5-CF970071EBBA}"/>
              </a:ext>
            </a:extLst>
          </p:cNvPr>
          <p:cNvSpPr/>
          <p:nvPr/>
        </p:nvSpPr>
        <p:spPr>
          <a:xfrm>
            <a:off x="7808730" y="4917178"/>
            <a:ext cx="1938829" cy="515216"/>
          </a:xfrm>
          <a:prstGeom prst="wedgeRoundRectCallout">
            <a:avLst>
              <a:gd name="adj1" fmla="val -38000"/>
              <a:gd name="adj2" fmla="val 136474"/>
              <a:gd name="adj3" fmla="val 16667"/>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26" name="角丸四角形吹き出し 25">
            <a:extLst>
              <a:ext uri="{FF2B5EF4-FFF2-40B4-BE49-F238E27FC236}">
                <a16:creationId xmlns:a16="http://schemas.microsoft.com/office/drawing/2014/main" id="{D8302F25-E86D-5F43-9890-2D14289434DB}"/>
              </a:ext>
            </a:extLst>
          </p:cNvPr>
          <p:cNvSpPr/>
          <p:nvPr/>
        </p:nvSpPr>
        <p:spPr>
          <a:xfrm>
            <a:off x="7523851" y="3734522"/>
            <a:ext cx="1892985" cy="515216"/>
          </a:xfrm>
          <a:prstGeom prst="wedgeRoundRectCallout">
            <a:avLst>
              <a:gd name="adj1" fmla="val -54820"/>
              <a:gd name="adj2" fmla="val 88174"/>
              <a:gd name="adj3" fmla="val 16667"/>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27" name="テキスト ボックス 26">
            <a:extLst>
              <a:ext uri="{FF2B5EF4-FFF2-40B4-BE49-F238E27FC236}">
                <a16:creationId xmlns:a16="http://schemas.microsoft.com/office/drawing/2014/main" id="{B815CC96-237D-BE4B-B9D9-F27865BC879B}"/>
              </a:ext>
            </a:extLst>
          </p:cNvPr>
          <p:cNvSpPr txBox="1"/>
          <p:nvPr/>
        </p:nvSpPr>
        <p:spPr>
          <a:xfrm>
            <a:off x="7595098" y="3846814"/>
            <a:ext cx="1800493" cy="307777"/>
          </a:xfrm>
          <a:prstGeom prst="rect">
            <a:avLst/>
          </a:prstGeom>
          <a:noFill/>
        </p:spPr>
        <p:txBody>
          <a:bodyPr wrap="none" rtlCol="0">
            <a:spAutoFit/>
          </a:bodyPr>
          <a:lstStyle/>
          <a:p>
            <a:r>
              <a:rPr lang="ja-JP" altLang="en-US" sz="1400">
                <a:latin typeface="メイリオ"/>
                <a:ea typeface="メイリオ"/>
                <a:cs typeface="メイリオ"/>
              </a:rPr>
              <a:t>数字は嘘をつかない</a:t>
            </a:r>
            <a:endParaRPr lang="ja-JP" altLang="en-US" sz="1400" dirty="0">
              <a:latin typeface="メイリオ"/>
              <a:ea typeface="メイリオ"/>
              <a:cs typeface="メイリオ"/>
            </a:endParaRPr>
          </a:p>
        </p:txBody>
      </p:sp>
      <p:sp>
        <p:nvSpPr>
          <p:cNvPr id="28" name="テキスト ボックス 27">
            <a:extLst>
              <a:ext uri="{FF2B5EF4-FFF2-40B4-BE49-F238E27FC236}">
                <a16:creationId xmlns:a16="http://schemas.microsoft.com/office/drawing/2014/main" id="{0C288951-9D79-B540-BB74-97840DE14C07}"/>
              </a:ext>
            </a:extLst>
          </p:cNvPr>
          <p:cNvSpPr txBox="1"/>
          <p:nvPr/>
        </p:nvSpPr>
        <p:spPr>
          <a:xfrm>
            <a:off x="7950856" y="5039476"/>
            <a:ext cx="1620957" cy="307777"/>
          </a:xfrm>
          <a:prstGeom prst="rect">
            <a:avLst/>
          </a:prstGeom>
          <a:noFill/>
        </p:spPr>
        <p:txBody>
          <a:bodyPr wrap="none" rtlCol="0">
            <a:spAutoFit/>
          </a:bodyPr>
          <a:lstStyle/>
          <a:p>
            <a:r>
              <a:rPr lang="ja-JP" altLang="en-US" sz="1400">
                <a:latin typeface="メイリオ"/>
                <a:ea typeface="メイリオ"/>
                <a:cs typeface="メイリオ"/>
              </a:rPr>
              <a:t>法に触れてません</a:t>
            </a:r>
            <a:endParaRPr lang="ja-JP" altLang="en-US" sz="1400" dirty="0">
              <a:latin typeface="メイリオ"/>
              <a:ea typeface="メイリオ"/>
              <a:cs typeface="メイリオ"/>
            </a:endParaRPr>
          </a:p>
        </p:txBody>
      </p:sp>
      <p:sp>
        <p:nvSpPr>
          <p:cNvPr id="29" name="角丸四角形吹き出し 28">
            <a:extLst>
              <a:ext uri="{FF2B5EF4-FFF2-40B4-BE49-F238E27FC236}">
                <a16:creationId xmlns:a16="http://schemas.microsoft.com/office/drawing/2014/main" id="{8E629FEF-E64A-064A-ACE8-5A74C7ABB104}"/>
              </a:ext>
            </a:extLst>
          </p:cNvPr>
          <p:cNvSpPr/>
          <p:nvPr/>
        </p:nvSpPr>
        <p:spPr>
          <a:xfrm>
            <a:off x="298174" y="3710606"/>
            <a:ext cx="1949251" cy="602977"/>
          </a:xfrm>
          <a:prstGeom prst="wedgeRoundRectCallout">
            <a:avLst>
              <a:gd name="adj1" fmla="val 58470"/>
              <a:gd name="adj2" fmla="val 78132"/>
              <a:gd name="adj3" fmla="val 16667"/>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30" name="テキスト ボックス 29">
            <a:extLst>
              <a:ext uri="{FF2B5EF4-FFF2-40B4-BE49-F238E27FC236}">
                <a16:creationId xmlns:a16="http://schemas.microsoft.com/office/drawing/2014/main" id="{167619D1-8E41-9B4B-9BE3-A34DCC726D33}"/>
              </a:ext>
            </a:extLst>
          </p:cNvPr>
          <p:cNvSpPr txBox="1"/>
          <p:nvPr/>
        </p:nvSpPr>
        <p:spPr>
          <a:xfrm>
            <a:off x="303416" y="3777548"/>
            <a:ext cx="1980029" cy="523220"/>
          </a:xfrm>
          <a:prstGeom prst="rect">
            <a:avLst/>
          </a:prstGeom>
          <a:noFill/>
        </p:spPr>
        <p:txBody>
          <a:bodyPr wrap="none" rtlCol="0">
            <a:spAutoFit/>
          </a:bodyPr>
          <a:lstStyle/>
          <a:p>
            <a:pPr algn="ctr"/>
            <a:r>
              <a:rPr lang="ja-JP" altLang="en-US" sz="1400">
                <a:latin typeface="メイリオ"/>
                <a:ea typeface="メイリオ"/>
                <a:cs typeface="メイリオ"/>
              </a:rPr>
              <a:t>自分のことだけ考えて</a:t>
            </a:r>
            <a:endParaRPr lang="en-US" altLang="ja-JP" sz="1400" dirty="0">
              <a:latin typeface="メイリオ"/>
              <a:ea typeface="メイリオ"/>
              <a:cs typeface="メイリオ"/>
            </a:endParaRPr>
          </a:p>
          <a:p>
            <a:pPr algn="ctr"/>
            <a:r>
              <a:rPr lang="ja-JP" altLang="en-US" sz="1400">
                <a:latin typeface="メイリオ"/>
                <a:ea typeface="メイリオ"/>
                <a:cs typeface="メイリオ"/>
              </a:rPr>
              <a:t>いればいい</a:t>
            </a:r>
            <a:endParaRPr lang="ja-JP" altLang="en-US" sz="1400" dirty="0">
              <a:latin typeface="メイリオ"/>
              <a:ea typeface="メイリオ"/>
              <a:cs typeface="メイリオ"/>
            </a:endParaRPr>
          </a:p>
        </p:txBody>
      </p:sp>
      <p:pic>
        <p:nvPicPr>
          <p:cNvPr id="31" name="図 30">
            <a:extLst>
              <a:ext uri="{FF2B5EF4-FFF2-40B4-BE49-F238E27FC236}">
                <a16:creationId xmlns:a16="http://schemas.microsoft.com/office/drawing/2014/main" id="{6A6F1CB4-8292-3C48-893D-19632D3238C6}"/>
              </a:ext>
            </a:extLst>
          </p:cNvPr>
          <p:cNvPicPr>
            <a:picLocks noChangeAspect="1"/>
          </p:cNvPicPr>
          <p:nvPr/>
        </p:nvPicPr>
        <p:blipFill>
          <a:blip r:embed="rId4"/>
          <a:stretch>
            <a:fillRect/>
          </a:stretch>
        </p:blipFill>
        <p:spPr>
          <a:xfrm>
            <a:off x="4997101" y="5745702"/>
            <a:ext cx="920373" cy="899455"/>
          </a:xfrm>
          <a:prstGeom prst="rect">
            <a:avLst/>
          </a:prstGeom>
        </p:spPr>
      </p:pic>
      <p:cxnSp>
        <p:nvCxnSpPr>
          <p:cNvPr id="32" name="直線コネクタ 31">
            <a:extLst>
              <a:ext uri="{FF2B5EF4-FFF2-40B4-BE49-F238E27FC236}">
                <a16:creationId xmlns:a16="http://schemas.microsoft.com/office/drawing/2014/main" id="{CD69C206-3F55-424E-9EDF-5CA3887B64C7}"/>
              </a:ext>
            </a:extLst>
          </p:cNvPr>
          <p:cNvCxnSpPr>
            <a:cxnSpLocks/>
          </p:cNvCxnSpPr>
          <p:nvPr/>
        </p:nvCxnSpPr>
        <p:spPr>
          <a:xfrm>
            <a:off x="4942114" y="4920343"/>
            <a:ext cx="492566" cy="851483"/>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21" name="角丸四角形吹き出し 20">
            <a:extLst>
              <a:ext uri="{FF2B5EF4-FFF2-40B4-BE49-F238E27FC236}">
                <a16:creationId xmlns:a16="http://schemas.microsoft.com/office/drawing/2014/main" id="{AE76B4A2-550F-A246-A22A-343DF7EB2943}"/>
              </a:ext>
            </a:extLst>
          </p:cNvPr>
          <p:cNvSpPr/>
          <p:nvPr/>
        </p:nvSpPr>
        <p:spPr>
          <a:xfrm>
            <a:off x="5432618" y="4964818"/>
            <a:ext cx="1296237" cy="515216"/>
          </a:xfrm>
          <a:prstGeom prst="wedgeRoundRectCallout">
            <a:avLst>
              <a:gd name="adj1" fmla="val -38684"/>
              <a:gd name="adj2" fmla="val 116938"/>
              <a:gd name="adj3" fmla="val 16667"/>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22" name="テキスト ボックス 21">
            <a:extLst>
              <a:ext uri="{FF2B5EF4-FFF2-40B4-BE49-F238E27FC236}">
                <a16:creationId xmlns:a16="http://schemas.microsoft.com/office/drawing/2014/main" id="{99392FD8-37FA-644A-80E5-0BD9F05E9109}"/>
              </a:ext>
            </a:extLst>
          </p:cNvPr>
          <p:cNvSpPr txBox="1"/>
          <p:nvPr/>
        </p:nvSpPr>
        <p:spPr>
          <a:xfrm>
            <a:off x="5473426" y="4998108"/>
            <a:ext cx="1158875" cy="480509"/>
          </a:xfrm>
          <a:prstGeom prst="rect">
            <a:avLst/>
          </a:prstGeom>
          <a:noFill/>
        </p:spPr>
        <p:txBody>
          <a:bodyPr wrap="none" rtlCol="0">
            <a:spAutoFit/>
          </a:bodyPr>
          <a:lstStyle/>
          <a:p>
            <a:r>
              <a:rPr lang="ja-JP" altLang="en-US" sz="1400" dirty="0">
                <a:latin typeface="メイリオ"/>
                <a:ea typeface="メイリオ"/>
                <a:cs typeface="メイリオ"/>
              </a:rPr>
              <a:t>仕事だから</a:t>
            </a:r>
            <a:endParaRPr lang="en-US" altLang="ja-JP" sz="1400" dirty="0">
              <a:latin typeface="メイリオ"/>
              <a:ea typeface="メイリオ"/>
              <a:cs typeface="メイリオ"/>
            </a:endParaRPr>
          </a:p>
          <a:p>
            <a:r>
              <a:rPr lang="ja-JP" altLang="en-US" sz="1400" dirty="0">
                <a:latin typeface="メイリオ"/>
                <a:ea typeface="メイリオ"/>
                <a:cs typeface="メイリオ"/>
              </a:rPr>
              <a:t>仕方ない・・</a:t>
            </a:r>
          </a:p>
        </p:txBody>
      </p:sp>
      <p:sp>
        <p:nvSpPr>
          <p:cNvPr id="33" name="正方形/長方形 32">
            <a:extLst>
              <a:ext uri="{FF2B5EF4-FFF2-40B4-BE49-F238E27FC236}">
                <a16:creationId xmlns:a16="http://schemas.microsoft.com/office/drawing/2014/main" id="{FACEEC9C-ADBF-744D-9905-B73039EB966F}"/>
              </a:ext>
            </a:extLst>
          </p:cNvPr>
          <p:cNvSpPr/>
          <p:nvPr/>
        </p:nvSpPr>
        <p:spPr>
          <a:xfrm>
            <a:off x="0" y="955496"/>
            <a:ext cx="9906000" cy="61645"/>
          </a:xfrm>
          <a:prstGeom prst="rect">
            <a:avLst/>
          </a:prstGeom>
          <a:pattFill prst="dkUpDiag">
            <a:fgClr>
              <a:srgbClr val="E3C7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1849BF65-48A0-9E4F-8CCB-DBE938E1E5E6}"/>
              </a:ext>
            </a:extLst>
          </p:cNvPr>
          <p:cNvSpPr/>
          <p:nvPr/>
        </p:nvSpPr>
        <p:spPr>
          <a:xfrm>
            <a:off x="329201" y="0"/>
            <a:ext cx="7201756" cy="342851"/>
          </a:xfrm>
          <a:prstGeom prst="rect">
            <a:avLst/>
          </a:prstGeom>
        </p:spPr>
        <p:txBody>
          <a:bodyPr wrap="square">
            <a:spAutoFit/>
          </a:bodyPr>
          <a:lstStyle/>
          <a:p>
            <a:pPr>
              <a:lnSpc>
                <a:spcPct val="90000"/>
              </a:lnSpc>
            </a:pPr>
            <a:r>
              <a:rPr kumimoji="1" lang="ja-JP" altLang="en-US" b="1">
                <a:solidFill>
                  <a:srgbClr val="05318E"/>
                </a:solidFill>
                <a:latin typeface="+mn-ea"/>
              </a:rPr>
              <a:t>データやファクトに基づく</a:t>
            </a:r>
            <a:r>
              <a:rPr kumimoji="1" lang="en-US" altLang="ja-JP" b="1" dirty="0">
                <a:solidFill>
                  <a:srgbClr val="05318E"/>
                </a:solidFill>
                <a:latin typeface="+mn-ea"/>
              </a:rPr>
              <a:t>『</a:t>
            </a:r>
            <a:r>
              <a:rPr kumimoji="1" lang="ja-JP" altLang="en-US" b="1">
                <a:solidFill>
                  <a:srgbClr val="05318E"/>
                </a:solidFill>
                <a:latin typeface="+mn-ea"/>
              </a:rPr>
              <a:t>信頼</a:t>
            </a:r>
            <a:r>
              <a:rPr kumimoji="1" lang="en-US" altLang="ja-JP" b="1" dirty="0">
                <a:solidFill>
                  <a:srgbClr val="05318E"/>
                </a:solidFill>
                <a:latin typeface="+mn-ea"/>
              </a:rPr>
              <a:t>』</a:t>
            </a:r>
            <a:r>
              <a:rPr kumimoji="1" lang="ja-JP" altLang="en-US" b="1">
                <a:solidFill>
                  <a:srgbClr val="05318E"/>
                </a:solidFill>
                <a:latin typeface="+mn-ea"/>
              </a:rPr>
              <a:t>が重要で必要である理由</a:t>
            </a:r>
            <a:endParaRPr lang="ja-JP" altLang="en-US" b="1"/>
          </a:p>
        </p:txBody>
      </p:sp>
      <p:sp>
        <p:nvSpPr>
          <p:cNvPr id="34" name="スライド番号プレースホルダー 3">
            <a:extLst>
              <a:ext uri="{FF2B5EF4-FFF2-40B4-BE49-F238E27FC236}">
                <a16:creationId xmlns:a16="http://schemas.microsoft.com/office/drawing/2014/main" id="{567987AE-F2B2-3D44-B204-62F7A9251C54}"/>
              </a:ext>
            </a:extLst>
          </p:cNvPr>
          <p:cNvSpPr>
            <a:spLocks noGrp="1"/>
          </p:cNvSpPr>
          <p:nvPr>
            <p:ph type="sldNum" sz="quarter" idx="12"/>
          </p:nvPr>
        </p:nvSpPr>
        <p:spPr>
          <a:xfrm>
            <a:off x="7677150" y="47629"/>
            <a:ext cx="2228850" cy="365125"/>
          </a:xfrm>
        </p:spPr>
        <p:txBody>
          <a:bodyPr/>
          <a:lstStyle/>
          <a:p>
            <a:fld id="{72E4E497-C290-B045-91B1-76F99392BEC5}" type="slidenum">
              <a:rPr kumimoji="1" lang="ja-JP" altLang="en-US" smtClean="0"/>
              <a:t>15</a:t>
            </a:fld>
            <a:endParaRPr kumimoji="1" lang="ja-JP" altLang="en-US"/>
          </a:p>
        </p:txBody>
      </p:sp>
    </p:spTree>
    <p:extLst>
      <p:ext uri="{BB962C8B-B14F-4D97-AF65-F5344CB8AC3E}">
        <p14:creationId xmlns:p14="http://schemas.microsoft.com/office/powerpoint/2010/main" val="7651251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線コネクタ 63">
            <a:extLst>
              <a:ext uri="{FF2B5EF4-FFF2-40B4-BE49-F238E27FC236}">
                <a16:creationId xmlns:a16="http://schemas.microsoft.com/office/drawing/2014/main" id="{644FC4A0-D5E9-BD46-84FA-BD12D6F29EAB}"/>
              </a:ext>
            </a:extLst>
          </p:cNvPr>
          <p:cNvCxnSpPr>
            <a:cxnSpLocks/>
          </p:cNvCxnSpPr>
          <p:nvPr/>
        </p:nvCxnSpPr>
        <p:spPr>
          <a:xfrm flipH="1">
            <a:off x="4853675" y="5454367"/>
            <a:ext cx="17552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ED50A291-79EC-E14B-B9DA-3B799614244D}"/>
              </a:ext>
            </a:extLst>
          </p:cNvPr>
          <p:cNvCxnSpPr>
            <a:cxnSpLocks/>
          </p:cNvCxnSpPr>
          <p:nvPr/>
        </p:nvCxnSpPr>
        <p:spPr>
          <a:xfrm flipH="1">
            <a:off x="1327199" y="5472090"/>
            <a:ext cx="108196" cy="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AEC31A06-B8ED-E440-BC6C-2ACA8C0F1344}"/>
              </a:ext>
            </a:extLst>
          </p:cNvPr>
          <p:cNvSpPr/>
          <p:nvPr/>
        </p:nvSpPr>
        <p:spPr>
          <a:xfrm>
            <a:off x="2591616" y="2556342"/>
            <a:ext cx="4722768" cy="891078"/>
          </a:xfrm>
          <a:prstGeom prst="rect">
            <a:avLst/>
          </a:prstGeom>
          <a:solidFill>
            <a:schemeClr val="bg1"/>
          </a:solidFill>
        </p:spPr>
        <p:txBody>
          <a:bodyPr wrap="none">
            <a:spAutoFit/>
          </a:bodyPr>
          <a:lstStyle/>
          <a:p>
            <a:pPr algn="ctr">
              <a:lnSpc>
                <a:spcPct val="80000"/>
              </a:lnSpc>
            </a:pPr>
            <a:r>
              <a:rPr kumimoji="1" lang="en-US" altLang="ja-JP" sz="4000" b="1" dirty="0">
                <a:solidFill>
                  <a:schemeClr val="accent5">
                    <a:lumMod val="75000"/>
                  </a:schemeClr>
                </a:solidFill>
                <a:latin typeface="AXIS Std M" panose="020B0500000000000000" pitchFamily="34" charset="-128"/>
                <a:ea typeface="AXIS Std M" panose="020B0500000000000000" pitchFamily="34" charset="-128"/>
              </a:rPr>
              <a:t>VISION</a:t>
            </a:r>
            <a:br>
              <a:rPr kumimoji="1" lang="en-US" altLang="ja-JP" sz="4000" b="1" dirty="0">
                <a:solidFill>
                  <a:srgbClr val="05318E"/>
                </a:solidFill>
                <a:latin typeface="+mn-ea"/>
              </a:rPr>
            </a:br>
            <a:r>
              <a:rPr kumimoji="1" lang="ja-JP" altLang="en-US" sz="2400" b="1">
                <a:solidFill>
                  <a:srgbClr val="05318E"/>
                </a:solidFill>
                <a:latin typeface="+mn-ea"/>
              </a:rPr>
              <a:t>共通の価値観に基づく目標</a:t>
            </a:r>
            <a:r>
              <a:rPr kumimoji="1" lang="en-US" altLang="ja-JP" sz="2400" b="1" dirty="0">
                <a:solidFill>
                  <a:srgbClr val="05318E"/>
                </a:solidFill>
                <a:latin typeface="+mn-ea"/>
              </a:rPr>
              <a:t>=</a:t>
            </a:r>
            <a:r>
              <a:rPr kumimoji="1" lang="ja-JP" altLang="en-US" sz="2400" b="1">
                <a:solidFill>
                  <a:srgbClr val="05318E"/>
                </a:solidFill>
                <a:latin typeface="+mn-ea"/>
              </a:rPr>
              <a:t>信頼</a:t>
            </a:r>
            <a:endParaRPr lang="ja-JP" altLang="en-US" sz="4000"/>
          </a:p>
        </p:txBody>
      </p:sp>
      <p:cxnSp>
        <p:nvCxnSpPr>
          <p:cNvPr id="47" name="直線コネクタ 46">
            <a:extLst>
              <a:ext uri="{FF2B5EF4-FFF2-40B4-BE49-F238E27FC236}">
                <a16:creationId xmlns:a16="http://schemas.microsoft.com/office/drawing/2014/main" id="{EED714BA-372C-ED4C-A519-E7C3B1D75A9C}"/>
              </a:ext>
            </a:extLst>
          </p:cNvPr>
          <p:cNvCxnSpPr>
            <a:cxnSpLocks/>
          </p:cNvCxnSpPr>
          <p:nvPr/>
        </p:nvCxnSpPr>
        <p:spPr>
          <a:xfrm>
            <a:off x="4931734" y="3441070"/>
            <a:ext cx="0" cy="80132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 name="図 2">
            <a:extLst>
              <a:ext uri="{FF2B5EF4-FFF2-40B4-BE49-F238E27FC236}">
                <a16:creationId xmlns:a16="http://schemas.microsoft.com/office/drawing/2014/main" id="{7661C60A-14D1-F444-9791-7BBB63446F04}"/>
              </a:ext>
            </a:extLst>
          </p:cNvPr>
          <p:cNvPicPr>
            <a:picLocks noChangeAspect="1"/>
          </p:cNvPicPr>
          <p:nvPr/>
        </p:nvPicPr>
        <p:blipFill>
          <a:blip r:embed="rId2"/>
          <a:stretch>
            <a:fillRect/>
          </a:stretch>
        </p:blipFill>
        <p:spPr>
          <a:xfrm>
            <a:off x="270833" y="3921206"/>
            <a:ext cx="9321800" cy="3162300"/>
          </a:xfrm>
          <a:prstGeom prst="rect">
            <a:avLst/>
          </a:prstGeom>
        </p:spPr>
      </p:pic>
      <p:sp>
        <p:nvSpPr>
          <p:cNvPr id="5" name="正方形/長方形 4">
            <a:extLst>
              <a:ext uri="{FF2B5EF4-FFF2-40B4-BE49-F238E27FC236}">
                <a16:creationId xmlns:a16="http://schemas.microsoft.com/office/drawing/2014/main" id="{6BD34D0A-CC17-C94F-9F1B-39A3D1F6A47D}"/>
              </a:ext>
            </a:extLst>
          </p:cNvPr>
          <p:cNvSpPr/>
          <p:nvPr/>
        </p:nvSpPr>
        <p:spPr>
          <a:xfrm>
            <a:off x="330929" y="0"/>
            <a:ext cx="9725739" cy="1370503"/>
          </a:xfrm>
          <a:prstGeom prst="rect">
            <a:avLst/>
          </a:prstGeom>
          <a:noFill/>
        </p:spPr>
        <p:txBody>
          <a:bodyPr wrap="none">
            <a:spAutoFit/>
          </a:bodyPr>
          <a:lstStyle/>
          <a:p>
            <a:pPr>
              <a:lnSpc>
                <a:spcPct val="90000"/>
              </a:lnSpc>
            </a:pPr>
            <a:r>
              <a:rPr kumimoji="1" lang="ja-JP" altLang="en-US" sz="2000" b="1">
                <a:solidFill>
                  <a:srgbClr val="05318E"/>
                </a:solidFill>
                <a:latin typeface="+mn-ea"/>
              </a:rPr>
              <a:t>データやファクトに基づく</a:t>
            </a:r>
            <a:r>
              <a:rPr kumimoji="1" lang="en-US" altLang="ja-JP" sz="2000" b="1" dirty="0">
                <a:solidFill>
                  <a:srgbClr val="05318E"/>
                </a:solidFill>
                <a:latin typeface="+mn-ea"/>
              </a:rPr>
              <a:t>『</a:t>
            </a:r>
            <a:r>
              <a:rPr kumimoji="1" lang="ja-JP" altLang="en-US" sz="2000" b="1">
                <a:solidFill>
                  <a:srgbClr val="05318E"/>
                </a:solidFill>
                <a:latin typeface="+mn-ea"/>
              </a:rPr>
              <a:t>信頼</a:t>
            </a:r>
            <a:r>
              <a:rPr kumimoji="1" lang="en-US" altLang="ja-JP" sz="2000" b="1" dirty="0">
                <a:solidFill>
                  <a:srgbClr val="05318E"/>
                </a:solidFill>
                <a:latin typeface="+mn-ea"/>
              </a:rPr>
              <a:t>』</a:t>
            </a:r>
            <a:r>
              <a:rPr kumimoji="1" lang="ja-JP" altLang="en-US" sz="2000" b="1">
                <a:solidFill>
                  <a:srgbClr val="05318E"/>
                </a:solidFill>
                <a:latin typeface="+mn-ea"/>
              </a:rPr>
              <a:t>が重要で必要である理由</a:t>
            </a:r>
            <a:endParaRPr lang="ja-JP" altLang="en-US" sz="2000" b="1"/>
          </a:p>
          <a:p>
            <a:pPr>
              <a:lnSpc>
                <a:spcPct val="90000"/>
              </a:lnSpc>
            </a:pPr>
            <a:r>
              <a:rPr kumimoji="1" lang="ja-JP" altLang="en-US" sz="3600" b="1">
                <a:solidFill>
                  <a:srgbClr val="05318E"/>
                </a:solidFill>
                <a:latin typeface="+mn-ea"/>
              </a:rPr>
              <a:t>属人的統治</a:t>
            </a:r>
            <a:r>
              <a:rPr kumimoji="1" lang="ja-JP" altLang="en-US" sz="2400" b="1">
                <a:solidFill>
                  <a:srgbClr val="05318E"/>
                </a:solidFill>
                <a:latin typeface="+mn-ea"/>
              </a:rPr>
              <a:t>、</a:t>
            </a:r>
            <a:r>
              <a:rPr kumimoji="1" lang="ja-JP" altLang="en-US" sz="3600" b="1">
                <a:solidFill>
                  <a:srgbClr val="05318E"/>
                </a:solidFill>
                <a:latin typeface="+mn-ea"/>
              </a:rPr>
              <a:t>数値やデータ経営の統治を超える</a:t>
            </a:r>
            <a:endParaRPr kumimoji="1" lang="en-US" altLang="ja-JP" sz="3600" b="1" dirty="0">
              <a:solidFill>
                <a:srgbClr val="05318E"/>
              </a:solidFill>
              <a:latin typeface="+mn-ea"/>
            </a:endParaRPr>
          </a:p>
          <a:p>
            <a:pPr>
              <a:lnSpc>
                <a:spcPct val="90000"/>
              </a:lnSpc>
            </a:pPr>
            <a:r>
              <a:rPr kumimoji="1" lang="ja-JP" altLang="en-US" sz="3600" b="1">
                <a:solidFill>
                  <a:srgbClr val="05318E"/>
                </a:solidFill>
                <a:latin typeface="+mn-ea"/>
              </a:rPr>
              <a:t>共通目標による統治</a:t>
            </a:r>
            <a:r>
              <a:rPr kumimoji="1" lang="en-US" altLang="ja-JP" sz="3200" b="1" dirty="0">
                <a:solidFill>
                  <a:schemeClr val="accent5">
                    <a:lumMod val="75000"/>
                  </a:schemeClr>
                </a:solidFill>
                <a:latin typeface="AXIS Std M" panose="020B0500000000000000" pitchFamily="34" charset="-128"/>
                <a:ea typeface="AXIS Std M" panose="020B0500000000000000" pitchFamily="34" charset="-128"/>
              </a:rPr>
              <a:t>-VISION DRIVE-</a:t>
            </a:r>
            <a:endParaRPr kumimoji="1" lang="en-US" altLang="ja-JP" sz="2000" b="1" dirty="0">
              <a:solidFill>
                <a:schemeClr val="accent5">
                  <a:lumMod val="75000"/>
                </a:schemeClr>
              </a:solidFill>
              <a:latin typeface="AXIS Std M" panose="020B0500000000000000" pitchFamily="34" charset="-128"/>
              <a:ea typeface="AXIS Std M" panose="020B0500000000000000" pitchFamily="34" charset="-128"/>
            </a:endParaRPr>
          </a:p>
        </p:txBody>
      </p:sp>
      <p:cxnSp>
        <p:nvCxnSpPr>
          <p:cNvPr id="19" name="直線コネクタ 18">
            <a:extLst>
              <a:ext uri="{FF2B5EF4-FFF2-40B4-BE49-F238E27FC236}">
                <a16:creationId xmlns:a16="http://schemas.microsoft.com/office/drawing/2014/main" id="{C7627CC3-EFC5-4842-AD9D-DCB3FB3B3D01}"/>
              </a:ext>
            </a:extLst>
          </p:cNvPr>
          <p:cNvCxnSpPr>
            <a:cxnSpLocks/>
          </p:cNvCxnSpPr>
          <p:nvPr/>
        </p:nvCxnSpPr>
        <p:spPr>
          <a:xfrm flipH="1">
            <a:off x="925033" y="3595888"/>
            <a:ext cx="2652183" cy="1486475"/>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4B47F94F-FC81-B947-AA04-BDF87BEA4482}"/>
              </a:ext>
            </a:extLst>
          </p:cNvPr>
          <p:cNvCxnSpPr>
            <a:cxnSpLocks/>
          </p:cNvCxnSpPr>
          <p:nvPr/>
        </p:nvCxnSpPr>
        <p:spPr>
          <a:xfrm flipH="1">
            <a:off x="1818167" y="3545646"/>
            <a:ext cx="2181078" cy="1526084"/>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935A00CB-A032-5249-AFA2-931C32B11447}"/>
              </a:ext>
            </a:extLst>
          </p:cNvPr>
          <p:cNvCxnSpPr>
            <a:cxnSpLocks/>
          </p:cNvCxnSpPr>
          <p:nvPr/>
        </p:nvCxnSpPr>
        <p:spPr>
          <a:xfrm flipH="1">
            <a:off x="2647507" y="3515501"/>
            <a:ext cx="1653188" cy="1534964"/>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8" name="直線コネクタ 27">
            <a:extLst>
              <a:ext uri="{FF2B5EF4-FFF2-40B4-BE49-F238E27FC236}">
                <a16:creationId xmlns:a16="http://schemas.microsoft.com/office/drawing/2014/main" id="{70EE84C7-A106-3E41-8807-EBA7CDFB5C80}"/>
              </a:ext>
            </a:extLst>
          </p:cNvPr>
          <p:cNvCxnSpPr>
            <a:cxnSpLocks/>
          </p:cNvCxnSpPr>
          <p:nvPr/>
        </p:nvCxnSpPr>
        <p:spPr>
          <a:xfrm flipH="1">
            <a:off x="3530009" y="3505453"/>
            <a:ext cx="1021894" cy="153438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EFB363D5-7F60-EE4E-9292-980E57CDE325}"/>
              </a:ext>
            </a:extLst>
          </p:cNvPr>
          <p:cNvCxnSpPr>
            <a:cxnSpLocks/>
          </p:cNvCxnSpPr>
          <p:nvPr/>
        </p:nvCxnSpPr>
        <p:spPr>
          <a:xfrm flipH="1">
            <a:off x="4316819" y="3505453"/>
            <a:ext cx="466196" cy="157691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41" name="直線コネクタ 40">
            <a:extLst>
              <a:ext uri="{FF2B5EF4-FFF2-40B4-BE49-F238E27FC236}">
                <a16:creationId xmlns:a16="http://schemas.microsoft.com/office/drawing/2014/main" id="{EB3FA881-56E1-2A4A-A596-0B680CD3C7AE}"/>
              </a:ext>
            </a:extLst>
          </p:cNvPr>
          <p:cNvCxnSpPr>
            <a:cxnSpLocks/>
          </p:cNvCxnSpPr>
          <p:nvPr/>
        </p:nvCxnSpPr>
        <p:spPr>
          <a:xfrm>
            <a:off x="6205505" y="3617331"/>
            <a:ext cx="2683314" cy="1465032"/>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03093674-7CAD-FC47-9F38-707CB9B8A0C8}"/>
              </a:ext>
            </a:extLst>
          </p:cNvPr>
          <p:cNvCxnSpPr>
            <a:cxnSpLocks/>
          </p:cNvCxnSpPr>
          <p:nvPr/>
        </p:nvCxnSpPr>
        <p:spPr>
          <a:xfrm>
            <a:off x="5851983" y="3583019"/>
            <a:ext cx="2154333" cy="1478079"/>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43" name="直線コネクタ 42">
            <a:extLst>
              <a:ext uri="{FF2B5EF4-FFF2-40B4-BE49-F238E27FC236}">
                <a16:creationId xmlns:a16="http://schemas.microsoft.com/office/drawing/2014/main" id="{94085F10-4A82-3541-8162-4630538DCFEB}"/>
              </a:ext>
            </a:extLst>
          </p:cNvPr>
          <p:cNvCxnSpPr>
            <a:cxnSpLocks/>
          </p:cNvCxnSpPr>
          <p:nvPr/>
        </p:nvCxnSpPr>
        <p:spPr>
          <a:xfrm>
            <a:off x="5572887" y="3548709"/>
            <a:ext cx="1561560" cy="1512389"/>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44" name="直線コネクタ 43">
            <a:extLst>
              <a:ext uri="{FF2B5EF4-FFF2-40B4-BE49-F238E27FC236}">
                <a16:creationId xmlns:a16="http://schemas.microsoft.com/office/drawing/2014/main" id="{2CF152A3-549B-D548-8433-947669266FAC}"/>
              </a:ext>
            </a:extLst>
          </p:cNvPr>
          <p:cNvCxnSpPr>
            <a:cxnSpLocks/>
          </p:cNvCxnSpPr>
          <p:nvPr/>
        </p:nvCxnSpPr>
        <p:spPr>
          <a:xfrm>
            <a:off x="5340307" y="3537272"/>
            <a:ext cx="922270" cy="1513193"/>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45" name="直線コネクタ 44">
            <a:extLst>
              <a:ext uri="{FF2B5EF4-FFF2-40B4-BE49-F238E27FC236}">
                <a16:creationId xmlns:a16="http://schemas.microsoft.com/office/drawing/2014/main" id="{71DA9ABB-7063-E444-9C83-20912B8F0828}"/>
              </a:ext>
            </a:extLst>
          </p:cNvPr>
          <p:cNvCxnSpPr>
            <a:cxnSpLocks/>
          </p:cNvCxnSpPr>
          <p:nvPr/>
        </p:nvCxnSpPr>
        <p:spPr>
          <a:xfrm>
            <a:off x="5126333" y="3537272"/>
            <a:ext cx="360067" cy="1513193"/>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50" name="角丸四角形吹き出し 49">
            <a:extLst>
              <a:ext uri="{FF2B5EF4-FFF2-40B4-BE49-F238E27FC236}">
                <a16:creationId xmlns:a16="http://schemas.microsoft.com/office/drawing/2014/main" id="{C848AE70-6655-4F45-9C84-9A85E4695B62}"/>
              </a:ext>
            </a:extLst>
          </p:cNvPr>
          <p:cNvSpPr/>
          <p:nvPr/>
        </p:nvSpPr>
        <p:spPr>
          <a:xfrm>
            <a:off x="2137144" y="4742639"/>
            <a:ext cx="3959634" cy="1870997"/>
          </a:xfrm>
          <a:custGeom>
            <a:avLst/>
            <a:gdLst>
              <a:gd name="connsiteX0" fmla="*/ 0 w 3959050"/>
              <a:gd name="connsiteY0" fmla="*/ 85871 h 515216"/>
              <a:gd name="connsiteX1" fmla="*/ 85871 w 3959050"/>
              <a:gd name="connsiteY1" fmla="*/ 0 h 515216"/>
              <a:gd name="connsiteX2" fmla="*/ 2309446 w 3959050"/>
              <a:gd name="connsiteY2" fmla="*/ 0 h 515216"/>
              <a:gd name="connsiteX3" fmla="*/ 2800949 w 3959050"/>
              <a:gd name="connsiteY3" fmla="*/ -1355781 h 515216"/>
              <a:gd name="connsiteX4" fmla="*/ 3299208 w 3959050"/>
              <a:gd name="connsiteY4" fmla="*/ 0 h 515216"/>
              <a:gd name="connsiteX5" fmla="*/ 3873179 w 3959050"/>
              <a:gd name="connsiteY5" fmla="*/ 0 h 515216"/>
              <a:gd name="connsiteX6" fmla="*/ 3959050 w 3959050"/>
              <a:gd name="connsiteY6" fmla="*/ 85871 h 515216"/>
              <a:gd name="connsiteX7" fmla="*/ 3959050 w 3959050"/>
              <a:gd name="connsiteY7" fmla="*/ 85869 h 515216"/>
              <a:gd name="connsiteX8" fmla="*/ 3959050 w 3959050"/>
              <a:gd name="connsiteY8" fmla="*/ 85869 h 515216"/>
              <a:gd name="connsiteX9" fmla="*/ 3959050 w 3959050"/>
              <a:gd name="connsiteY9" fmla="*/ 214673 h 515216"/>
              <a:gd name="connsiteX10" fmla="*/ 3959050 w 3959050"/>
              <a:gd name="connsiteY10" fmla="*/ 429345 h 515216"/>
              <a:gd name="connsiteX11" fmla="*/ 3873179 w 3959050"/>
              <a:gd name="connsiteY11" fmla="*/ 515216 h 515216"/>
              <a:gd name="connsiteX12" fmla="*/ 3299208 w 3959050"/>
              <a:gd name="connsiteY12" fmla="*/ 515216 h 515216"/>
              <a:gd name="connsiteX13" fmla="*/ 2309446 w 3959050"/>
              <a:gd name="connsiteY13" fmla="*/ 515216 h 515216"/>
              <a:gd name="connsiteX14" fmla="*/ 2309446 w 3959050"/>
              <a:gd name="connsiteY14" fmla="*/ 515216 h 515216"/>
              <a:gd name="connsiteX15" fmla="*/ 85871 w 3959050"/>
              <a:gd name="connsiteY15" fmla="*/ 515216 h 515216"/>
              <a:gd name="connsiteX16" fmla="*/ 0 w 3959050"/>
              <a:gd name="connsiteY16" fmla="*/ 429345 h 515216"/>
              <a:gd name="connsiteX17" fmla="*/ 0 w 3959050"/>
              <a:gd name="connsiteY17" fmla="*/ 214673 h 515216"/>
              <a:gd name="connsiteX18" fmla="*/ 0 w 3959050"/>
              <a:gd name="connsiteY18" fmla="*/ 85869 h 515216"/>
              <a:gd name="connsiteX19" fmla="*/ 0 w 3959050"/>
              <a:gd name="connsiteY19" fmla="*/ 85869 h 515216"/>
              <a:gd name="connsiteX20" fmla="*/ 0 w 3959050"/>
              <a:gd name="connsiteY20" fmla="*/ 85871 h 515216"/>
              <a:gd name="connsiteX0" fmla="*/ 0 w 3959050"/>
              <a:gd name="connsiteY0" fmla="*/ 1441652 h 1870997"/>
              <a:gd name="connsiteX1" fmla="*/ 85871 w 3959050"/>
              <a:gd name="connsiteY1" fmla="*/ 1355781 h 1870997"/>
              <a:gd name="connsiteX2" fmla="*/ 2596525 w 3959050"/>
              <a:gd name="connsiteY2" fmla="*/ 1355781 h 1870997"/>
              <a:gd name="connsiteX3" fmla="*/ 2800949 w 3959050"/>
              <a:gd name="connsiteY3" fmla="*/ 0 h 1870997"/>
              <a:gd name="connsiteX4" fmla="*/ 3299208 w 3959050"/>
              <a:gd name="connsiteY4" fmla="*/ 1355781 h 1870997"/>
              <a:gd name="connsiteX5" fmla="*/ 3873179 w 3959050"/>
              <a:gd name="connsiteY5" fmla="*/ 1355781 h 1870997"/>
              <a:gd name="connsiteX6" fmla="*/ 3959050 w 3959050"/>
              <a:gd name="connsiteY6" fmla="*/ 1441652 h 1870997"/>
              <a:gd name="connsiteX7" fmla="*/ 3959050 w 3959050"/>
              <a:gd name="connsiteY7" fmla="*/ 1441650 h 1870997"/>
              <a:gd name="connsiteX8" fmla="*/ 3959050 w 3959050"/>
              <a:gd name="connsiteY8" fmla="*/ 1441650 h 1870997"/>
              <a:gd name="connsiteX9" fmla="*/ 3959050 w 3959050"/>
              <a:gd name="connsiteY9" fmla="*/ 1570454 h 1870997"/>
              <a:gd name="connsiteX10" fmla="*/ 3959050 w 3959050"/>
              <a:gd name="connsiteY10" fmla="*/ 1785126 h 1870997"/>
              <a:gd name="connsiteX11" fmla="*/ 3873179 w 3959050"/>
              <a:gd name="connsiteY11" fmla="*/ 1870997 h 1870997"/>
              <a:gd name="connsiteX12" fmla="*/ 3299208 w 3959050"/>
              <a:gd name="connsiteY12" fmla="*/ 1870997 h 1870997"/>
              <a:gd name="connsiteX13" fmla="*/ 2309446 w 3959050"/>
              <a:gd name="connsiteY13" fmla="*/ 1870997 h 1870997"/>
              <a:gd name="connsiteX14" fmla="*/ 2309446 w 3959050"/>
              <a:gd name="connsiteY14" fmla="*/ 1870997 h 1870997"/>
              <a:gd name="connsiteX15" fmla="*/ 85871 w 3959050"/>
              <a:gd name="connsiteY15" fmla="*/ 1870997 h 1870997"/>
              <a:gd name="connsiteX16" fmla="*/ 0 w 3959050"/>
              <a:gd name="connsiteY16" fmla="*/ 1785126 h 1870997"/>
              <a:gd name="connsiteX17" fmla="*/ 0 w 3959050"/>
              <a:gd name="connsiteY17" fmla="*/ 1570454 h 1870997"/>
              <a:gd name="connsiteX18" fmla="*/ 0 w 3959050"/>
              <a:gd name="connsiteY18" fmla="*/ 1441650 h 1870997"/>
              <a:gd name="connsiteX19" fmla="*/ 0 w 3959050"/>
              <a:gd name="connsiteY19" fmla="*/ 1441650 h 1870997"/>
              <a:gd name="connsiteX20" fmla="*/ 0 w 3959050"/>
              <a:gd name="connsiteY20" fmla="*/ 1441652 h 1870997"/>
              <a:gd name="connsiteX0" fmla="*/ 0 w 3959050"/>
              <a:gd name="connsiteY0" fmla="*/ 1441652 h 1870997"/>
              <a:gd name="connsiteX1" fmla="*/ 85871 w 3959050"/>
              <a:gd name="connsiteY1" fmla="*/ 1355781 h 1870997"/>
              <a:gd name="connsiteX2" fmla="*/ 2596525 w 3959050"/>
              <a:gd name="connsiteY2" fmla="*/ 1355781 h 1870997"/>
              <a:gd name="connsiteX3" fmla="*/ 2800949 w 3959050"/>
              <a:gd name="connsiteY3" fmla="*/ 0 h 1870997"/>
              <a:gd name="connsiteX4" fmla="*/ 2948333 w 3959050"/>
              <a:gd name="connsiteY4" fmla="*/ 1355781 h 1870997"/>
              <a:gd name="connsiteX5" fmla="*/ 3873179 w 3959050"/>
              <a:gd name="connsiteY5" fmla="*/ 1355781 h 1870997"/>
              <a:gd name="connsiteX6" fmla="*/ 3959050 w 3959050"/>
              <a:gd name="connsiteY6" fmla="*/ 1441652 h 1870997"/>
              <a:gd name="connsiteX7" fmla="*/ 3959050 w 3959050"/>
              <a:gd name="connsiteY7" fmla="*/ 1441650 h 1870997"/>
              <a:gd name="connsiteX8" fmla="*/ 3959050 w 3959050"/>
              <a:gd name="connsiteY8" fmla="*/ 1441650 h 1870997"/>
              <a:gd name="connsiteX9" fmla="*/ 3959050 w 3959050"/>
              <a:gd name="connsiteY9" fmla="*/ 1570454 h 1870997"/>
              <a:gd name="connsiteX10" fmla="*/ 3959050 w 3959050"/>
              <a:gd name="connsiteY10" fmla="*/ 1785126 h 1870997"/>
              <a:gd name="connsiteX11" fmla="*/ 3873179 w 3959050"/>
              <a:gd name="connsiteY11" fmla="*/ 1870997 h 1870997"/>
              <a:gd name="connsiteX12" fmla="*/ 3299208 w 3959050"/>
              <a:gd name="connsiteY12" fmla="*/ 1870997 h 1870997"/>
              <a:gd name="connsiteX13" fmla="*/ 2309446 w 3959050"/>
              <a:gd name="connsiteY13" fmla="*/ 1870997 h 1870997"/>
              <a:gd name="connsiteX14" fmla="*/ 2309446 w 3959050"/>
              <a:gd name="connsiteY14" fmla="*/ 1870997 h 1870997"/>
              <a:gd name="connsiteX15" fmla="*/ 85871 w 3959050"/>
              <a:gd name="connsiteY15" fmla="*/ 1870997 h 1870997"/>
              <a:gd name="connsiteX16" fmla="*/ 0 w 3959050"/>
              <a:gd name="connsiteY16" fmla="*/ 1785126 h 1870997"/>
              <a:gd name="connsiteX17" fmla="*/ 0 w 3959050"/>
              <a:gd name="connsiteY17" fmla="*/ 1570454 h 1870997"/>
              <a:gd name="connsiteX18" fmla="*/ 0 w 3959050"/>
              <a:gd name="connsiteY18" fmla="*/ 1441650 h 1870997"/>
              <a:gd name="connsiteX19" fmla="*/ 0 w 3959050"/>
              <a:gd name="connsiteY19" fmla="*/ 1441650 h 1870997"/>
              <a:gd name="connsiteX20" fmla="*/ 0 w 3959050"/>
              <a:gd name="connsiteY20" fmla="*/ 1441652 h 187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59050" h="1870997">
                <a:moveTo>
                  <a:pt x="0" y="1441652"/>
                </a:moveTo>
                <a:cubicBezTo>
                  <a:pt x="0" y="1394227"/>
                  <a:pt x="38446" y="1355781"/>
                  <a:pt x="85871" y="1355781"/>
                </a:cubicBezTo>
                <a:lnTo>
                  <a:pt x="2596525" y="1355781"/>
                </a:lnTo>
                <a:lnTo>
                  <a:pt x="2800949" y="0"/>
                </a:lnTo>
                <a:lnTo>
                  <a:pt x="2948333" y="1355781"/>
                </a:lnTo>
                <a:lnTo>
                  <a:pt x="3873179" y="1355781"/>
                </a:lnTo>
                <a:cubicBezTo>
                  <a:pt x="3920604" y="1355781"/>
                  <a:pt x="3959050" y="1394227"/>
                  <a:pt x="3959050" y="1441652"/>
                </a:cubicBezTo>
                <a:lnTo>
                  <a:pt x="3959050" y="1441650"/>
                </a:lnTo>
                <a:lnTo>
                  <a:pt x="3959050" y="1441650"/>
                </a:lnTo>
                <a:lnTo>
                  <a:pt x="3959050" y="1570454"/>
                </a:lnTo>
                <a:lnTo>
                  <a:pt x="3959050" y="1785126"/>
                </a:lnTo>
                <a:cubicBezTo>
                  <a:pt x="3959050" y="1832551"/>
                  <a:pt x="3920604" y="1870997"/>
                  <a:pt x="3873179" y="1870997"/>
                </a:cubicBezTo>
                <a:lnTo>
                  <a:pt x="3299208" y="1870997"/>
                </a:lnTo>
                <a:lnTo>
                  <a:pt x="2309446" y="1870997"/>
                </a:lnTo>
                <a:lnTo>
                  <a:pt x="2309446" y="1870997"/>
                </a:lnTo>
                <a:lnTo>
                  <a:pt x="85871" y="1870997"/>
                </a:lnTo>
                <a:cubicBezTo>
                  <a:pt x="38446" y="1870997"/>
                  <a:pt x="0" y="1832551"/>
                  <a:pt x="0" y="1785126"/>
                </a:cubicBezTo>
                <a:lnTo>
                  <a:pt x="0" y="1570454"/>
                </a:lnTo>
                <a:lnTo>
                  <a:pt x="0" y="1441650"/>
                </a:lnTo>
                <a:lnTo>
                  <a:pt x="0" y="1441650"/>
                </a:lnTo>
                <a:lnTo>
                  <a:pt x="0" y="1441652"/>
                </a:lnTo>
                <a:close/>
              </a:path>
            </a:pathLst>
          </a:cu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51" name="テキスト ボックス 50">
            <a:extLst>
              <a:ext uri="{FF2B5EF4-FFF2-40B4-BE49-F238E27FC236}">
                <a16:creationId xmlns:a16="http://schemas.microsoft.com/office/drawing/2014/main" id="{021EA596-E4B7-AE4C-AE60-2B1FE995CC35}"/>
              </a:ext>
            </a:extLst>
          </p:cNvPr>
          <p:cNvSpPr txBox="1"/>
          <p:nvPr/>
        </p:nvSpPr>
        <p:spPr>
          <a:xfrm>
            <a:off x="2100093" y="6119035"/>
            <a:ext cx="4065537" cy="523220"/>
          </a:xfrm>
          <a:prstGeom prst="rect">
            <a:avLst/>
          </a:prstGeom>
          <a:noFill/>
        </p:spPr>
        <p:txBody>
          <a:bodyPr wrap="none" rtlCol="0">
            <a:spAutoFit/>
          </a:bodyPr>
          <a:lstStyle/>
          <a:p>
            <a:pPr algn="ctr"/>
            <a:r>
              <a:rPr lang="ja-JP" altLang="en-US" sz="1400">
                <a:latin typeface="メイリオ"/>
                <a:ea typeface="メイリオ"/>
                <a:cs typeface="メイリオ"/>
              </a:rPr>
              <a:t>責務を負うものとして</a:t>
            </a:r>
            <a:r>
              <a:rPr lang="en-US" altLang="ja-JP" sz="1400" dirty="0">
                <a:latin typeface="メイリオ"/>
                <a:ea typeface="メイリオ"/>
                <a:cs typeface="メイリオ"/>
              </a:rPr>
              <a:t>VISION</a:t>
            </a:r>
            <a:r>
              <a:rPr lang="ja-JP" altLang="en-US" sz="1400">
                <a:latin typeface="メイリオ"/>
                <a:ea typeface="メイリオ"/>
                <a:cs typeface="メイリオ"/>
              </a:rPr>
              <a:t>構築を主導、</a:t>
            </a:r>
            <a:endParaRPr lang="en-US" altLang="ja-JP" sz="1400" dirty="0">
              <a:latin typeface="メイリオ"/>
              <a:ea typeface="メイリオ"/>
              <a:cs typeface="メイリオ"/>
            </a:endParaRPr>
          </a:p>
          <a:p>
            <a:pPr algn="ctr"/>
            <a:r>
              <a:rPr lang="en-US" altLang="ja-JP" sz="1400" dirty="0">
                <a:latin typeface="メイリオ"/>
                <a:ea typeface="メイリオ"/>
                <a:cs typeface="メイリオ"/>
              </a:rPr>
              <a:t>VISION</a:t>
            </a:r>
            <a:r>
              <a:rPr lang="ja-JP" altLang="en-US" sz="1400">
                <a:latin typeface="メイリオ"/>
                <a:ea typeface="メイリオ"/>
                <a:cs typeface="メイリオ"/>
              </a:rPr>
              <a:t>と皆がより良く関われる環境をつくるよ</a:t>
            </a:r>
            <a:endParaRPr lang="en-US" altLang="ja-JP" sz="1400" dirty="0">
              <a:latin typeface="メイリオ"/>
              <a:ea typeface="メイリオ"/>
              <a:cs typeface="メイリオ"/>
            </a:endParaRPr>
          </a:p>
        </p:txBody>
      </p:sp>
      <p:sp>
        <p:nvSpPr>
          <p:cNvPr id="53" name="角丸四角形吹き出し 52">
            <a:extLst>
              <a:ext uri="{FF2B5EF4-FFF2-40B4-BE49-F238E27FC236}">
                <a16:creationId xmlns:a16="http://schemas.microsoft.com/office/drawing/2014/main" id="{C8A4B798-43DF-0A48-8079-ABA66B6906E6}"/>
              </a:ext>
            </a:extLst>
          </p:cNvPr>
          <p:cNvSpPr/>
          <p:nvPr/>
        </p:nvSpPr>
        <p:spPr>
          <a:xfrm flipV="1">
            <a:off x="7958295" y="6087879"/>
            <a:ext cx="1657139" cy="492369"/>
          </a:xfrm>
          <a:prstGeom prst="wedgeRoundRectCallout">
            <a:avLst>
              <a:gd name="adj1" fmla="val 12029"/>
              <a:gd name="adj2" fmla="val 122402"/>
              <a:gd name="adj3" fmla="val 16667"/>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56" name="テキスト ボックス 55">
            <a:extLst>
              <a:ext uri="{FF2B5EF4-FFF2-40B4-BE49-F238E27FC236}">
                <a16:creationId xmlns:a16="http://schemas.microsoft.com/office/drawing/2014/main" id="{8CCD673C-7374-FC46-AFE5-71031B069A9B}"/>
              </a:ext>
            </a:extLst>
          </p:cNvPr>
          <p:cNvSpPr txBox="1"/>
          <p:nvPr/>
        </p:nvSpPr>
        <p:spPr>
          <a:xfrm>
            <a:off x="7981867" y="6116885"/>
            <a:ext cx="1620957" cy="523220"/>
          </a:xfrm>
          <a:prstGeom prst="rect">
            <a:avLst/>
          </a:prstGeom>
          <a:noFill/>
        </p:spPr>
        <p:txBody>
          <a:bodyPr wrap="none" rtlCol="0">
            <a:spAutoFit/>
          </a:bodyPr>
          <a:lstStyle/>
          <a:p>
            <a:pPr algn="ctr"/>
            <a:r>
              <a:rPr lang="ja-JP" altLang="en-US" sz="1400">
                <a:latin typeface="メイリオ"/>
                <a:ea typeface="メイリオ"/>
                <a:cs typeface="メイリオ"/>
              </a:rPr>
              <a:t>職位は役割。</a:t>
            </a:r>
            <a:endParaRPr lang="en-US" altLang="ja-JP" sz="1400" dirty="0">
              <a:latin typeface="メイリオ"/>
              <a:ea typeface="メイリオ"/>
              <a:cs typeface="メイリオ"/>
            </a:endParaRPr>
          </a:p>
          <a:p>
            <a:pPr algn="ctr"/>
            <a:r>
              <a:rPr lang="ja-JP" altLang="en-US" sz="1400">
                <a:latin typeface="メイリオ"/>
                <a:ea typeface="メイリオ"/>
                <a:cs typeface="メイリオ"/>
              </a:rPr>
              <a:t>上下関係じゃない</a:t>
            </a:r>
            <a:endParaRPr lang="en-US" altLang="ja-JP" sz="1400" dirty="0">
              <a:latin typeface="メイリオ"/>
              <a:ea typeface="メイリオ"/>
              <a:cs typeface="メイリオ"/>
            </a:endParaRPr>
          </a:p>
        </p:txBody>
      </p:sp>
      <p:sp>
        <p:nvSpPr>
          <p:cNvPr id="57" name="角丸四角形吹き出し 56">
            <a:extLst>
              <a:ext uri="{FF2B5EF4-FFF2-40B4-BE49-F238E27FC236}">
                <a16:creationId xmlns:a16="http://schemas.microsoft.com/office/drawing/2014/main" id="{9E411114-439F-734B-A7A2-851D7EBF0EA5}"/>
              </a:ext>
            </a:extLst>
          </p:cNvPr>
          <p:cNvSpPr/>
          <p:nvPr/>
        </p:nvSpPr>
        <p:spPr>
          <a:xfrm flipV="1">
            <a:off x="433754" y="3687415"/>
            <a:ext cx="2168769" cy="712338"/>
          </a:xfrm>
          <a:prstGeom prst="wedgeRoundRectCallout">
            <a:avLst>
              <a:gd name="adj1" fmla="val 6089"/>
              <a:gd name="adj2" fmla="val -143329"/>
              <a:gd name="adj3" fmla="val 16667"/>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58" name="角丸四角形吹き出し 57">
            <a:extLst>
              <a:ext uri="{FF2B5EF4-FFF2-40B4-BE49-F238E27FC236}">
                <a16:creationId xmlns:a16="http://schemas.microsoft.com/office/drawing/2014/main" id="{0EDC3781-E988-2748-8E80-7005464E66EB}"/>
              </a:ext>
            </a:extLst>
          </p:cNvPr>
          <p:cNvSpPr/>
          <p:nvPr/>
        </p:nvSpPr>
        <p:spPr>
          <a:xfrm flipV="1">
            <a:off x="6241313" y="6094450"/>
            <a:ext cx="1573618" cy="657224"/>
          </a:xfrm>
          <a:prstGeom prst="wedgeRoundRectCallout">
            <a:avLst>
              <a:gd name="adj1" fmla="val 12307"/>
              <a:gd name="adj2" fmla="val 113457"/>
              <a:gd name="adj3" fmla="val 16667"/>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55" name="テキスト ボックス 54">
            <a:extLst>
              <a:ext uri="{FF2B5EF4-FFF2-40B4-BE49-F238E27FC236}">
                <a16:creationId xmlns:a16="http://schemas.microsoft.com/office/drawing/2014/main" id="{1DB1AE31-5BBE-B442-A12B-DD5D544F8EBB}"/>
              </a:ext>
            </a:extLst>
          </p:cNvPr>
          <p:cNvSpPr txBox="1"/>
          <p:nvPr/>
        </p:nvSpPr>
        <p:spPr>
          <a:xfrm>
            <a:off x="6323970" y="6143298"/>
            <a:ext cx="1415772" cy="646331"/>
          </a:xfrm>
          <a:prstGeom prst="rect">
            <a:avLst/>
          </a:prstGeom>
          <a:noFill/>
        </p:spPr>
        <p:txBody>
          <a:bodyPr wrap="none" rtlCol="0">
            <a:spAutoFit/>
          </a:bodyPr>
          <a:lstStyle/>
          <a:p>
            <a:pPr algn="ctr"/>
            <a:r>
              <a:rPr lang="ja-JP" altLang="en-US" sz="1200">
                <a:latin typeface="メイリオ"/>
                <a:ea typeface="メイリオ"/>
                <a:cs typeface="メイリオ"/>
              </a:rPr>
              <a:t>価値観を共有する</a:t>
            </a:r>
            <a:endParaRPr lang="en-US" altLang="ja-JP" sz="1200" dirty="0">
              <a:latin typeface="メイリオ"/>
              <a:ea typeface="メイリオ"/>
              <a:cs typeface="メイリオ"/>
            </a:endParaRPr>
          </a:p>
          <a:p>
            <a:pPr algn="ctr"/>
            <a:r>
              <a:rPr lang="ja-JP" altLang="en-US" sz="1200">
                <a:latin typeface="メイリオ"/>
                <a:ea typeface="メイリオ"/>
                <a:cs typeface="メイリオ"/>
              </a:rPr>
              <a:t>「仲間」だから</a:t>
            </a:r>
            <a:endParaRPr lang="en-US" altLang="ja-JP" sz="1200" dirty="0">
              <a:latin typeface="メイリオ"/>
              <a:ea typeface="メイリオ"/>
              <a:cs typeface="メイリオ"/>
            </a:endParaRPr>
          </a:p>
          <a:p>
            <a:pPr algn="ctr"/>
            <a:r>
              <a:rPr lang="ja-JP" altLang="en-US" sz="1200">
                <a:latin typeface="メイリオ"/>
                <a:ea typeface="メイリオ"/>
                <a:cs typeface="メイリオ"/>
              </a:rPr>
              <a:t>仕事がしやすい</a:t>
            </a:r>
            <a:endParaRPr lang="en-US" altLang="ja-JP" sz="1200" dirty="0">
              <a:latin typeface="メイリオ"/>
              <a:ea typeface="メイリオ"/>
              <a:cs typeface="メイリオ"/>
            </a:endParaRPr>
          </a:p>
        </p:txBody>
      </p:sp>
      <p:sp>
        <p:nvSpPr>
          <p:cNvPr id="77" name="テキスト ボックス 76">
            <a:extLst>
              <a:ext uri="{FF2B5EF4-FFF2-40B4-BE49-F238E27FC236}">
                <a16:creationId xmlns:a16="http://schemas.microsoft.com/office/drawing/2014/main" id="{13B9F7B9-ADEB-1749-B2B2-46B2A8D5F03D}"/>
              </a:ext>
            </a:extLst>
          </p:cNvPr>
          <p:cNvSpPr txBox="1"/>
          <p:nvPr/>
        </p:nvSpPr>
        <p:spPr>
          <a:xfrm>
            <a:off x="455502" y="3711288"/>
            <a:ext cx="2159566" cy="738664"/>
          </a:xfrm>
          <a:prstGeom prst="rect">
            <a:avLst/>
          </a:prstGeom>
          <a:noFill/>
        </p:spPr>
        <p:txBody>
          <a:bodyPr wrap="none" rtlCol="0">
            <a:spAutoFit/>
          </a:bodyPr>
          <a:lstStyle/>
          <a:p>
            <a:pPr algn="ctr"/>
            <a:r>
              <a:rPr lang="ja-JP" altLang="en-US" sz="1400">
                <a:latin typeface="メイリオ"/>
                <a:ea typeface="メイリオ"/>
                <a:cs typeface="メイリオ"/>
              </a:rPr>
              <a:t>価値を共有する仲間に</a:t>
            </a:r>
            <a:endParaRPr lang="en-US" altLang="ja-JP" sz="1400" dirty="0">
              <a:latin typeface="メイリオ"/>
              <a:ea typeface="メイリオ"/>
              <a:cs typeface="メイリオ"/>
            </a:endParaRPr>
          </a:p>
          <a:p>
            <a:pPr algn="ctr"/>
            <a:r>
              <a:rPr lang="ja-JP" altLang="en-US" sz="1400">
                <a:latin typeface="メイリオ"/>
                <a:ea typeface="メイリオ"/>
                <a:cs typeface="メイリオ"/>
              </a:rPr>
              <a:t>ノウハウを共有して</a:t>
            </a:r>
            <a:endParaRPr lang="en-US" altLang="ja-JP" sz="1400" dirty="0">
              <a:latin typeface="メイリオ"/>
              <a:ea typeface="メイリオ"/>
              <a:cs typeface="メイリオ"/>
            </a:endParaRPr>
          </a:p>
          <a:p>
            <a:pPr algn="ctr"/>
            <a:r>
              <a:rPr lang="ja-JP" altLang="en-US" sz="1400">
                <a:latin typeface="メイリオ"/>
                <a:ea typeface="メイリオ"/>
                <a:cs typeface="メイリオ"/>
              </a:rPr>
              <a:t>みんなで豊かになりたい</a:t>
            </a:r>
            <a:endParaRPr lang="en-US" altLang="ja-JP" sz="1400" dirty="0">
              <a:latin typeface="メイリオ"/>
              <a:ea typeface="メイリオ"/>
              <a:cs typeface="メイリオ"/>
            </a:endParaRPr>
          </a:p>
        </p:txBody>
      </p:sp>
      <p:sp>
        <p:nvSpPr>
          <p:cNvPr id="78" name="正方形/長方形 77">
            <a:extLst>
              <a:ext uri="{FF2B5EF4-FFF2-40B4-BE49-F238E27FC236}">
                <a16:creationId xmlns:a16="http://schemas.microsoft.com/office/drawing/2014/main" id="{03330C78-9B0E-5642-910D-D672CFBE07C7}"/>
              </a:ext>
            </a:extLst>
          </p:cNvPr>
          <p:cNvSpPr/>
          <p:nvPr/>
        </p:nvSpPr>
        <p:spPr>
          <a:xfrm>
            <a:off x="546972" y="1418823"/>
            <a:ext cx="9648795" cy="1138773"/>
          </a:xfrm>
          <a:prstGeom prst="rect">
            <a:avLst/>
          </a:prstGeom>
        </p:spPr>
        <p:txBody>
          <a:bodyPr wrap="none">
            <a:spAutoFit/>
          </a:bodyPr>
          <a:lstStyle/>
          <a:p>
            <a:r>
              <a:rPr kumimoji="1" lang="ja-JP" altLang="en-US" b="1">
                <a:solidFill>
                  <a:srgbClr val="05318E"/>
                </a:solidFill>
                <a:latin typeface="+mn-ea"/>
              </a:rPr>
              <a:t>データやファクトを踏まえながらどう暮らしたいか？という意思表示に基づき価値観の</a:t>
            </a:r>
            <a:endParaRPr kumimoji="1" lang="en-US" altLang="ja-JP" b="1" dirty="0">
              <a:solidFill>
                <a:srgbClr val="05318E"/>
              </a:solidFill>
              <a:latin typeface="+mn-ea"/>
            </a:endParaRPr>
          </a:p>
          <a:p>
            <a:r>
              <a:rPr kumimoji="1" lang="ja-JP" altLang="en-US" b="1">
                <a:solidFill>
                  <a:srgbClr val="05318E"/>
                </a:solidFill>
                <a:latin typeface="+mn-ea"/>
              </a:rPr>
              <a:t>共有、把握ができると</a:t>
            </a:r>
            <a:r>
              <a:rPr kumimoji="1" lang="en-US" altLang="ja-JP" b="1" dirty="0">
                <a:solidFill>
                  <a:srgbClr val="05318E"/>
                </a:solidFill>
                <a:latin typeface="+mn-ea"/>
              </a:rPr>
              <a:t>『</a:t>
            </a:r>
            <a:r>
              <a:rPr kumimoji="1" lang="ja-JP" altLang="en-US" b="1">
                <a:solidFill>
                  <a:srgbClr val="05318E"/>
                </a:solidFill>
                <a:latin typeface="+mn-ea"/>
              </a:rPr>
              <a:t>信頼</a:t>
            </a:r>
            <a:r>
              <a:rPr kumimoji="1" lang="en-US" altLang="ja-JP" b="1" dirty="0">
                <a:solidFill>
                  <a:srgbClr val="05318E"/>
                </a:solidFill>
                <a:latin typeface="+mn-ea"/>
              </a:rPr>
              <a:t>』</a:t>
            </a:r>
            <a:r>
              <a:rPr kumimoji="1" lang="ja-JP" altLang="en-US" b="1">
                <a:solidFill>
                  <a:srgbClr val="05318E"/>
                </a:solidFill>
                <a:latin typeface="+mn-ea"/>
              </a:rPr>
              <a:t>に基づく社会、コミュニティのガバナンスが実現できます。</a:t>
            </a:r>
            <a:endParaRPr kumimoji="1" lang="en-US" altLang="ja-JP" b="1" dirty="0">
              <a:solidFill>
                <a:srgbClr val="05318E"/>
              </a:solidFill>
              <a:latin typeface="+mn-ea"/>
            </a:endParaRPr>
          </a:p>
          <a:p>
            <a:r>
              <a:rPr kumimoji="1" lang="ja-JP" altLang="en-US" b="1">
                <a:solidFill>
                  <a:srgbClr val="05318E"/>
                </a:solidFill>
                <a:latin typeface="+mn-ea"/>
              </a:rPr>
              <a:t>信頼を基礎として、思考の活性化、イノベーションが促されます。</a:t>
            </a:r>
            <a:endParaRPr kumimoji="1" lang="en-US" altLang="ja-JP" b="1" dirty="0">
              <a:solidFill>
                <a:srgbClr val="05318E"/>
              </a:solidFill>
              <a:latin typeface="+mn-ea"/>
            </a:endParaRPr>
          </a:p>
          <a:p>
            <a:r>
              <a:rPr kumimoji="1" lang="ja-JP" altLang="en-US" sz="1400" b="1">
                <a:solidFill>
                  <a:srgbClr val="05318E"/>
                </a:solidFill>
                <a:latin typeface="+mn-ea"/>
              </a:rPr>
              <a:t>（同時に属人的経営や成果主義の弊害を最小化）</a:t>
            </a:r>
            <a:endParaRPr kumimoji="1" lang="en-US" altLang="ja-JP" b="1" dirty="0">
              <a:solidFill>
                <a:srgbClr val="05318E"/>
              </a:solidFill>
              <a:latin typeface="+mn-ea"/>
            </a:endParaRPr>
          </a:p>
        </p:txBody>
      </p:sp>
      <p:sp>
        <p:nvSpPr>
          <p:cNvPr id="80" name="角丸四角形吹き出し 79">
            <a:extLst>
              <a:ext uri="{FF2B5EF4-FFF2-40B4-BE49-F238E27FC236}">
                <a16:creationId xmlns:a16="http://schemas.microsoft.com/office/drawing/2014/main" id="{A41CDD4B-E951-9347-878D-748ACC02BF01}"/>
              </a:ext>
            </a:extLst>
          </p:cNvPr>
          <p:cNvSpPr/>
          <p:nvPr/>
        </p:nvSpPr>
        <p:spPr>
          <a:xfrm flipV="1">
            <a:off x="7620000" y="3860800"/>
            <a:ext cx="2113280" cy="459188"/>
          </a:xfrm>
          <a:prstGeom prst="wedgeRoundRectCallout">
            <a:avLst>
              <a:gd name="adj1" fmla="val -30437"/>
              <a:gd name="adj2" fmla="val -237215"/>
              <a:gd name="adj3" fmla="val 16667"/>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81" name="テキスト ボックス 80">
            <a:extLst>
              <a:ext uri="{FF2B5EF4-FFF2-40B4-BE49-F238E27FC236}">
                <a16:creationId xmlns:a16="http://schemas.microsoft.com/office/drawing/2014/main" id="{A29520C4-D04A-1F42-B4D2-9B088A34A2B5}"/>
              </a:ext>
            </a:extLst>
          </p:cNvPr>
          <p:cNvSpPr txBox="1"/>
          <p:nvPr/>
        </p:nvSpPr>
        <p:spPr>
          <a:xfrm>
            <a:off x="7783371" y="3862943"/>
            <a:ext cx="1781257" cy="523220"/>
          </a:xfrm>
          <a:prstGeom prst="rect">
            <a:avLst/>
          </a:prstGeom>
          <a:noFill/>
        </p:spPr>
        <p:txBody>
          <a:bodyPr wrap="none" rtlCol="0">
            <a:spAutoFit/>
          </a:bodyPr>
          <a:lstStyle/>
          <a:p>
            <a:pPr algn="ctr"/>
            <a:r>
              <a:rPr lang="en-US" altLang="ja-JP" sz="1400" dirty="0">
                <a:latin typeface="メイリオ"/>
                <a:ea typeface="メイリオ"/>
                <a:cs typeface="メイリオ"/>
              </a:rPr>
              <a:t>Vision</a:t>
            </a:r>
            <a:r>
              <a:rPr lang="ja-JP" altLang="en-US" sz="1400">
                <a:latin typeface="メイリオ"/>
                <a:ea typeface="メイリオ"/>
                <a:cs typeface="メイリオ"/>
              </a:rPr>
              <a:t>への距離間は</a:t>
            </a:r>
            <a:endParaRPr lang="en-US" altLang="ja-JP" sz="1400" dirty="0">
              <a:latin typeface="メイリオ"/>
              <a:ea typeface="メイリオ"/>
              <a:cs typeface="メイリオ"/>
            </a:endParaRPr>
          </a:p>
          <a:p>
            <a:pPr algn="ctr"/>
            <a:r>
              <a:rPr lang="ja-JP" altLang="en-US" sz="1400">
                <a:latin typeface="メイリオ"/>
                <a:ea typeface="メイリオ"/>
                <a:cs typeface="メイリオ"/>
              </a:rPr>
              <a:t>人それぞれで</a:t>
            </a:r>
            <a:r>
              <a:rPr lang="en-US" altLang="ja-JP" sz="1400" dirty="0">
                <a:latin typeface="メイリオ"/>
                <a:ea typeface="メイリオ"/>
                <a:cs typeface="メイリオ"/>
              </a:rPr>
              <a:t>OK</a:t>
            </a:r>
          </a:p>
        </p:txBody>
      </p:sp>
      <p:sp>
        <p:nvSpPr>
          <p:cNvPr id="61" name="角丸四角形 60">
            <a:extLst>
              <a:ext uri="{FF2B5EF4-FFF2-40B4-BE49-F238E27FC236}">
                <a16:creationId xmlns:a16="http://schemas.microsoft.com/office/drawing/2014/main" id="{D41EBD19-C7EB-FD41-AB92-4D62467DEBD4}"/>
              </a:ext>
            </a:extLst>
          </p:cNvPr>
          <p:cNvSpPr/>
          <p:nvPr/>
        </p:nvSpPr>
        <p:spPr>
          <a:xfrm>
            <a:off x="2672863" y="3597309"/>
            <a:ext cx="4481562" cy="361741"/>
          </a:xfrm>
          <a:prstGeom prst="roundRect">
            <a:avLst/>
          </a:prstGeom>
          <a:solidFill>
            <a:schemeClr val="bg1"/>
          </a:solidFill>
          <a:ln w="12700">
            <a:solidFill>
              <a:srgbClr val="157E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テキスト ボックス 53">
            <a:extLst>
              <a:ext uri="{FF2B5EF4-FFF2-40B4-BE49-F238E27FC236}">
                <a16:creationId xmlns:a16="http://schemas.microsoft.com/office/drawing/2014/main" id="{E7D035ED-49D8-A843-AF84-06BE94E4801F}"/>
              </a:ext>
            </a:extLst>
          </p:cNvPr>
          <p:cNvSpPr txBox="1"/>
          <p:nvPr/>
        </p:nvSpPr>
        <p:spPr>
          <a:xfrm>
            <a:off x="2863779" y="3629632"/>
            <a:ext cx="4220308" cy="369332"/>
          </a:xfrm>
          <a:prstGeom prst="rect">
            <a:avLst/>
          </a:prstGeom>
          <a:noFill/>
        </p:spPr>
        <p:txBody>
          <a:bodyPr wrap="square" rtlCol="0">
            <a:spAutoFit/>
          </a:bodyPr>
          <a:lstStyle/>
          <a:p>
            <a:pPr algn="ctr"/>
            <a:r>
              <a:rPr lang="ja-JP" altLang="en-US" b="1">
                <a:latin typeface="メイリオ"/>
                <a:ea typeface="メイリオ"/>
                <a:cs typeface="メイリオ"/>
              </a:rPr>
              <a:t>相互理解をつくるコミュニケーション</a:t>
            </a:r>
            <a:endParaRPr lang="ja-JP" altLang="en-US" b="1" dirty="0">
              <a:latin typeface="メイリオ"/>
              <a:ea typeface="メイリオ"/>
              <a:cs typeface="メイリオ"/>
            </a:endParaRPr>
          </a:p>
        </p:txBody>
      </p:sp>
      <p:cxnSp>
        <p:nvCxnSpPr>
          <p:cNvPr id="46" name="直線コネクタ 45">
            <a:extLst>
              <a:ext uri="{FF2B5EF4-FFF2-40B4-BE49-F238E27FC236}">
                <a16:creationId xmlns:a16="http://schemas.microsoft.com/office/drawing/2014/main" id="{B6DEE4E8-D9EE-3E4C-9AA9-158E15AC0082}"/>
              </a:ext>
            </a:extLst>
          </p:cNvPr>
          <p:cNvCxnSpPr>
            <a:cxnSpLocks/>
          </p:cNvCxnSpPr>
          <p:nvPr/>
        </p:nvCxnSpPr>
        <p:spPr>
          <a:xfrm flipH="1">
            <a:off x="2202616" y="5472090"/>
            <a:ext cx="108196"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8" name="直線コネクタ 47">
            <a:extLst>
              <a:ext uri="{FF2B5EF4-FFF2-40B4-BE49-F238E27FC236}">
                <a16:creationId xmlns:a16="http://schemas.microsoft.com/office/drawing/2014/main" id="{EBE9F4AF-0549-0C4B-BE5F-E9F299AAA413}"/>
              </a:ext>
            </a:extLst>
          </p:cNvPr>
          <p:cNvCxnSpPr>
            <a:cxnSpLocks/>
          </p:cNvCxnSpPr>
          <p:nvPr/>
        </p:nvCxnSpPr>
        <p:spPr>
          <a:xfrm flipH="1">
            <a:off x="3074479" y="5472090"/>
            <a:ext cx="108196"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2C13A4BA-4012-4146-9987-E71F1B6CE8F6}"/>
              </a:ext>
            </a:extLst>
          </p:cNvPr>
          <p:cNvCxnSpPr>
            <a:cxnSpLocks/>
          </p:cNvCxnSpPr>
          <p:nvPr/>
        </p:nvCxnSpPr>
        <p:spPr>
          <a:xfrm flipH="1">
            <a:off x="3949896" y="5472090"/>
            <a:ext cx="108196"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2" name="直線コネクタ 51">
            <a:extLst>
              <a:ext uri="{FF2B5EF4-FFF2-40B4-BE49-F238E27FC236}">
                <a16:creationId xmlns:a16="http://schemas.microsoft.com/office/drawing/2014/main" id="{1B105DCC-9FCC-F142-8713-72DA02B0BD10}"/>
              </a:ext>
            </a:extLst>
          </p:cNvPr>
          <p:cNvCxnSpPr>
            <a:cxnSpLocks/>
          </p:cNvCxnSpPr>
          <p:nvPr/>
        </p:nvCxnSpPr>
        <p:spPr>
          <a:xfrm flipH="1">
            <a:off x="5817696" y="5472090"/>
            <a:ext cx="108196"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6552BEF5-A396-F540-A27E-6EC41C316D34}"/>
              </a:ext>
            </a:extLst>
          </p:cNvPr>
          <p:cNvCxnSpPr>
            <a:cxnSpLocks/>
          </p:cNvCxnSpPr>
          <p:nvPr/>
        </p:nvCxnSpPr>
        <p:spPr>
          <a:xfrm flipH="1">
            <a:off x="6693113" y="5472090"/>
            <a:ext cx="108196"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2" name="直線コネクタ 61">
            <a:extLst>
              <a:ext uri="{FF2B5EF4-FFF2-40B4-BE49-F238E27FC236}">
                <a16:creationId xmlns:a16="http://schemas.microsoft.com/office/drawing/2014/main" id="{A7F023E5-3890-C44B-AE46-770680F1ACC2}"/>
              </a:ext>
            </a:extLst>
          </p:cNvPr>
          <p:cNvCxnSpPr>
            <a:cxnSpLocks/>
          </p:cNvCxnSpPr>
          <p:nvPr/>
        </p:nvCxnSpPr>
        <p:spPr>
          <a:xfrm flipH="1">
            <a:off x="7564976" y="5472090"/>
            <a:ext cx="108196"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9EDFFEE6-E2DE-E440-A6E0-D24D40AA939E}"/>
              </a:ext>
            </a:extLst>
          </p:cNvPr>
          <p:cNvCxnSpPr>
            <a:cxnSpLocks/>
          </p:cNvCxnSpPr>
          <p:nvPr/>
        </p:nvCxnSpPr>
        <p:spPr>
          <a:xfrm flipH="1">
            <a:off x="8419127" y="5472090"/>
            <a:ext cx="108196" cy="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2E298F86-D29A-054B-9CE4-20BB9526ECEE}"/>
              </a:ext>
            </a:extLst>
          </p:cNvPr>
          <p:cNvSpPr/>
          <p:nvPr/>
        </p:nvSpPr>
        <p:spPr>
          <a:xfrm>
            <a:off x="0" y="1325365"/>
            <a:ext cx="9906000" cy="61645"/>
          </a:xfrm>
          <a:prstGeom prst="rect">
            <a:avLst/>
          </a:prstGeom>
          <a:pattFill prst="dkUpDiag">
            <a:fgClr>
              <a:srgbClr val="E3C7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スライド番号プレースホルダー 3">
            <a:extLst>
              <a:ext uri="{FF2B5EF4-FFF2-40B4-BE49-F238E27FC236}">
                <a16:creationId xmlns:a16="http://schemas.microsoft.com/office/drawing/2014/main" id="{55B8EEAC-7EA1-184F-99C6-7510A3E34580}"/>
              </a:ext>
            </a:extLst>
          </p:cNvPr>
          <p:cNvSpPr>
            <a:spLocks noGrp="1"/>
          </p:cNvSpPr>
          <p:nvPr>
            <p:ph type="sldNum" sz="quarter" idx="12"/>
          </p:nvPr>
        </p:nvSpPr>
        <p:spPr>
          <a:xfrm>
            <a:off x="7677150" y="47629"/>
            <a:ext cx="2228850" cy="365125"/>
          </a:xfrm>
        </p:spPr>
        <p:txBody>
          <a:bodyPr/>
          <a:lstStyle/>
          <a:p>
            <a:fld id="{72E4E497-C290-B045-91B1-76F99392BEC5}" type="slidenum">
              <a:rPr kumimoji="1" lang="ja-JP" altLang="en-US" smtClean="0"/>
              <a:t>16</a:t>
            </a:fld>
            <a:endParaRPr kumimoji="1" lang="ja-JP" altLang="en-US"/>
          </a:p>
        </p:txBody>
      </p:sp>
      <p:cxnSp>
        <p:nvCxnSpPr>
          <p:cNvPr id="66" name="直線コネクタ 65">
            <a:extLst>
              <a:ext uri="{FF2B5EF4-FFF2-40B4-BE49-F238E27FC236}">
                <a16:creationId xmlns:a16="http://schemas.microsoft.com/office/drawing/2014/main" id="{7FD7D09C-DB06-844E-9275-2F0D229C772A}"/>
              </a:ext>
            </a:extLst>
          </p:cNvPr>
          <p:cNvCxnSpPr/>
          <p:nvPr/>
        </p:nvCxnSpPr>
        <p:spPr>
          <a:xfrm>
            <a:off x="0" y="6713876"/>
            <a:ext cx="990600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67" name="図 66">
            <a:extLst>
              <a:ext uri="{FF2B5EF4-FFF2-40B4-BE49-F238E27FC236}">
                <a16:creationId xmlns:a16="http://schemas.microsoft.com/office/drawing/2014/main" id="{001517EB-92B9-F64C-8039-2F523E7DCC1B}"/>
              </a:ext>
            </a:extLst>
          </p:cNvPr>
          <p:cNvPicPr>
            <a:picLocks noChangeAspect="1"/>
          </p:cNvPicPr>
          <p:nvPr/>
        </p:nvPicPr>
        <p:blipFill>
          <a:blip r:embed="rId3"/>
          <a:stretch>
            <a:fillRect/>
          </a:stretch>
        </p:blipFill>
        <p:spPr>
          <a:xfrm>
            <a:off x="8891752" y="6723074"/>
            <a:ext cx="866494" cy="152910"/>
          </a:xfrm>
          <a:prstGeom prst="rect">
            <a:avLst/>
          </a:prstGeom>
        </p:spPr>
      </p:pic>
      <p:sp>
        <p:nvSpPr>
          <p:cNvPr id="68" name="テキスト ボックス 67">
            <a:extLst>
              <a:ext uri="{FF2B5EF4-FFF2-40B4-BE49-F238E27FC236}">
                <a16:creationId xmlns:a16="http://schemas.microsoft.com/office/drawing/2014/main" id="{67455C65-56B4-C94A-8F35-AE30BC9A9226}"/>
              </a:ext>
            </a:extLst>
          </p:cNvPr>
          <p:cNvSpPr txBox="1"/>
          <p:nvPr/>
        </p:nvSpPr>
        <p:spPr>
          <a:xfrm>
            <a:off x="199697" y="6695807"/>
            <a:ext cx="1140056" cy="215444"/>
          </a:xfrm>
          <a:prstGeom prst="rect">
            <a:avLst/>
          </a:prstGeom>
          <a:noFill/>
        </p:spPr>
        <p:txBody>
          <a:bodyPr wrap="none" rtlCol="0">
            <a:spAutoFit/>
          </a:bodyPr>
          <a:lstStyle/>
          <a:p>
            <a:r>
              <a:rPr kumimoji="1" lang="en-US" altLang="ja-JP" sz="800" dirty="0">
                <a:latin typeface="+mj-ea"/>
                <a:ea typeface="+mj-ea"/>
              </a:rPr>
              <a:t>© HammerBird 2022 </a:t>
            </a:r>
            <a:endParaRPr kumimoji="1" lang="ja-JP" altLang="en-US" sz="800">
              <a:latin typeface="+mj-ea"/>
              <a:ea typeface="+mj-ea"/>
            </a:endParaRPr>
          </a:p>
        </p:txBody>
      </p:sp>
      <p:sp>
        <p:nvSpPr>
          <p:cNvPr id="4" name="正方形/長方形 3">
            <a:extLst>
              <a:ext uri="{FF2B5EF4-FFF2-40B4-BE49-F238E27FC236}">
                <a16:creationId xmlns:a16="http://schemas.microsoft.com/office/drawing/2014/main" id="{CA88753E-DCEC-D740-9723-33E5DD846F29}"/>
              </a:ext>
            </a:extLst>
          </p:cNvPr>
          <p:cNvSpPr/>
          <p:nvPr/>
        </p:nvSpPr>
        <p:spPr>
          <a:xfrm>
            <a:off x="0" y="0"/>
            <a:ext cx="236538" cy="6858000"/>
          </a:xfrm>
          <a:prstGeom prst="rect">
            <a:avLst/>
          </a:prstGeom>
          <a:pattFill prst="dkUpDiag">
            <a:fgClr>
              <a:srgbClr val="E3C7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737789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線コネクタ 6">
            <a:extLst>
              <a:ext uri="{FF2B5EF4-FFF2-40B4-BE49-F238E27FC236}">
                <a16:creationId xmlns:a16="http://schemas.microsoft.com/office/drawing/2014/main" id="{770983E9-EB4B-6C49-89F0-2D2F287D477F}"/>
              </a:ext>
            </a:extLst>
          </p:cNvPr>
          <p:cNvCxnSpPr/>
          <p:nvPr/>
        </p:nvCxnSpPr>
        <p:spPr>
          <a:xfrm>
            <a:off x="0" y="6711584"/>
            <a:ext cx="990600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 name="図 7">
            <a:extLst>
              <a:ext uri="{FF2B5EF4-FFF2-40B4-BE49-F238E27FC236}">
                <a16:creationId xmlns:a16="http://schemas.microsoft.com/office/drawing/2014/main" id="{32E64CFB-4EEE-C342-BD94-1B5611059AA7}"/>
              </a:ext>
            </a:extLst>
          </p:cNvPr>
          <p:cNvPicPr>
            <a:picLocks noChangeAspect="1"/>
          </p:cNvPicPr>
          <p:nvPr/>
        </p:nvPicPr>
        <p:blipFill>
          <a:blip r:embed="rId2"/>
          <a:stretch>
            <a:fillRect/>
          </a:stretch>
        </p:blipFill>
        <p:spPr>
          <a:xfrm>
            <a:off x="8891752" y="6720782"/>
            <a:ext cx="866494" cy="152910"/>
          </a:xfrm>
          <a:prstGeom prst="rect">
            <a:avLst/>
          </a:prstGeom>
        </p:spPr>
      </p:pic>
      <p:sp>
        <p:nvSpPr>
          <p:cNvPr id="9" name="テキスト ボックス 8">
            <a:extLst>
              <a:ext uri="{FF2B5EF4-FFF2-40B4-BE49-F238E27FC236}">
                <a16:creationId xmlns:a16="http://schemas.microsoft.com/office/drawing/2014/main" id="{C62FF98F-7BD2-7649-826D-2AECDA84C0D5}"/>
              </a:ext>
            </a:extLst>
          </p:cNvPr>
          <p:cNvSpPr txBox="1"/>
          <p:nvPr/>
        </p:nvSpPr>
        <p:spPr>
          <a:xfrm>
            <a:off x="199697" y="6693515"/>
            <a:ext cx="1140056" cy="215444"/>
          </a:xfrm>
          <a:prstGeom prst="rect">
            <a:avLst/>
          </a:prstGeom>
          <a:noFill/>
        </p:spPr>
        <p:txBody>
          <a:bodyPr wrap="none" rtlCol="0">
            <a:spAutoFit/>
          </a:bodyPr>
          <a:lstStyle/>
          <a:p>
            <a:r>
              <a:rPr kumimoji="1" lang="en-US" altLang="ja-JP" sz="800" dirty="0">
                <a:latin typeface="+mj-ea"/>
                <a:ea typeface="+mj-ea"/>
              </a:rPr>
              <a:t>© HammerBird 2022 </a:t>
            </a:r>
            <a:endParaRPr kumimoji="1" lang="ja-JP" altLang="en-US" sz="800">
              <a:latin typeface="+mj-ea"/>
              <a:ea typeface="+mj-ea"/>
            </a:endParaRPr>
          </a:p>
        </p:txBody>
      </p:sp>
      <p:pic>
        <p:nvPicPr>
          <p:cNvPr id="1026" name="Picture 2" descr="HISTORY OF CREW RESOURCE MANAGEMENT - PART III">
            <a:extLst>
              <a:ext uri="{FF2B5EF4-FFF2-40B4-BE49-F238E27FC236}">
                <a16:creationId xmlns:a16="http://schemas.microsoft.com/office/drawing/2014/main" id="{EB393C40-77A6-554E-A11D-6FF992B092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2874" y="1455028"/>
            <a:ext cx="5240251" cy="2814522"/>
          </a:xfrm>
          <a:prstGeom prst="rect">
            <a:avLst/>
          </a:prstGeom>
          <a:noFill/>
          <a:extLst>
            <a:ext uri="{909E8E84-426E-40DD-AFC4-6F175D3DCCD1}">
              <a14:hiddenFill xmlns:a14="http://schemas.microsoft.com/office/drawing/2010/main">
                <a:solidFill>
                  <a:srgbClr val="FFFFFF"/>
                </a:solidFill>
              </a14:hiddenFill>
            </a:ext>
          </a:extLst>
        </p:spPr>
      </p:pic>
      <p:sp>
        <p:nvSpPr>
          <p:cNvPr id="5" name="正方形/長方形 4">
            <a:extLst>
              <a:ext uri="{FF2B5EF4-FFF2-40B4-BE49-F238E27FC236}">
                <a16:creationId xmlns:a16="http://schemas.microsoft.com/office/drawing/2014/main" id="{97CED145-B353-554A-A29D-E4C93183EEBB}"/>
              </a:ext>
            </a:extLst>
          </p:cNvPr>
          <p:cNvSpPr/>
          <p:nvPr/>
        </p:nvSpPr>
        <p:spPr>
          <a:xfrm>
            <a:off x="0" y="1325365"/>
            <a:ext cx="9906000" cy="61645"/>
          </a:xfrm>
          <a:prstGeom prst="rect">
            <a:avLst/>
          </a:prstGeom>
          <a:pattFill prst="dkUpDiag">
            <a:fgClr>
              <a:srgbClr val="E3C7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5A698813-48B5-4846-AFDF-53F42B2F5529}"/>
              </a:ext>
            </a:extLst>
          </p:cNvPr>
          <p:cNvSpPr/>
          <p:nvPr/>
        </p:nvSpPr>
        <p:spPr>
          <a:xfrm>
            <a:off x="0" y="0"/>
            <a:ext cx="236538" cy="6858000"/>
          </a:xfrm>
          <a:prstGeom prst="rect">
            <a:avLst/>
          </a:prstGeom>
          <a:pattFill prst="dkUpDiag">
            <a:fgClr>
              <a:srgbClr val="E3C7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542F7515-D22A-9E41-BF5F-36D51DAE5582}"/>
              </a:ext>
            </a:extLst>
          </p:cNvPr>
          <p:cNvSpPr txBox="1"/>
          <p:nvPr/>
        </p:nvSpPr>
        <p:spPr>
          <a:xfrm>
            <a:off x="298938" y="60288"/>
            <a:ext cx="4958860" cy="646331"/>
          </a:xfrm>
          <a:prstGeom prst="rect">
            <a:avLst/>
          </a:prstGeom>
          <a:noFill/>
        </p:spPr>
        <p:txBody>
          <a:bodyPr wrap="square">
            <a:spAutoFit/>
          </a:bodyPr>
          <a:lstStyle/>
          <a:p>
            <a:r>
              <a:rPr kumimoji="1" lang="en-US" altLang="ja-JP" sz="3600" b="1" dirty="0">
                <a:solidFill>
                  <a:schemeClr val="accent5">
                    <a:lumMod val="75000"/>
                  </a:schemeClr>
                </a:solidFill>
                <a:latin typeface="AXIS Std M" panose="020B0500000000000000" pitchFamily="34" charset="-128"/>
                <a:ea typeface="AXIS Std M" panose="020B0500000000000000" pitchFamily="34" charset="-128"/>
              </a:rPr>
              <a:t>-VISION DRIVE-</a:t>
            </a:r>
            <a:endParaRPr lang="ja-JP" altLang="en-US" sz="3600"/>
          </a:p>
        </p:txBody>
      </p:sp>
      <p:sp>
        <p:nvSpPr>
          <p:cNvPr id="13" name="テキスト ボックス 12">
            <a:extLst>
              <a:ext uri="{FF2B5EF4-FFF2-40B4-BE49-F238E27FC236}">
                <a16:creationId xmlns:a16="http://schemas.microsoft.com/office/drawing/2014/main" id="{2873B787-A37B-1846-B4E8-C9337864BD1C}"/>
              </a:ext>
            </a:extLst>
          </p:cNvPr>
          <p:cNvSpPr txBox="1"/>
          <p:nvPr/>
        </p:nvSpPr>
        <p:spPr>
          <a:xfrm>
            <a:off x="319036" y="622082"/>
            <a:ext cx="5127172" cy="646331"/>
          </a:xfrm>
          <a:prstGeom prst="rect">
            <a:avLst/>
          </a:prstGeom>
          <a:noFill/>
        </p:spPr>
        <p:txBody>
          <a:bodyPr wrap="square">
            <a:spAutoFit/>
          </a:bodyPr>
          <a:lstStyle/>
          <a:p>
            <a:r>
              <a:rPr kumimoji="1" lang="ja-JP" altLang="en-US" sz="3600" b="1">
                <a:solidFill>
                  <a:srgbClr val="05318E"/>
                </a:solidFill>
                <a:latin typeface="+mn-ea"/>
              </a:rPr>
              <a:t>航空業界における</a:t>
            </a:r>
            <a:r>
              <a:rPr kumimoji="1" lang="en-US" altLang="ja-JP" sz="3600" b="1" dirty="0">
                <a:solidFill>
                  <a:srgbClr val="05318E"/>
                </a:solidFill>
                <a:latin typeface="+mn-ea"/>
              </a:rPr>
              <a:t>CRM</a:t>
            </a:r>
            <a:endParaRPr lang="ja-JP" altLang="en-US" sz="3600"/>
          </a:p>
        </p:txBody>
      </p:sp>
      <p:sp>
        <p:nvSpPr>
          <p:cNvPr id="14" name="テキスト ボックス 13">
            <a:extLst>
              <a:ext uri="{FF2B5EF4-FFF2-40B4-BE49-F238E27FC236}">
                <a16:creationId xmlns:a16="http://schemas.microsoft.com/office/drawing/2014/main" id="{32629E93-2869-B34D-9CB7-73A29F52E551}"/>
              </a:ext>
            </a:extLst>
          </p:cNvPr>
          <p:cNvSpPr txBox="1"/>
          <p:nvPr/>
        </p:nvSpPr>
        <p:spPr>
          <a:xfrm>
            <a:off x="4068745" y="244063"/>
            <a:ext cx="1519813" cy="369332"/>
          </a:xfrm>
          <a:prstGeom prst="rect">
            <a:avLst/>
          </a:prstGeom>
          <a:noFill/>
        </p:spPr>
        <p:txBody>
          <a:bodyPr wrap="square">
            <a:spAutoFit/>
          </a:bodyPr>
          <a:lstStyle/>
          <a:p>
            <a:r>
              <a:rPr kumimoji="1" lang="ja-JP" altLang="en-US" sz="1800" b="1">
                <a:solidFill>
                  <a:srgbClr val="05318E"/>
                </a:solidFill>
                <a:latin typeface="+mn-ea"/>
              </a:rPr>
              <a:t>の先行事例</a:t>
            </a:r>
            <a:endParaRPr lang="ja-JP" altLang="en-US"/>
          </a:p>
        </p:txBody>
      </p:sp>
      <p:sp>
        <p:nvSpPr>
          <p:cNvPr id="15" name="テキスト ボックス 14">
            <a:extLst>
              <a:ext uri="{FF2B5EF4-FFF2-40B4-BE49-F238E27FC236}">
                <a16:creationId xmlns:a16="http://schemas.microsoft.com/office/drawing/2014/main" id="{07685CC1-184C-B04D-946F-C1056149D3D0}"/>
              </a:ext>
            </a:extLst>
          </p:cNvPr>
          <p:cNvSpPr txBox="1"/>
          <p:nvPr/>
        </p:nvSpPr>
        <p:spPr>
          <a:xfrm>
            <a:off x="5194162" y="594408"/>
            <a:ext cx="3226357" cy="694101"/>
          </a:xfrm>
          <a:prstGeom prst="rect">
            <a:avLst/>
          </a:prstGeom>
          <a:noFill/>
        </p:spPr>
        <p:txBody>
          <a:bodyPr wrap="square">
            <a:spAutoFit/>
          </a:bodyPr>
          <a:lstStyle/>
          <a:p>
            <a:pPr>
              <a:lnSpc>
                <a:spcPct val="80000"/>
              </a:lnSpc>
            </a:pPr>
            <a:r>
              <a:rPr kumimoji="1" lang="en-US" altLang="ja-JP" sz="2400" b="1" dirty="0">
                <a:solidFill>
                  <a:srgbClr val="05318E"/>
                </a:solidFill>
                <a:latin typeface="+mn-ea"/>
              </a:rPr>
              <a:t>Crew-Resource-Management</a:t>
            </a:r>
            <a:endParaRPr lang="ja-JP" altLang="en-US" sz="2400"/>
          </a:p>
        </p:txBody>
      </p:sp>
      <p:sp>
        <p:nvSpPr>
          <p:cNvPr id="17" name="テキスト ボックス 16">
            <a:extLst>
              <a:ext uri="{FF2B5EF4-FFF2-40B4-BE49-F238E27FC236}">
                <a16:creationId xmlns:a16="http://schemas.microsoft.com/office/drawing/2014/main" id="{0C3AC58E-96A1-6C4B-AF26-1338DD04059B}"/>
              </a:ext>
            </a:extLst>
          </p:cNvPr>
          <p:cNvSpPr txBox="1"/>
          <p:nvPr/>
        </p:nvSpPr>
        <p:spPr>
          <a:xfrm>
            <a:off x="516653" y="4327044"/>
            <a:ext cx="8872694" cy="1200329"/>
          </a:xfrm>
          <a:prstGeom prst="rect">
            <a:avLst/>
          </a:prstGeom>
          <a:noFill/>
        </p:spPr>
        <p:txBody>
          <a:bodyPr wrap="square">
            <a:spAutoFit/>
          </a:bodyPr>
          <a:lstStyle/>
          <a:p>
            <a:r>
              <a:rPr kumimoji="1" lang="ja-JP" altLang="en-US" b="1">
                <a:solidFill>
                  <a:srgbClr val="05318E"/>
                </a:solidFill>
                <a:latin typeface="+mn-ea"/>
              </a:rPr>
              <a:t>・</a:t>
            </a:r>
            <a:r>
              <a:rPr kumimoji="1" lang="en-US" altLang="ja-JP" b="1" dirty="0">
                <a:solidFill>
                  <a:srgbClr val="05318E"/>
                </a:solidFill>
                <a:latin typeface="+mn-ea"/>
              </a:rPr>
              <a:t>《CRM》 </a:t>
            </a:r>
            <a:r>
              <a:rPr kumimoji="1" lang="ja-JP" altLang="en-US" b="1">
                <a:solidFill>
                  <a:srgbClr val="05318E"/>
                </a:solidFill>
                <a:latin typeface="+mn-ea"/>
              </a:rPr>
              <a:t>は、</a:t>
            </a:r>
            <a:r>
              <a:rPr kumimoji="1" lang="en-US" altLang="ja-JP" sz="1800" b="1" dirty="0">
                <a:solidFill>
                  <a:srgbClr val="05318E"/>
                </a:solidFill>
                <a:latin typeface="+mn-ea"/>
              </a:rPr>
              <a:t>『</a:t>
            </a:r>
            <a:r>
              <a:rPr kumimoji="1" lang="ja-JP" altLang="en-US" sz="1800" b="1">
                <a:solidFill>
                  <a:srgbClr val="05318E"/>
                </a:solidFill>
                <a:latin typeface="+mn-ea"/>
              </a:rPr>
              <a:t>安全</a:t>
            </a:r>
            <a:r>
              <a:rPr kumimoji="1" lang="en-US" altLang="ja-JP" sz="1800" b="1" dirty="0">
                <a:solidFill>
                  <a:srgbClr val="05318E"/>
                </a:solidFill>
                <a:latin typeface="+mn-ea"/>
              </a:rPr>
              <a:t>』</a:t>
            </a:r>
            <a:r>
              <a:rPr kumimoji="1" lang="ja-JP" altLang="en-US" sz="1800" b="1">
                <a:solidFill>
                  <a:srgbClr val="05318E"/>
                </a:solidFill>
                <a:latin typeface="+mn-ea"/>
              </a:rPr>
              <a:t>という共通目標のもと、立場ではなく役割で業務を遂行す　</a:t>
            </a:r>
            <a:br>
              <a:rPr kumimoji="1" lang="en-US" altLang="ja-JP" sz="1800" b="1" dirty="0">
                <a:solidFill>
                  <a:srgbClr val="05318E"/>
                </a:solidFill>
                <a:latin typeface="+mn-ea"/>
              </a:rPr>
            </a:br>
            <a:r>
              <a:rPr kumimoji="1" lang="ja-JP" altLang="en-US" sz="1800" b="1">
                <a:solidFill>
                  <a:srgbClr val="05318E"/>
                </a:solidFill>
                <a:latin typeface="+mn-ea"/>
              </a:rPr>
              <a:t>　るための</a:t>
            </a:r>
            <a:r>
              <a:rPr kumimoji="1" lang="ja-JP" altLang="en-US" b="1">
                <a:solidFill>
                  <a:srgbClr val="05318E"/>
                </a:solidFill>
                <a:latin typeface="+mn-ea"/>
              </a:rPr>
              <a:t>マネジメント手法。些細な失敗を隠さず共有すること、過程のオープン化</a:t>
            </a:r>
            <a:br>
              <a:rPr kumimoji="1" lang="en-US" altLang="ja-JP" b="1" dirty="0">
                <a:solidFill>
                  <a:srgbClr val="05318E"/>
                </a:solidFill>
                <a:latin typeface="+mn-ea"/>
              </a:rPr>
            </a:br>
            <a:r>
              <a:rPr kumimoji="1" lang="ja-JP" altLang="en-US" b="1">
                <a:solidFill>
                  <a:srgbClr val="05318E"/>
                </a:solidFill>
                <a:latin typeface="+mn-ea"/>
              </a:rPr>
              <a:t>　によって</a:t>
            </a:r>
            <a:r>
              <a:rPr kumimoji="1" lang="en-US" altLang="ja-JP" b="1" dirty="0">
                <a:solidFill>
                  <a:srgbClr val="05318E"/>
                </a:solidFill>
                <a:latin typeface="+mn-ea"/>
              </a:rPr>
              <a:t>『</a:t>
            </a:r>
            <a:r>
              <a:rPr kumimoji="1" lang="ja-JP" altLang="en-US" b="1">
                <a:solidFill>
                  <a:srgbClr val="05318E"/>
                </a:solidFill>
                <a:latin typeface="+mn-ea"/>
              </a:rPr>
              <a:t>安全</a:t>
            </a:r>
            <a:r>
              <a:rPr kumimoji="1" lang="en-US" altLang="ja-JP" b="1" dirty="0">
                <a:solidFill>
                  <a:srgbClr val="05318E"/>
                </a:solidFill>
                <a:latin typeface="+mn-ea"/>
              </a:rPr>
              <a:t>』</a:t>
            </a:r>
            <a:r>
              <a:rPr kumimoji="1" lang="ja-JP" altLang="en-US" b="1">
                <a:solidFill>
                  <a:srgbClr val="05318E"/>
                </a:solidFill>
                <a:latin typeface="+mn-ea"/>
              </a:rPr>
              <a:t>を実現します。</a:t>
            </a:r>
            <a:br>
              <a:rPr kumimoji="1" lang="en-US" altLang="ja-JP" b="1" dirty="0">
                <a:solidFill>
                  <a:srgbClr val="05318E"/>
                </a:solidFill>
                <a:latin typeface="+mn-ea"/>
              </a:rPr>
            </a:br>
            <a:r>
              <a:rPr kumimoji="1" lang="ja-JP" altLang="en-US" b="1">
                <a:solidFill>
                  <a:srgbClr val="05318E"/>
                </a:solidFill>
                <a:latin typeface="+mn-ea"/>
              </a:rPr>
              <a:t>　</a:t>
            </a:r>
            <a:r>
              <a:rPr kumimoji="1" lang="ja-JP" altLang="en-US" sz="1400" b="1">
                <a:solidFill>
                  <a:srgbClr val="05318E"/>
                </a:solidFill>
                <a:latin typeface="+mn-ea"/>
              </a:rPr>
              <a:t>（＊</a:t>
            </a:r>
            <a:r>
              <a:rPr kumimoji="1" lang="en-US" altLang="ja-JP" sz="1400" b="1" dirty="0">
                <a:solidFill>
                  <a:srgbClr val="05318E"/>
                </a:solidFill>
                <a:latin typeface="+mn-ea"/>
              </a:rPr>
              <a:t>2017</a:t>
            </a:r>
            <a:r>
              <a:rPr kumimoji="1" lang="ja-JP" altLang="en-US" sz="1400" b="1">
                <a:solidFill>
                  <a:srgbClr val="05318E"/>
                </a:solidFill>
                <a:latin typeface="+mn-ea"/>
              </a:rPr>
              <a:t>年はジェット旅客機の死亡事故ゼロを実現、自動車に比較して</a:t>
            </a:r>
            <a:r>
              <a:rPr kumimoji="1" lang="en-US" altLang="ja-JP" sz="1400" b="1" dirty="0">
                <a:solidFill>
                  <a:srgbClr val="05318E"/>
                </a:solidFill>
                <a:latin typeface="+mn-ea"/>
              </a:rPr>
              <a:t>30</a:t>
            </a:r>
            <a:r>
              <a:rPr kumimoji="1" lang="ja-JP" altLang="en-US" sz="1400" b="1">
                <a:solidFill>
                  <a:srgbClr val="05318E"/>
                </a:solidFill>
                <a:latin typeface="+mn-ea"/>
              </a:rPr>
              <a:t>倍以上の安全性）</a:t>
            </a:r>
            <a:endParaRPr kumimoji="1" lang="en-US" altLang="ja-JP" sz="1400" b="1" dirty="0">
              <a:solidFill>
                <a:srgbClr val="05318E"/>
              </a:solidFill>
              <a:latin typeface="+mn-ea"/>
            </a:endParaRPr>
          </a:p>
        </p:txBody>
      </p:sp>
      <p:sp>
        <p:nvSpPr>
          <p:cNvPr id="19" name="テキスト ボックス 18">
            <a:extLst>
              <a:ext uri="{FF2B5EF4-FFF2-40B4-BE49-F238E27FC236}">
                <a16:creationId xmlns:a16="http://schemas.microsoft.com/office/drawing/2014/main" id="{5664DEF6-9411-054B-9A2E-17A2B15D7D83}"/>
              </a:ext>
            </a:extLst>
          </p:cNvPr>
          <p:cNvSpPr txBox="1"/>
          <p:nvPr/>
        </p:nvSpPr>
        <p:spPr>
          <a:xfrm>
            <a:off x="520001" y="5535270"/>
            <a:ext cx="8814918" cy="923330"/>
          </a:xfrm>
          <a:prstGeom prst="rect">
            <a:avLst/>
          </a:prstGeom>
          <a:noFill/>
        </p:spPr>
        <p:txBody>
          <a:bodyPr wrap="square">
            <a:spAutoFit/>
          </a:bodyPr>
          <a:lstStyle/>
          <a:p>
            <a:r>
              <a:rPr kumimoji="1" lang="ja-JP" altLang="en-US" b="1">
                <a:solidFill>
                  <a:srgbClr val="05318E"/>
                </a:solidFill>
                <a:latin typeface="+mn-ea"/>
              </a:rPr>
              <a:t>・航空以外の分野、領域では、共通目標を確立することが先ず必要です。</a:t>
            </a:r>
            <a:br>
              <a:rPr kumimoji="1" lang="en-US" altLang="ja-JP" b="1" dirty="0">
                <a:solidFill>
                  <a:srgbClr val="05318E"/>
                </a:solidFill>
                <a:latin typeface="+mn-ea"/>
              </a:rPr>
            </a:br>
            <a:r>
              <a:rPr kumimoji="1" lang="ja-JP" altLang="en-US" b="1">
                <a:solidFill>
                  <a:srgbClr val="05318E"/>
                </a:solidFill>
                <a:latin typeface="+mn-ea"/>
              </a:rPr>
              <a:t>　</a:t>
            </a:r>
            <a:r>
              <a:rPr kumimoji="1" lang="en-US" altLang="ja-JP" b="1" dirty="0">
                <a:solidFill>
                  <a:srgbClr val="05318E"/>
                </a:solidFill>
                <a:latin typeface="+mn-ea"/>
              </a:rPr>
              <a:t>『</a:t>
            </a:r>
            <a:r>
              <a:rPr kumimoji="1" lang="ja-JP" altLang="en-US" b="1">
                <a:solidFill>
                  <a:srgbClr val="05318E"/>
                </a:solidFill>
                <a:latin typeface="+mn-ea"/>
              </a:rPr>
              <a:t>ポリネコ！</a:t>
            </a:r>
            <a:r>
              <a:rPr kumimoji="1" lang="en-US" altLang="ja-JP" b="1" dirty="0">
                <a:solidFill>
                  <a:srgbClr val="05318E"/>
                </a:solidFill>
                <a:latin typeface="+mn-ea"/>
              </a:rPr>
              <a:t>』</a:t>
            </a:r>
            <a:r>
              <a:rPr kumimoji="1" lang="ja-JP" altLang="en-US" b="1">
                <a:solidFill>
                  <a:srgbClr val="05318E"/>
                </a:solidFill>
                <a:latin typeface="+mn-ea"/>
              </a:rPr>
              <a:t>で共通目標・認識を構築し、運用することで、関わる人々全員が</a:t>
            </a:r>
            <a:br>
              <a:rPr kumimoji="1" lang="en-US" altLang="ja-JP" b="1" dirty="0">
                <a:solidFill>
                  <a:srgbClr val="05318E"/>
                </a:solidFill>
                <a:latin typeface="+mn-ea"/>
              </a:rPr>
            </a:br>
            <a:r>
              <a:rPr kumimoji="1" lang="ja-JP" altLang="en-US" b="1">
                <a:solidFill>
                  <a:srgbClr val="05318E"/>
                </a:solidFill>
                <a:latin typeface="+mn-ea"/>
              </a:rPr>
              <a:t>　納得できる運用・経営を実現します。</a:t>
            </a:r>
            <a:endParaRPr lang="ja-JP" altLang="en-US" sz="2400"/>
          </a:p>
        </p:txBody>
      </p:sp>
      <p:sp>
        <p:nvSpPr>
          <p:cNvPr id="2" name="スライド番号プレースホルダー 1">
            <a:extLst>
              <a:ext uri="{FF2B5EF4-FFF2-40B4-BE49-F238E27FC236}">
                <a16:creationId xmlns:a16="http://schemas.microsoft.com/office/drawing/2014/main" id="{AB7F8C81-BD9B-5C4F-9D7F-0537122F6C75}"/>
              </a:ext>
            </a:extLst>
          </p:cNvPr>
          <p:cNvSpPr>
            <a:spLocks noGrp="1"/>
          </p:cNvSpPr>
          <p:nvPr>
            <p:ph type="sldNum" sz="quarter" idx="12"/>
          </p:nvPr>
        </p:nvSpPr>
        <p:spPr/>
        <p:txBody>
          <a:bodyPr/>
          <a:lstStyle/>
          <a:p>
            <a:fld id="{A24A08D3-4842-684C-BE54-C9E1F2E8DB8B}" type="slidenum">
              <a:rPr kumimoji="1" lang="ja-JP" altLang="en-US" smtClean="0"/>
              <a:t>17</a:t>
            </a:fld>
            <a:endParaRPr kumimoji="1" lang="ja-JP" altLang="en-US"/>
          </a:p>
        </p:txBody>
      </p:sp>
    </p:spTree>
    <p:extLst>
      <p:ext uri="{BB962C8B-B14F-4D97-AF65-F5344CB8AC3E}">
        <p14:creationId xmlns:p14="http://schemas.microsoft.com/office/powerpoint/2010/main" val="19060547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線コネクタ 20">
            <a:extLst>
              <a:ext uri="{FF2B5EF4-FFF2-40B4-BE49-F238E27FC236}">
                <a16:creationId xmlns:a16="http://schemas.microsoft.com/office/drawing/2014/main" id="{EED60A3C-10E7-9C44-9976-38919270864F}"/>
              </a:ext>
            </a:extLst>
          </p:cNvPr>
          <p:cNvCxnSpPr/>
          <p:nvPr/>
        </p:nvCxnSpPr>
        <p:spPr>
          <a:xfrm>
            <a:off x="0" y="6735648"/>
            <a:ext cx="990600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2" name="図 21">
            <a:extLst>
              <a:ext uri="{FF2B5EF4-FFF2-40B4-BE49-F238E27FC236}">
                <a16:creationId xmlns:a16="http://schemas.microsoft.com/office/drawing/2014/main" id="{FB21F8D1-B1CE-C14A-9B4D-CBC2451C335F}"/>
              </a:ext>
            </a:extLst>
          </p:cNvPr>
          <p:cNvPicPr>
            <a:picLocks noChangeAspect="1"/>
          </p:cNvPicPr>
          <p:nvPr/>
        </p:nvPicPr>
        <p:blipFill>
          <a:blip r:embed="rId2"/>
          <a:stretch>
            <a:fillRect/>
          </a:stretch>
        </p:blipFill>
        <p:spPr>
          <a:xfrm>
            <a:off x="8891752" y="6744846"/>
            <a:ext cx="866494" cy="152910"/>
          </a:xfrm>
          <a:prstGeom prst="rect">
            <a:avLst/>
          </a:prstGeom>
        </p:spPr>
      </p:pic>
      <p:sp>
        <p:nvSpPr>
          <p:cNvPr id="23" name="テキスト ボックス 22">
            <a:extLst>
              <a:ext uri="{FF2B5EF4-FFF2-40B4-BE49-F238E27FC236}">
                <a16:creationId xmlns:a16="http://schemas.microsoft.com/office/drawing/2014/main" id="{1FF8E9CA-2C51-C940-A048-505C959C1D5D}"/>
              </a:ext>
            </a:extLst>
          </p:cNvPr>
          <p:cNvSpPr txBox="1"/>
          <p:nvPr/>
        </p:nvSpPr>
        <p:spPr>
          <a:xfrm>
            <a:off x="199697" y="6717579"/>
            <a:ext cx="1140056" cy="215444"/>
          </a:xfrm>
          <a:prstGeom prst="rect">
            <a:avLst/>
          </a:prstGeom>
          <a:noFill/>
        </p:spPr>
        <p:txBody>
          <a:bodyPr wrap="none" rtlCol="0">
            <a:spAutoFit/>
          </a:bodyPr>
          <a:lstStyle/>
          <a:p>
            <a:r>
              <a:rPr kumimoji="1" lang="en-US" altLang="ja-JP" sz="800" dirty="0">
                <a:latin typeface="+mj-ea"/>
                <a:ea typeface="+mj-ea"/>
              </a:rPr>
              <a:t>© HammerBird 2022 </a:t>
            </a:r>
            <a:endParaRPr kumimoji="1" lang="ja-JP" altLang="en-US" sz="800">
              <a:latin typeface="+mj-ea"/>
              <a:ea typeface="+mj-ea"/>
            </a:endParaRPr>
          </a:p>
        </p:txBody>
      </p:sp>
      <p:sp>
        <p:nvSpPr>
          <p:cNvPr id="4" name="スライド番号プレースホルダー 3">
            <a:extLst>
              <a:ext uri="{FF2B5EF4-FFF2-40B4-BE49-F238E27FC236}">
                <a16:creationId xmlns:a16="http://schemas.microsoft.com/office/drawing/2014/main" id="{38248624-778B-FC40-AD7D-4A62A9648BA0}"/>
              </a:ext>
            </a:extLst>
          </p:cNvPr>
          <p:cNvSpPr>
            <a:spLocks noGrp="1"/>
          </p:cNvSpPr>
          <p:nvPr>
            <p:ph type="sldNum" sz="quarter" idx="12"/>
          </p:nvPr>
        </p:nvSpPr>
        <p:spPr/>
        <p:txBody>
          <a:bodyPr/>
          <a:lstStyle/>
          <a:p>
            <a:fld id="{72E4E497-C290-B045-91B1-76F99392BEC5}" type="slidenum">
              <a:rPr kumimoji="1" lang="ja-JP" altLang="en-US" smtClean="0"/>
              <a:t>18</a:t>
            </a:fld>
            <a:endParaRPr kumimoji="1" lang="ja-JP" altLang="en-US"/>
          </a:p>
        </p:txBody>
      </p:sp>
      <p:sp>
        <p:nvSpPr>
          <p:cNvPr id="5" name="正方形/長方形 4">
            <a:extLst>
              <a:ext uri="{FF2B5EF4-FFF2-40B4-BE49-F238E27FC236}">
                <a16:creationId xmlns:a16="http://schemas.microsoft.com/office/drawing/2014/main" id="{9AD4B218-9105-D24C-8DE7-975FEE3C43A3}"/>
              </a:ext>
            </a:extLst>
          </p:cNvPr>
          <p:cNvSpPr/>
          <p:nvPr/>
        </p:nvSpPr>
        <p:spPr>
          <a:xfrm>
            <a:off x="0" y="0"/>
            <a:ext cx="236538" cy="6858000"/>
          </a:xfrm>
          <a:prstGeom prst="rect">
            <a:avLst/>
          </a:prstGeom>
          <a:pattFill prst="dkUpDiag">
            <a:fgClr>
              <a:srgbClr val="E3C7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E7A9BBF7-FE02-044D-A463-9C3E1B6EBCCB}"/>
              </a:ext>
            </a:extLst>
          </p:cNvPr>
          <p:cNvSpPr/>
          <p:nvPr/>
        </p:nvSpPr>
        <p:spPr>
          <a:xfrm>
            <a:off x="316923" y="2169159"/>
            <a:ext cx="3262432" cy="400110"/>
          </a:xfrm>
          <a:prstGeom prst="rect">
            <a:avLst/>
          </a:prstGeom>
        </p:spPr>
        <p:txBody>
          <a:bodyPr wrap="none">
            <a:spAutoFit/>
          </a:bodyPr>
          <a:lstStyle/>
          <a:p>
            <a:r>
              <a:rPr kumimoji="1" lang="en-US" altLang="ja-JP" sz="2000" b="1" dirty="0">
                <a:solidFill>
                  <a:srgbClr val="05318E"/>
                </a:solidFill>
                <a:latin typeface="+mn-ea"/>
              </a:rPr>
              <a:t>【</a:t>
            </a:r>
            <a:r>
              <a:rPr kumimoji="1" lang="ja-JP" altLang="en-US" sz="2000" b="1">
                <a:solidFill>
                  <a:srgbClr val="05318E"/>
                </a:solidFill>
                <a:latin typeface="+mn-ea"/>
              </a:rPr>
              <a:t>信頼を規定する要素</a:t>
            </a:r>
            <a:r>
              <a:rPr kumimoji="1" lang="en-US" altLang="ja-JP" sz="2000" b="1" dirty="0">
                <a:solidFill>
                  <a:srgbClr val="05318E"/>
                </a:solidFill>
                <a:latin typeface="+mn-ea"/>
              </a:rPr>
              <a:t>】</a:t>
            </a:r>
            <a:r>
              <a:rPr kumimoji="1" lang="ja-JP" altLang="en-US" sz="2000" b="1">
                <a:solidFill>
                  <a:srgbClr val="05318E"/>
                </a:solidFill>
                <a:latin typeface="+mn-ea"/>
              </a:rPr>
              <a:t>　</a:t>
            </a:r>
            <a:endParaRPr lang="ja-JP" altLang="en-US" sz="2000"/>
          </a:p>
        </p:txBody>
      </p:sp>
      <p:sp>
        <p:nvSpPr>
          <p:cNvPr id="7" name="正方形/長方形 6">
            <a:extLst>
              <a:ext uri="{FF2B5EF4-FFF2-40B4-BE49-F238E27FC236}">
                <a16:creationId xmlns:a16="http://schemas.microsoft.com/office/drawing/2014/main" id="{34A2941C-A574-5044-8FEF-095ED814D8CF}"/>
              </a:ext>
            </a:extLst>
          </p:cNvPr>
          <p:cNvSpPr/>
          <p:nvPr/>
        </p:nvSpPr>
        <p:spPr>
          <a:xfrm>
            <a:off x="646362" y="1086252"/>
            <a:ext cx="9031640" cy="923330"/>
          </a:xfrm>
          <a:prstGeom prst="rect">
            <a:avLst/>
          </a:prstGeom>
        </p:spPr>
        <p:txBody>
          <a:bodyPr wrap="none">
            <a:spAutoFit/>
          </a:bodyPr>
          <a:lstStyle/>
          <a:p>
            <a:r>
              <a:rPr kumimoji="1" lang="en-US" altLang="ja-JP" b="1" dirty="0">
                <a:solidFill>
                  <a:srgbClr val="05318E"/>
                </a:solidFill>
                <a:latin typeface="+mn-ea"/>
              </a:rPr>
              <a:t>-</a:t>
            </a:r>
            <a:r>
              <a:rPr kumimoji="1" lang="ja-JP" altLang="en-US" b="1">
                <a:solidFill>
                  <a:srgbClr val="05318E"/>
                </a:solidFill>
                <a:latin typeface="+mn-ea"/>
              </a:rPr>
              <a:t>信頼を規定する成分から考える</a:t>
            </a:r>
            <a:endParaRPr kumimoji="1" lang="en-US" altLang="ja-JP" b="1" dirty="0">
              <a:solidFill>
                <a:srgbClr val="05318E"/>
              </a:solidFill>
              <a:latin typeface="+mn-ea"/>
            </a:endParaRPr>
          </a:p>
          <a:p>
            <a:r>
              <a:rPr kumimoji="1" lang="en-US" altLang="ja-JP" b="1" dirty="0">
                <a:solidFill>
                  <a:srgbClr val="05318E"/>
                </a:solidFill>
                <a:latin typeface="+mn-ea"/>
              </a:rPr>
              <a:t>-</a:t>
            </a:r>
            <a:r>
              <a:rPr kumimoji="1" lang="ja-JP" altLang="en-US" b="1">
                <a:solidFill>
                  <a:srgbClr val="05318E"/>
                </a:solidFill>
                <a:latin typeface="+mn-ea"/>
              </a:rPr>
              <a:t>最も有効なのは・・・</a:t>
            </a:r>
            <a:endParaRPr kumimoji="1" lang="en-US" altLang="ja-JP" b="1" dirty="0">
              <a:solidFill>
                <a:srgbClr val="05318E"/>
              </a:solidFill>
              <a:latin typeface="+mn-ea"/>
            </a:endParaRPr>
          </a:p>
          <a:p>
            <a:r>
              <a:rPr kumimoji="1" lang="en-US" altLang="ja-JP" b="1" dirty="0">
                <a:solidFill>
                  <a:srgbClr val="05318E"/>
                </a:solidFill>
                <a:latin typeface="+mn-ea"/>
              </a:rPr>
              <a:t>-SVS</a:t>
            </a:r>
            <a:r>
              <a:rPr kumimoji="1" lang="ja-JP" altLang="en-US" b="1">
                <a:solidFill>
                  <a:srgbClr val="05318E"/>
                </a:solidFill>
                <a:latin typeface="+mn-ea"/>
              </a:rPr>
              <a:t>モデルによる信頼形成を実現できる</a:t>
            </a:r>
            <a:r>
              <a:rPr kumimoji="1" lang="en-US" altLang="ja-JP" b="1" dirty="0">
                <a:solidFill>
                  <a:srgbClr val="05318E"/>
                </a:solidFill>
                <a:latin typeface="+mn-ea"/>
              </a:rPr>
              <a:t>UX</a:t>
            </a:r>
            <a:r>
              <a:rPr kumimoji="1" lang="ja-JP" altLang="en-US" b="1">
                <a:solidFill>
                  <a:srgbClr val="05318E"/>
                </a:solidFill>
                <a:latin typeface="+mn-ea"/>
              </a:rPr>
              <a:t>、メディアはあるか？　</a:t>
            </a:r>
            <a:r>
              <a:rPr kumimoji="1" lang="en-US" altLang="ja-JP" b="1" dirty="0">
                <a:solidFill>
                  <a:srgbClr val="05318E"/>
                </a:solidFill>
                <a:latin typeface="+mn-ea"/>
              </a:rPr>
              <a:t>-</a:t>
            </a:r>
            <a:r>
              <a:rPr kumimoji="1" lang="ja-JP" altLang="en-US" b="1">
                <a:solidFill>
                  <a:srgbClr val="05318E"/>
                </a:solidFill>
                <a:latin typeface="+mn-ea"/>
              </a:rPr>
              <a:t>無いからつくる</a:t>
            </a:r>
            <a:endParaRPr kumimoji="1" lang="en-US" altLang="ja-JP" b="1" dirty="0">
              <a:solidFill>
                <a:srgbClr val="05318E"/>
              </a:solidFill>
              <a:latin typeface="+mn-ea"/>
            </a:endParaRPr>
          </a:p>
        </p:txBody>
      </p:sp>
      <p:sp>
        <p:nvSpPr>
          <p:cNvPr id="8" name="正方形/長方形 7">
            <a:extLst>
              <a:ext uri="{FF2B5EF4-FFF2-40B4-BE49-F238E27FC236}">
                <a16:creationId xmlns:a16="http://schemas.microsoft.com/office/drawing/2014/main" id="{430B9E05-CCB9-6041-98B2-C6233A0E7AAF}"/>
              </a:ext>
            </a:extLst>
          </p:cNvPr>
          <p:cNvSpPr/>
          <p:nvPr/>
        </p:nvSpPr>
        <p:spPr>
          <a:xfrm>
            <a:off x="907199" y="2743591"/>
            <a:ext cx="1678665" cy="461665"/>
          </a:xfrm>
          <a:prstGeom prst="rect">
            <a:avLst/>
          </a:prstGeom>
        </p:spPr>
        <p:txBody>
          <a:bodyPr wrap="none">
            <a:spAutoFit/>
          </a:bodyPr>
          <a:lstStyle/>
          <a:p>
            <a:r>
              <a:rPr kumimoji="1" lang="en-US" altLang="ja-JP" sz="2400" b="1" dirty="0">
                <a:solidFill>
                  <a:srgbClr val="05318E"/>
                </a:solidFill>
                <a:latin typeface="+mn-ea"/>
              </a:rPr>
              <a:t>1.</a:t>
            </a:r>
            <a:r>
              <a:rPr kumimoji="1" lang="ja-JP" altLang="en-US" sz="2400" b="1">
                <a:solidFill>
                  <a:srgbClr val="05318E"/>
                </a:solidFill>
                <a:latin typeface="+mn-ea"/>
              </a:rPr>
              <a:t>能力認知</a:t>
            </a:r>
            <a:endParaRPr lang="ja-JP" altLang="en-US" sz="2400"/>
          </a:p>
        </p:txBody>
      </p:sp>
      <p:sp>
        <p:nvSpPr>
          <p:cNvPr id="9" name="正方形/長方形 8">
            <a:extLst>
              <a:ext uri="{FF2B5EF4-FFF2-40B4-BE49-F238E27FC236}">
                <a16:creationId xmlns:a16="http://schemas.microsoft.com/office/drawing/2014/main" id="{55EBEAB9-1E41-B54D-A230-1F3136DD5183}"/>
              </a:ext>
            </a:extLst>
          </p:cNvPr>
          <p:cNvSpPr/>
          <p:nvPr/>
        </p:nvSpPr>
        <p:spPr>
          <a:xfrm>
            <a:off x="907199" y="3800344"/>
            <a:ext cx="2294218" cy="461665"/>
          </a:xfrm>
          <a:prstGeom prst="rect">
            <a:avLst/>
          </a:prstGeom>
        </p:spPr>
        <p:txBody>
          <a:bodyPr wrap="none">
            <a:spAutoFit/>
          </a:bodyPr>
          <a:lstStyle/>
          <a:p>
            <a:r>
              <a:rPr kumimoji="1" lang="en-US" altLang="ja-JP" sz="2400" b="1" dirty="0">
                <a:solidFill>
                  <a:srgbClr val="05318E"/>
                </a:solidFill>
                <a:latin typeface="+mn-ea"/>
              </a:rPr>
              <a:t>2.</a:t>
            </a:r>
            <a:r>
              <a:rPr kumimoji="1" lang="ja-JP" altLang="en-US" sz="2400" b="1">
                <a:solidFill>
                  <a:srgbClr val="05318E"/>
                </a:solidFill>
                <a:latin typeface="+mn-ea"/>
              </a:rPr>
              <a:t>動機づけ認知</a:t>
            </a:r>
            <a:endParaRPr lang="ja-JP" altLang="en-US" sz="2400"/>
          </a:p>
        </p:txBody>
      </p:sp>
      <p:sp>
        <p:nvSpPr>
          <p:cNvPr id="10" name="正方形/長方形 9">
            <a:extLst>
              <a:ext uri="{FF2B5EF4-FFF2-40B4-BE49-F238E27FC236}">
                <a16:creationId xmlns:a16="http://schemas.microsoft.com/office/drawing/2014/main" id="{F61EFC26-17C0-9748-AF27-9B0EFC69791E}"/>
              </a:ext>
            </a:extLst>
          </p:cNvPr>
          <p:cNvSpPr/>
          <p:nvPr/>
        </p:nvSpPr>
        <p:spPr>
          <a:xfrm>
            <a:off x="907199" y="4877192"/>
            <a:ext cx="2294218" cy="461665"/>
          </a:xfrm>
          <a:prstGeom prst="rect">
            <a:avLst/>
          </a:prstGeom>
        </p:spPr>
        <p:txBody>
          <a:bodyPr wrap="none">
            <a:spAutoFit/>
          </a:bodyPr>
          <a:lstStyle/>
          <a:p>
            <a:r>
              <a:rPr kumimoji="1" lang="en-US" altLang="ja-JP" sz="2400" b="1" dirty="0">
                <a:solidFill>
                  <a:srgbClr val="05318E"/>
                </a:solidFill>
                <a:latin typeface="+mn-ea"/>
              </a:rPr>
              <a:t>3.</a:t>
            </a:r>
            <a:r>
              <a:rPr kumimoji="1" lang="ja-JP" altLang="en-US" sz="2400" b="1">
                <a:solidFill>
                  <a:srgbClr val="05318E"/>
                </a:solidFill>
                <a:latin typeface="+mn-ea"/>
              </a:rPr>
              <a:t>価値共有認知</a:t>
            </a:r>
            <a:endParaRPr lang="ja-JP" altLang="en-US" sz="2400"/>
          </a:p>
        </p:txBody>
      </p:sp>
      <p:sp>
        <p:nvSpPr>
          <p:cNvPr id="11" name="正方形/長方形 10">
            <a:extLst>
              <a:ext uri="{FF2B5EF4-FFF2-40B4-BE49-F238E27FC236}">
                <a16:creationId xmlns:a16="http://schemas.microsoft.com/office/drawing/2014/main" id="{6A31DC40-2CD6-C94B-8A1E-0481525D712F}"/>
              </a:ext>
            </a:extLst>
          </p:cNvPr>
          <p:cNvSpPr/>
          <p:nvPr/>
        </p:nvSpPr>
        <p:spPr>
          <a:xfrm>
            <a:off x="1160083" y="3110782"/>
            <a:ext cx="2031325" cy="461665"/>
          </a:xfrm>
          <a:prstGeom prst="rect">
            <a:avLst/>
          </a:prstGeom>
        </p:spPr>
        <p:txBody>
          <a:bodyPr wrap="none">
            <a:spAutoFit/>
          </a:bodyPr>
          <a:lstStyle/>
          <a:p>
            <a:r>
              <a:rPr kumimoji="1" lang="ja-JP" altLang="en-US" sz="1200" b="1">
                <a:solidFill>
                  <a:srgbClr val="05318E"/>
                </a:solidFill>
                <a:latin typeface="+mn-ea"/>
              </a:rPr>
              <a:t>有能、専門技術、権威など</a:t>
            </a:r>
            <a:endParaRPr kumimoji="1" lang="en-US" altLang="ja-JP" sz="1200" b="1" dirty="0">
              <a:solidFill>
                <a:srgbClr val="05318E"/>
              </a:solidFill>
              <a:latin typeface="+mn-ea"/>
            </a:endParaRPr>
          </a:p>
          <a:p>
            <a:r>
              <a:rPr kumimoji="1" lang="ja-JP" altLang="en-US" sz="1200" b="1">
                <a:solidFill>
                  <a:srgbClr val="05318E"/>
                </a:solidFill>
                <a:latin typeface="+mn-ea"/>
              </a:rPr>
              <a:t>（スゴそう）</a:t>
            </a:r>
            <a:endParaRPr lang="ja-JP" altLang="en-US" sz="1200"/>
          </a:p>
        </p:txBody>
      </p:sp>
      <p:sp>
        <p:nvSpPr>
          <p:cNvPr id="12" name="正方形/長方形 11">
            <a:extLst>
              <a:ext uri="{FF2B5EF4-FFF2-40B4-BE49-F238E27FC236}">
                <a16:creationId xmlns:a16="http://schemas.microsoft.com/office/drawing/2014/main" id="{3C8372C5-C6DB-B147-A8D7-B0D7C4376C29}"/>
              </a:ext>
            </a:extLst>
          </p:cNvPr>
          <p:cNvSpPr/>
          <p:nvPr/>
        </p:nvSpPr>
        <p:spPr>
          <a:xfrm>
            <a:off x="1181854" y="4157486"/>
            <a:ext cx="2339102" cy="276999"/>
          </a:xfrm>
          <a:prstGeom prst="rect">
            <a:avLst/>
          </a:prstGeom>
        </p:spPr>
        <p:txBody>
          <a:bodyPr wrap="none">
            <a:spAutoFit/>
          </a:bodyPr>
          <a:lstStyle/>
          <a:p>
            <a:r>
              <a:rPr kumimoji="1" lang="ja-JP" altLang="en-US" sz="1200" b="1">
                <a:solidFill>
                  <a:srgbClr val="05318E"/>
                </a:solidFill>
                <a:latin typeface="+mn-ea"/>
              </a:rPr>
              <a:t>努力している、熱心だ、誠実さ</a:t>
            </a:r>
            <a:endParaRPr lang="ja-JP" altLang="en-US" sz="1200"/>
          </a:p>
        </p:txBody>
      </p:sp>
      <p:sp>
        <p:nvSpPr>
          <p:cNvPr id="13" name="正方形/長方形 12">
            <a:extLst>
              <a:ext uri="{FF2B5EF4-FFF2-40B4-BE49-F238E27FC236}">
                <a16:creationId xmlns:a16="http://schemas.microsoft.com/office/drawing/2014/main" id="{774E2C32-4175-4946-886E-EF8611D6A171}"/>
              </a:ext>
            </a:extLst>
          </p:cNvPr>
          <p:cNvSpPr/>
          <p:nvPr/>
        </p:nvSpPr>
        <p:spPr>
          <a:xfrm>
            <a:off x="1153384" y="5284576"/>
            <a:ext cx="3416320" cy="646331"/>
          </a:xfrm>
          <a:prstGeom prst="rect">
            <a:avLst/>
          </a:prstGeom>
        </p:spPr>
        <p:txBody>
          <a:bodyPr wrap="none">
            <a:spAutoFit/>
          </a:bodyPr>
          <a:lstStyle/>
          <a:p>
            <a:r>
              <a:rPr kumimoji="1" lang="ja-JP" altLang="en-US" sz="1200" b="1">
                <a:solidFill>
                  <a:srgbClr val="05318E"/>
                </a:solidFill>
                <a:latin typeface="+mn-ea"/>
              </a:rPr>
              <a:t>同じ目線に立っている、気持ちを共有している</a:t>
            </a:r>
            <a:endParaRPr kumimoji="1" lang="en-US" altLang="ja-JP" sz="1200" b="1" dirty="0">
              <a:solidFill>
                <a:srgbClr val="05318E"/>
              </a:solidFill>
              <a:latin typeface="+mn-ea"/>
            </a:endParaRPr>
          </a:p>
          <a:p>
            <a:r>
              <a:rPr kumimoji="1" lang="ja-JP" altLang="en-US" sz="1200" b="1">
                <a:solidFill>
                  <a:srgbClr val="05318E"/>
                </a:solidFill>
                <a:latin typeface="+mn-ea"/>
              </a:rPr>
              <a:t>何を重視するか一致しているか</a:t>
            </a:r>
            <a:endParaRPr kumimoji="1" lang="en-US" altLang="ja-JP" sz="1200" b="1" dirty="0">
              <a:solidFill>
                <a:srgbClr val="05318E"/>
              </a:solidFill>
              <a:latin typeface="+mn-ea"/>
            </a:endParaRPr>
          </a:p>
          <a:p>
            <a:r>
              <a:rPr kumimoji="1" lang="ja-JP" altLang="en-US" sz="1200" b="1">
                <a:solidFill>
                  <a:srgbClr val="05318E"/>
                </a:solidFill>
                <a:latin typeface="+mn-ea"/>
              </a:rPr>
              <a:t>どのような結果を選好しているかが同じか</a:t>
            </a:r>
            <a:endParaRPr lang="ja-JP" altLang="en-US" sz="1200"/>
          </a:p>
        </p:txBody>
      </p:sp>
      <p:sp>
        <p:nvSpPr>
          <p:cNvPr id="14" name="正方形/長方形 13">
            <a:extLst>
              <a:ext uri="{FF2B5EF4-FFF2-40B4-BE49-F238E27FC236}">
                <a16:creationId xmlns:a16="http://schemas.microsoft.com/office/drawing/2014/main" id="{C2C70F44-FD71-FE4B-966D-4C64718B73F7}"/>
              </a:ext>
            </a:extLst>
          </p:cNvPr>
          <p:cNvSpPr/>
          <p:nvPr/>
        </p:nvSpPr>
        <p:spPr>
          <a:xfrm>
            <a:off x="1089826" y="5929421"/>
            <a:ext cx="4778410" cy="553998"/>
          </a:xfrm>
          <a:prstGeom prst="rect">
            <a:avLst/>
          </a:prstGeom>
        </p:spPr>
        <p:txBody>
          <a:bodyPr wrap="square">
            <a:spAutoFit/>
          </a:bodyPr>
          <a:lstStyle/>
          <a:p>
            <a:r>
              <a:rPr lang="ja-JP" altLang="en-US" sz="1400">
                <a:latin typeface="MS PGothic" panose="020B0600070205080204" pitchFamily="34" charset="-128"/>
                <a:ea typeface="MS PGothic" panose="020B0600070205080204" pitchFamily="34" charset="-128"/>
              </a:rPr>
              <a:t>主要価値類似性</a:t>
            </a:r>
            <a:r>
              <a:rPr lang="en-US" altLang="ja-JP" sz="1400" dirty="0">
                <a:latin typeface="MS PGothic" panose="020B0600070205080204" pitchFamily="34" charset="-128"/>
                <a:ea typeface="MS PGothic" panose="020B0600070205080204" pitchFamily="34" charset="-128"/>
              </a:rPr>
              <a:t>(</a:t>
            </a:r>
            <a:r>
              <a:rPr lang="en" altLang="ja-JP" sz="1400" dirty="0">
                <a:latin typeface="MS PGothic" panose="020B0600070205080204" pitchFamily="34" charset="-128"/>
                <a:ea typeface="MS PGothic" panose="020B0600070205080204" pitchFamily="34" charset="-128"/>
              </a:rPr>
              <a:t>SVS:</a:t>
            </a:r>
            <a:r>
              <a:rPr lang="en" altLang="ja-JP" dirty="0"/>
              <a:t> salient value similarity</a:t>
            </a:r>
            <a:r>
              <a:rPr lang="en" altLang="ja-JP" sz="1400" dirty="0">
                <a:latin typeface="MS PGothic" panose="020B0600070205080204" pitchFamily="34" charset="-128"/>
                <a:ea typeface="MS PGothic" panose="020B0600070205080204" pitchFamily="34" charset="-128"/>
              </a:rPr>
              <a:t>)</a:t>
            </a:r>
            <a:r>
              <a:rPr lang="ja-JP" altLang="en-US" sz="1400">
                <a:latin typeface="MS PGothic" panose="020B0600070205080204" pitchFamily="34" charset="-128"/>
                <a:ea typeface="MS PGothic" panose="020B0600070205080204" pitchFamily="34" charset="-128"/>
              </a:rPr>
              <a:t>モデル </a:t>
            </a:r>
            <a:r>
              <a:rPr lang="ja-JP" altLang="en-US" sz="1100">
                <a:latin typeface="MS PGothic" panose="020B0600070205080204" pitchFamily="34" charset="-128"/>
                <a:ea typeface="MS PGothic" panose="020B0600070205080204" pitchFamily="34" charset="-128"/>
              </a:rPr>
              <a:t>（</a:t>
            </a:r>
            <a:r>
              <a:rPr lang="en" altLang="ja-JP" sz="1100" dirty="0">
                <a:latin typeface="MS PGothic" panose="020B0600070205080204" pitchFamily="34" charset="-128"/>
                <a:ea typeface="MS PGothic" panose="020B0600070205080204" pitchFamily="34" charset="-128"/>
              </a:rPr>
              <a:t>Earle &amp; </a:t>
            </a:r>
            <a:r>
              <a:rPr lang="en" altLang="ja-JP" sz="1100" dirty="0" err="1">
                <a:latin typeface="MS PGothic" panose="020B0600070205080204" pitchFamily="34" charset="-128"/>
                <a:ea typeface="MS PGothic" panose="020B0600070205080204" pitchFamily="34" charset="-128"/>
              </a:rPr>
              <a:t>Cvetkovich</a:t>
            </a:r>
            <a:r>
              <a:rPr lang="en" altLang="ja-JP" sz="1100" dirty="0">
                <a:latin typeface="MS PGothic" panose="020B0600070205080204" pitchFamily="34" charset="-128"/>
                <a:ea typeface="MS PGothic" panose="020B0600070205080204" pitchFamily="34" charset="-128"/>
              </a:rPr>
              <a:t>, 1995)</a:t>
            </a:r>
            <a:endParaRPr lang="en" altLang="ja-JP" sz="1400" dirty="0">
              <a:effectLst/>
              <a:latin typeface="MS PGothic" panose="020B0600070205080204" pitchFamily="34" charset="-128"/>
              <a:ea typeface="MS PGothic" panose="020B0600070205080204" pitchFamily="34" charset="-128"/>
            </a:endParaRPr>
          </a:p>
        </p:txBody>
      </p:sp>
      <p:sp>
        <p:nvSpPr>
          <p:cNvPr id="15" name="正方形/長方形 14">
            <a:extLst>
              <a:ext uri="{FF2B5EF4-FFF2-40B4-BE49-F238E27FC236}">
                <a16:creationId xmlns:a16="http://schemas.microsoft.com/office/drawing/2014/main" id="{29295909-6D71-4B47-A9FC-45B2CD5E6A22}"/>
              </a:ext>
            </a:extLst>
          </p:cNvPr>
          <p:cNvSpPr/>
          <p:nvPr/>
        </p:nvSpPr>
        <p:spPr>
          <a:xfrm>
            <a:off x="5614851" y="3555831"/>
            <a:ext cx="3877985" cy="1200329"/>
          </a:xfrm>
          <a:prstGeom prst="rect">
            <a:avLst/>
          </a:prstGeom>
        </p:spPr>
        <p:txBody>
          <a:bodyPr wrap="none">
            <a:spAutoFit/>
          </a:bodyPr>
          <a:lstStyle/>
          <a:p>
            <a:r>
              <a:rPr kumimoji="1" lang="en-US" altLang="ja-JP" sz="7200" b="1" dirty="0">
                <a:solidFill>
                  <a:srgbClr val="05318E"/>
                </a:solidFill>
                <a:latin typeface="+mn-ea"/>
              </a:rPr>
              <a:t>『</a:t>
            </a:r>
            <a:r>
              <a:rPr kumimoji="1" lang="ja-JP" altLang="en-US" sz="7200" b="1">
                <a:solidFill>
                  <a:srgbClr val="05318E"/>
                </a:solidFill>
                <a:latin typeface="+mn-ea"/>
              </a:rPr>
              <a:t>信頼</a:t>
            </a:r>
            <a:r>
              <a:rPr kumimoji="1" lang="en-US" altLang="ja-JP" sz="7200" b="1" dirty="0">
                <a:solidFill>
                  <a:srgbClr val="05318E"/>
                </a:solidFill>
                <a:latin typeface="+mn-ea"/>
              </a:rPr>
              <a:t>』</a:t>
            </a:r>
            <a:endParaRPr lang="ja-JP" altLang="en-US" sz="7200"/>
          </a:p>
        </p:txBody>
      </p:sp>
      <p:cxnSp>
        <p:nvCxnSpPr>
          <p:cNvPr id="16" name="直線コネクタ 15">
            <a:extLst>
              <a:ext uri="{FF2B5EF4-FFF2-40B4-BE49-F238E27FC236}">
                <a16:creationId xmlns:a16="http://schemas.microsoft.com/office/drawing/2014/main" id="{020F10ED-839F-FE40-92BE-A72CF2B5EA4A}"/>
              </a:ext>
            </a:extLst>
          </p:cNvPr>
          <p:cNvCxnSpPr>
            <a:cxnSpLocks/>
          </p:cNvCxnSpPr>
          <p:nvPr/>
        </p:nvCxnSpPr>
        <p:spPr>
          <a:xfrm>
            <a:off x="2853732" y="2964264"/>
            <a:ext cx="3145132" cy="9445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89050FC9-71D1-364C-B5F1-BFB010093606}"/>
              </a:ext>
            </a:extLst>
          </p:cNvPr>
          <p:cNvCxnSpPr>
            <a:cxnSpLocks/>
          </p:cNvCxnSpPr>
          <p:nvPr/>
        </p:nvCxnSpPr>
        <p:spPr>
          <a:xfrm>
            <a:off x="3356148" y="4061209"/>
            <a:ext cx="260252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9ACD3317-1962-CA4F-B3F7-8B56B5CC15A6}"/>
              </a:ext>
            </a:extLst>
          </p:cNvPr>
          <p:cNvCxnSpPr>
            <a:cxnSpLocks/>
          </p:cNvCxnSpPr>
          <p:nvPr/>
        </p:nvCxnSpPr>
        <p:spPr>
          <a:xfrm flipV="1">
            <a:off x="3315954" y="4220308"/>
            <a:ext cx="2723104" cy="894303"/>
          </a:xfrm>
          <a:prstGeom prst="line">
            <a:avLst/>
          </a:prstGeom>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id="{214D3E8D-E05B-9545-8A73-F1FD2E686D15}"/>
              </a:ext>
            </a:extLst>
          </p:cNvPr>
          <p:cNvSpPr/>
          <p:nvPr/>
        </p:nvSpPr>
        <p:spPr>
          <a:xfrm>
            <a:off x="0" y="955496"/>
            <a:ext cx="9906000" cy="61645"/>
          </a:xfrm>
          <a:prstGeom prst="rect">
            <a:avLst/>
          </a:prstGeom>
          <a:pattFill prst="dkUpDiag">
            <a:fgClr>
              <a:srgbClr val="E3C7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B6073F21-3E70-4844-90FE-A140BAA2D882}"/>
              </a:ext>
            </a:extLst>
          </p:cNvPr>
          <p:cNvSpPr/>
          <p:nvPr/>
        </p:nvSpPr>
        <p:spPr>
          <a:xfrm>
            <a:off x="330929" y="143836"/>
            <a:ext cx="8494633" cy="923330"/>
          </a:xfrm>
          <a:prstGeom prst="rect">
            <a:avLst/>
          </a:prstGeom>
          <a:noFill/>
        </p:spPr>
        <p:txBody>
          <a:bodyPr wrap="none">
            <a:spAutoFit/>
          </a:bodyPr>
          <a:lstStyle/>
          <a:p>
            <a:pPr>
              <a:lnSpc>
                <a:spcPct val="90000"/>
              </a:lnSpc>
            </a:pPr>
            <a:r>
              <a:rPr kumimoji="1" lang="ja-JP" altLang="en-US" sz="2000" b="1">
                <a:solidFill>
                  <a:srgbClr val="05318E"/>
                </a:solidFill>
                <a:latin typeface="+mn-ea"/>
              </a:rPr>
              <a:t>データやファクトに基づく</a:t>
            </a:r>
            <a:r>
              <a:rPr kumimoji="1" lang="en-US" altLang="ja-JP" sz="2000" b="1" dirty="0">
                <a:solidFill>
                  <a:srgbClr val="05318E"/>
                </a:solidFill>
                <a:latin typeface="+mn-ea"/>
              </a:rPr>
              <a:t>『</a:t>
            </a:r>
            <a:r>
              <a:rPr kumimoji="1" lang="ja-JP" altLang="en-US" sz="2000" b="1">
                <a:solidFill>
                  <a:srgbClr val="05318E"/>
                </a:solidFill>
                <a:latin typeface="+mn-ea"/>
              </a:rPr>
              <a:t>信頼</a:t>
            </a:r>
            <a:r>
              <a:rPr kumimoji="1" lang="en-US" altLang="ja-JP" sz="2000" b="1" dirty="0">
                <a:solidFill>
                  <a:srgbClr val="05318E"/>
                </a:solidFill>
                <a:latin typeface="+mn-ea"/>
              </a:rPr>
              <a:t>』</a:t>
            </a:r>
            <a:r>
              <a:rPr kumimoji="1" lang="ja-JP" altLang="en-US" sz="2000" b="1">
                <a:solidFill>
                  <a:srgbClr val="05318E"/>
                </a:solidFill>
                <a:latin typeface="+mn-ea"/>
              </a:rPr>
              <a:t>が重要で必要である理由</a:t>
            </a:r>
            <a:endParaRPr lang="ja-JP" altLang="en-US" sz="2000" b="1"/>
          </a:p>
          <a:p>
            <a:r>
              <a:rPr kumimoji="1" lang="en-US" altLang="ja-JP" sz="3600" b="1" dirty="0">
                <a:solidFill>
                  <a:srgbClr val="05318E"/>
                </a:solidFill>
                <a:latin typeface="+mn-ea"/>
              </a:rPr>
              <a:t>『</a:t>
            </a:r>
            <a:r>
              <a:rPr kumimoji="1" lang="ja-JP" altLang="en-US" sz="3600" b="1">
                <a:solidFill>
                  <a:srgbClr val="05318E"/>
                </a:solidFill>
                <a:latin typeface="+mn-ea"/>
              </a:rPr>
              <a:t>信頼</a:t>
            </a:r>
            <a:r>
              <a:rPr kumimoji="1" lang="en-US" altLang="ja-JP" sz="3600" b="1" dirty="0">
                <a:solidFill>
                  <a:srgbClr val="05318E"/>
                </a:solidFill>
                <a:latin typeface="+mn-ea"/>
              </a:rPr>
              <a:t>』</a:t>
            </a:r>
            <a:r>
              <a:rPr kumimoji="1" lang="ja-JP" altLang="en-US" sz="3600" b="1">
                <a:solidFill>
                  <a:srgbClr val="05318E"/>
                </a:solidFill>
                <a:latin typeface="+mn-ea"/>
              </a:rPr>
              <a:t>は３種類、最も重要なのは・・</a:t>
            </a:r>
            <a:endParaRPr kumimoji="1" lang="en-US" altLang="ja-JP" sz="2000" b="1" dirty="0">
              <a:solidFill>
                <a:srgbClr val="05318E"/>
              </a:solidFill>
              <a:latin typeface="+mn-ea"/>
            </a:endParaRPr>
          </a:p>
        </p:txBody>
      </p:sp>
    </p:spTree>
    <p:extLst>
      <p:ext uri="{BB962C8B-B14F-4D97-AF65-F5344CB8AC3E}">
        <p14:creationId xmlns:p14="http://schemas.microsoft.com/office/powerpoint/2010/main" val="12425985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EE62688B-A18B-9A4C-B87D-0138BC3F15E4}"/>
              </a:ext>
            </a:extLst>
          </p:cNvPr>
          <p:cNvSpPr txBox="1"/>
          <p:nvPr/>
        </p:nvSpPr>
        <p:spPr>
          <a:xfrm>
            <a:off x="1858945" y="884254"/>
            <a:ext cx="6878806" cy="4628190"/>
          </a:xfrm>
          <a:prstGeom prst="rect">
            <a:avLst/>
          </a:prstGeom>
          <a:noFill/>
        </p:spPr>
        <p:txBody>
          <a:bodyPr wrap="none" rtlCol="0">
            <a:spAutoFit/>
          </a:bodyPr>
          <a:lstStyle/>
          <a:p>
            <a:pPr>
              <a:lnSpc>
                <a:spcPct val="150000"/>
              </a:lnSpc>
            </a:pPr>
            <a:r>
              <a:rPr kumimoji="1" lang="ja-JP" altLang="en-US">
                <a:latin typeface="Meiryo" panose="020B0604030504040204" pitchFamily="34" charset="-128"/>
                <a:ea typeface="Meiryo" panose="020B0604030504040204" pitchFamily="34" charset="-128"/>
              </a:rPr>
              <a:t>いままでの市役所（行政）の調査は、</a:t>
            </a:r>
            <a:endParaRPr kumimoji="1" lang="en-US" altLang="ja-JP" dirty="0">
              <a:latin typeface="Meiryo" panose="020B0604030504040204" pitchFamily="34" charset="-128"/>
              <a:ea typeface="Meiryo" panose="020B0604030504040204" pitchFamily="34" charset="-128"/>
            </a:endParaRPr>
          </a:p>
          <a:p>
            <a:pPr>
              <a:lnSpc>
                <a:spcPct val="150000"/>
              </a:lnSpc>
            </a:pPr>
            <a:r>
              <a:rPr kumimoji="1" lang="ja-JP" altLang="en-US">
                <a:latin typeface="Meiryo" panose="020B0604030504040204" pitchFamily="34" charset="-128"/>
                <a:ea typeface="Meiryo" panose="020B0604030504040204" pitchFamily="34" charset="-128"/>
              </a:rPr>
              <a:t>その都度、やっておしまいでした。</a:t>
            </a:r>
            <a:endParaRPr kumimoji="1" lang="en-US" altLang="ja-JP" dirty="0">
              <a:latin typeface="Meiryo" panose="020B0604030504040204" pitchFamily="34" charset="-128"/>
              <a:ea typeface="Meiryo" panose="020B0604030504040204" pitchFamily="34" charset="-128"/>
            </a:endParaRPr>
          </a:p>
          <a:p>
            <a:pPr>
              <a:lnSpc>
                <a:spcPct val="150000"/>
              </a:lnSpc>
            </a:pPr>
            <a:r>
              <a:rPr kumimoji="1" lang="ja-JP" altLang="en-US">
                <a:latin typeface="Meiryo" panose="020B0604030504040204" pitchFamily="34" charset="-128"/>
                <a:ea typeface="Meiryo" panose="020B0604030504040204" pitchFamily="34" charset="-128"/>
              </a:rPr>
              <a:t>そして、</a:t>
            </a:r>
            <a:endParaRPr kumimoji="1" lang="en-US" altLang="ja-JP" dirty="0">
              <a:latin typeface="Meiryo" panose="020B0604030504040204" pitchFamily="34" charset="-128"/>
              <a:ea typeface="Meiryo" panose="020B0604030504040204" pitchFamily="34" charset="-128"/>
            </a:endParaRPr>
          </a:p>
          <a:p>
            <a:pPr>
              <a:lnSpc>
                <a:spcPct val="150000"/>
              </a:lnSpc>
            </a:pPr>
            <a:r>
              <a:rPr kumimoji="1" lang="ja-JP" altLang="en-US">
                <a:latin typeface="Meiryo" panose="020B0604030504040204" pitchFamily="34" charset="-128"/>
                <a:ea typeface="Meiryo" panose="020B0604030504040204" pitchFamily="34" charset="-128"/>
              </a:rPr>
              <a:t>回答者は、聞かれていることをよく知らなくても</a:t>
            </a:r>
            <a:endParaRPr kumimoji="1" lang="en-US" altLang="ja-JP" dirty="0">
              <a:latin typeface="Meiryo" panose="020B0604030504040204" pitchFamily="34" charset="-128"/>
              <a:ea typeface="Meiryo" panose="020B0604030504040204" pitchFamily="34" charset="-128"/>
            </a:endParaRPr>
          </a:p>
          <a:p>
            <a:pPr>
              <a:lnSpc>
                <a:spcPct val="150000"/>
              </a:lnSpc>
            </a:pPr>
            <a:r>
              <a:rPr kumimoji="1" lang="en-US" altLang="ja-JP" dirty="0">
                <a:latin typeface="Meiryo" panose="020B0604030504040204" pitchFamily="34" charset="-128"/>
                <a:ea typeface="Meiryo" panose="020B0604030504040204" pitchFamily="34" charset="-128"/>
              </a:rPr>
              <a:t>〈</a:t>
            </a:r>
            <a:r>
              <a:rPr kumimoji="1" lang="ja-JP" altLang="en-US">
                <a:latin typeface="Meiryo" panose="020B0604030504040204" pitchFamily="34" charset="-128"/>
                <a:ea typeface="Meiryo" panose="020B0604030504040204" pitchFamily="34" charset="-128"/>
              </a:rPr>
              <a:t>評価する</a:t>
            </a:r>
            <a:r>
              <a:rPr kumimoji="1" lang="en-US" altLang="ja-JP" dirty="0">
                <a:latin typeface="Meiryo" panose="020B0604030504040204" pitchFamily="34" charset="-128"/>
                <a:ea typeface="Meiryo" panose="020B0604030504040204" pitchFamily="34" charset="-128"/>
              </a:rPr>
              <a:t>〉〈</a:t>
            </a:r>
            <a:r>
              <a:rPr kumimoji="1" lang="ja-JP" altLang="en-US">
                <a:latin typeface="Meiryo" panose="020B0604030504040204" pitchFamily="34" charset="-128"/>
                <a:ea typeface="Meiryo" panose="020B0604030504040204" pitchFamily="34" charset="-128"/>
              </a:rPr>
              <a:t>評価しない</a:t>
            </a:r>
            <a:r>
              <a:rPr kumimoji="1" lang="en-US" altLang="ja-JP" dirty="0">
                <a:latin typeface="Meiryo" panose="020B0604030504040204" pitchFamily="34" charset="-128"/>
                <a:ea typeface="Meiryo" panose="020B0604030504040204" pitchFamily="34" charset="-128"/>
              </a:rPr>
              <a:t>〉〈</a:t>
            </a:r>
            <a:r>
              <a:rPr kumimoji="1" lang="ja-JP" altLang="en-US">
                <a:latin typeface="Meiryo" panose="020B0604030504040204" pitchFamily="34" charset="-128"/>
                <a:ea typeface="Meiryo" panose="020B0604030504040204" pitchFamily="34" charset="-128"/>
              </a:rPr>
              <a:t>満足</a:t>
            </a:r>
            <a:r>
              <a:rPr kumimoji="1" lang="en-US" altLang="ja-JP" dirty="0">
                <a:latin typeface="Meiryo" panose="020B0604030504040204" pitchFamily="34" charset="-128"/>
                <a:ea typeface="Meiryo" panose="020B0604030504040204" pitchFamily="34" charset="-128"/>
              </a:rPr>
              <a:t>〉〈</a:t>
            </a:r>
            <a:r>
              <a:rPr kumimoji="1" lang="ja-JP" altLang="en-US">
                <a:latin typeface="Meiryo" panose="020B0604030504040204" pitchFamily="34" charset="-128"/>
                <a:ea typeface="Meiryo" panose="020B0604030504040204" pitchFamily="34" charset="-128"/>
              </a:rPr>
              <a:t>不満足</a:t>
            </a:r>
            <a:r>
              <a:rPr kumimoji="1" lang="en-US" altLang="ja-JP" dirty="0">
                <a:latin typeface="Meiryo" panose="020B0604030504040204" pitchFamily="34" charset="-128"/>
                <a:ea typeface="Meiryo" panose="020B0604030504040204" pitchFamily="34" charset="-128"/>
              </a:rPr>
              <a:t>〉</a:t>
            </a:r>
            <a:r>
              <a:rPr kumimoji="1" lang="ja-JP" altLang="en-US">
                <a:latin typeface="Meiryo" panose="020B0604030504040204" pitchFamily="34" charset="-128"/>
                <a:ea typeface="Meiryo" panose="020B0604030504040204" pitchFamily="34" charset="-128"/>
              </a:rPr>
              <a:t>など</a:t>
            </a:r>
            <a:endParaRPr kumimoji="1" lang="en-US" altLang="ja-JP" dirty="0">
              <a:latin typeface="Meiryo" panose="020B0604030504040204" pitchFamily="34" charset="-128"/>
              <a:ea typeface="Meiryo" panose="020B0604030504040204" pitchFamily="34" charset="-128"/>
            </a:endParaRPr>
          </a:p>
          <a:p>
            <a:pPr>
              <a:lnSpc>
                <a:spcPct val="150000"/>
              </a:lnSpc>
            </a:pPr>
            <a:r>
              <a:rPr kumimoji="1" lang="ja-JP" altLang="en-US">
                <a:latin typeface="Meiryo" panose="020B0604030504040204" pitchFamily="34" charset="-128"/>
                <a:ea typeface="Meiryo" panose="020B0604030504040204" pitchFamily="34" charset="-128"/>
              </a:rPr>
              <a:t>誤解や先入観があるかもしれない主観だけで、回答ができます。</a:t>
            </a:r>
            <a:endParaRPr kumimoji="1" lang="en-US" altLang="ja-JP" dirty="0">
              <a:latin typeface="Meiryo" panose="020B0604030504040204" pitchFamily="34" charset="-128"/>
              <a:ea typeface="Meiryo" panose="020B0604030504040204" pitchFamily="34" charset="-128"/>
            </a:endParaRPr>
          </a:p>
          <a:p>
            <a:pPr>
              <a:lnSpc>
                <a:spcPct val="150000"/>
              </a:lnSpc>
            </a:pPr>
            <a:r>
              <a:rPr kumimoji="1" lang="ja-JP" altLang="en-US">
                <a:latin typeface="Meiryo" panose="020B0604030504040204" pitchFamily="34" charset="-128"/>
                <a:ea typeface="Meiryo" panose="020B0604030504040204" pitchFamily="34" charset="-128"/>
              </a:rPr>
              <a:t>そのため、</a:t>
            </a:r>
            <a:endParaRPr kumimoji="1" lang="en-US" altLang="ja-JP" dirty="0">
              <a:latin typeface="Meiryo" panose="020B0604030504040204" pitchFamily="34" charset="-128"/>
              <a:ea typeface="Meiryo" panose="020B0604030504040204" pitchFamily="34" charset="-128"/>
            </a:endParaRPr>
          </a:p>
          <a:p>
            <a:pPr>
              <a:lnSpc>
                <a:spcPct val="150000"/>
              </a:lnSpc>
            </a:pPr>
            <a:r>
              <a:rPr kumimoji="1" lang="ja-JP" altLang="en-US">
                <a:latin typeface="Meiryo" panose="020B0604030504040204" pitchFamily="34" charset="-128"/>
                <a:ea typeface="Meiryo" panose="020B0604030504040204" pitchFamily="34" charset="-128"/>
              </a:rPr>
              <a:t>コミュニケーションに継続性がなく、思い込みが民意となり、</a:t>
            </a:r>
            <a:br>
              <a:rPr kumimoji="1" lang="en-US" altLang="ja-JP" dirty="0">
                <a:latin typeface="Meiryo" panose="020B0604030504040204" pitchFamily="34" charset="-128"/>
                <a:ea typeface="Meiryo" panose="020B0604030504040204" pitchFamily="34" charset="-128"/>
              </a:rPr>
            </a:br>
            <a:r>
              <a:rPr kumimoji="1" lang="ja-JP" altLang="en-US">
                <a:latin typeface="Meiryo" panose="020B0604030504040204" pitchFamily="34" charset="-128"/>
                <a:ea typeface="Meiryo" panose="020B0604030504040204" pitchFamily="34" charset="-128"/>
              </a:rPr>
              <a:t>誤った選択を行いやすい脆弱性があります。</a:t>
            </a:r>
            <a:endParaRPr kumimoji="1" lang="en-US" altLang="ja-JP" dirty="0">
              <a:latin typeface="Meiryo" panose="020B0604030504040204" pitchFamily="34" charset="-128"/>
              <a:ea typeface="Meiryo" panose="020B0604030504040204" pitchFamily="34" charset="-128"/>
            </a:endParaRPr>
          </a:p>
          <a:p>
            <a:pPr>
              <a:lnSpc>
                <a:spcPct val="150000"/>
              </a:lnSpc>
            </a:pPr>
            <a:r>
              <a:rPr kumimoji="1" lang="ja-JP" altLang="en-US">
                <a:latin typeface="Meiryo" panose="020B0604030504040204" pitchFamily="34" charset="-128"/>
                <a:ea typeface="Meiryo" panose="020B0604030504040204" pitchFamily="34" charset="-128"/>
              </a:rPr>
              <a:t>この脆弱性を補完する新しいコミュニケーションが、</a:t>
            </a:r>
            <a:endParaRPr kumimoji="1" lang="en-US" altLang="ja-JP" dirty="0">
              <a:latin typeface="Meiryo" panose="020B0604030504040204" pitchFamily="34" charset="-128"/>
              <a:ea typeface="Meiryo" panose="020B0604030504040204" pitchFamily="34" charset="-128"/>
            </a:endParaRPr>
          </a:p>
          <a:p>
            <a:pPr>
              <a:lnSpc>
                <a:spcPct val="150000"/>
              </a:lnSpc>
            </a:pPr>
            <a:r>
              <a:rPr kumimoji="1" lang="ja-JP" altLang="en-US">
                <a:latin typeface="Meiryo" panose="020B0604030504040204" pitchFamily="34" charset="-128"/>
                <a:ea typeface="Meiryo" panose="020B0604030504040204" pitchFamily="34" charset="-128"/>
              </a:rPr>
              <a:t>　　　　　　　　　です。</a:t>
            </a:r>
            <a:endParaRPr kumimoji="1" lang="en-US" altLang="ja-JP" dirty="0">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BDAD8F05-5D1F-9D41-9520-25BA6200A4E3}"/>
              </a:ext>
            </a:extLst>
          </p:cNvPr>
          <p:cNvPicPr>
            <a:picLocks noChangeAspect="1"/>
          </p:cNvPicPr>
          <p:nvPr/>
        </p:nvPicPr>
        <p:blipFill>
          <a:blip r:embed="rId2"/>
          <a:stretch>
            <a:fillRect/>
          </a:stretch>
        </p:blipFill>
        <p:spPr>
          <a:xfrm>
            <a:off x="2110154" y="5056167"/>
            <a:ext cx="1704832" cy="602539"/>
          </a:xfrm>
          <a:prstGeom prst="rect">
            <a:avLst/>
          </a:prstGeom>
        </p:spPr>
      </p:pic>
      <p:sp>
        <p:nvSpPr>
          <p:cNvPr id="5" name="スライド番号プレースホルダー 1">
            <a:extLst>
              <a:ext uri="{FF2B5EF4-FFF2-40B4-BE49-F238E27FC236}">
                <a16:creationId xmlns:a16="http://schemas.microsoft.com/office/drawing/2014/main" id="{BB3B2772-2D59-6B41-8B70-9AB9120C6DA4}"/>
              </a:ext>
            </a:extLst>
          </p:cNvPr>
          <p:cNvSpPr>
            <a:spLocks noGrp="1"/>
          </p:cNvSpPr>
          <p:nvPr>
            <p:ph type="sldNum" sz="quarter" idx="12"/>
          </p:nvPr>
        </p:nvSpPr>
        <p:spPr>
          <a:xfrm>
            <a:off x="7677150" y="0"/>
            <a:ext cx="2228850" cy="365125"/>
          </a:xfrm>
        </p:spPr>
        <p:txBody>
          <a:bodyPr/>
          <a:lstStyle/>
          <a:p>
            <a:fld id="{A24A08D3-4842-684C-BE54-C9E1F2E8DB8B}" type="slidenum">
              <a:rPr kumimoji="1" lang="ja-JP" altLang="en-US" smtClean="0"/>
              <a:t>1</a:t>
            </a:fld>
            <a:endParaRPr kumimoji="1" lang="ja-JP" altLang="en-US"/>
          </a:p>
        </p:txBody>
      </p:sp>
    </p:spTree>
    <p:extLst>
      <p:ext uri="{BB962C8B-B14F-4D97-AF65-F5344CB8AC3E}">
        <p14:creationId xmlns:p14="http://schemas.microsoft.com/office/powerpoint/2010/main" val="1749642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a:extLst>
              <a:ext uri="{FF2B5EF4-FFF2-40B4-BE49-F238E27FC236}">
                <a16:creationId xmlns:a16="http://schemas.microsoft.com/office/drawing/2014/main" id="{3E21342D-B394-AC40-BC1B-F56C4FC1747E}"/>
              </a:ext>
            </a:extLst>
          </p:cNvPr>
          <p:cNvCxnSpPr/>
          <p:nvPr/>
        </p:nvCxnSpPr>
        <p:spPr>
          <a:xfrm>
            <a:off x="102620" y="552548"/>
            <a:ext cx="9441004"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5" name="角丸四角形 4">
            <a:extLst>
              <a:ext uri="{FF2B5EF4-FFF2-40B4-BE49-F238E27FC236}">
                <a16:creationId xmlns:a16="http://schemas.microsoft.com/office/drawing/2014/main" id="{E712B5E8-50C1-FA41-9FAE-A929712E74DF}"/>
              </a:ext>
            </a:extLst>
          </p:cNvPr>
          <p:cNvSpPr/>
          <p:nvPr/>
        </p:nvSpPr>
        <p:spPr>
          <a:xfrm>
            <a:off x="6893165" y="2205668"/>
            <a:ext cx="1406769" cy="34164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33846D00-EB82-3247-908C-0510F0B134DA}"/>
              </a:ext>
            </a:extLst>
          </p:cNvPr>
          <p:cNvSpPr txBox="1"/>
          <p:nvPr/>
        </p:nvSpPr>
        <p:spPr>
          <a:xfrm>
            <a:off x="3110800" y="2667673"/>
            <a:ext cx="1879042" cy="861774"/>
          </a:xfrm>
          <a:prstGeom prst="rect">
            <a:avLst/>
          </a:prstGeom>
          <a:noFill/>
        </p:spPr>
        <p:txBody>
          <a:bodyPr wrap="square">
            <a:spAutoFit/>
          </a:bodyPr>
          <a:lstStyle/>
          <a:p>
            <a:pPr algn="ctr"/>
            <a:r>
              <a:rPr lang="ja-JP" altLang="en-US" sz="1000" b="1">
                <a:solidFill>
                  <a:srgbClr val="0A348C"/>
                </a:solidFill>
              </a:rPr>
              <a:t>参加方法が判らない</a:t>
            </a:r>
            <a:endParaRPr lang="en-US" altLang="ja-JP" sz="1000" b="1" dirty="0">
              <a:solidFill>
                <a:srgbClr val="0A348C"/>
              </a:solidFill>
            </a:endParaRPr>
          </a:p>
          <a:p>
            <a:pPr algn="ctr"/>
            <a:r>
              <a:rPr lang="ja-JP" altLang="en-US" sz="1000" b="1">
                <a:solidFill>
                  <a:srgbClr val="0A348C"/>
                </a:solidFill>
              </a:rPr>
              <a:t>法や制度の背景知らない。</a:t>
            </a:r>
            <a:endParaRPr lang="en-US" altLang="ja-JP" sz="1000" b="1" dirty="0">
              <a:solidFill>
                <a:srgbClr val="0A348C"/>
              </a:solidFill>
            </a:endParaRPr>
          </a:p>
          <a:p>
            <a:pPr algn="ctr"/>
            <a:r>
              <a:rPr lang="ja-JP" altLang="en-US" sz="1000" b="1">
                <a:solidFill>
                  <a:srgbClr val="0A348C"/>
                </a:solidFill>
              </a:rPr>
              <a:t>意見を示しても</a:t>
            </a:r>
            <a:endParaRPr lang="en-US" altLang="ja-JP" sz="1000" b="1" dirty="0">
              <a:solidFill>
                <a:srgbClr val="0A348C"/>
              </a:solidFill>
            </a:endParaRPr>
          </a:p>
          <a:p>
            <a:pPr algn="ctr"/>
            <a:r>
              <a:rPr lang="ja-JP" altLang="en-US" sz="1000" b="1">
                <a:solidFill>
                  <a:srgbClr val="0A348C"/>
                </a:solidFill>
              </a:rPr>
              <a:t>相手にされないかも・・</a:t>
            </a:r>
            <a:endParaRPr lang="en-US" altLang="ja-JP" sz="1000" b="1" dirty="0">
              <a:solidFill>
                <a:srgbClr val="0A348C"/>
              </a:solidFill>
            </a:endParaRPr>
          </a:p>
          <a:p>
            <a:pPr algn="ctr"/>
            <a:r>
              <a:rPr lang="ja-JP" altLang="en-US" sz="1000" b="1">
                <a:solidFill>
                  <a:srgbClr val="0A348C"/>
                </a:solidFill>
              </a:rPr>
              <a:t>（心理的安全性→</a:t>
            </a:r>
            <a:r>
              <a:rPr lang="ja-JP" altLang="en-US" sz="1000" b="1">
                <a:solidFill>
                  <a:schemeClr val="accent2">
                    <a:lumMod val="75000"/>
                  </a:schemeClr>
                </a:solidFill>
              </a:rPr>
              <a:t>低い</a:t>
            </a:r>
            <a:r>
              <a:rPr lang="ja-JP" altLang="en-US" sz="1000" b="1">
                <a:solidFill>
                  <a:srgbClr val="0A348C"/>
                </a:solidFill>
              </a:rPr>
              <a:t>）</a:t>
            </a:r>
            <a:endParaRPr lang="en-US" altLang="ja-JP" sz="1000" b="1" dirty="0">
              <a:solidFill>
                <a:srgbClr val="0A348C"/>
              </a:solidFill>
            </a:endParaRPr>
          </a:p>
        </p:txBody>
      </p:sp>
      <p:sp>
        <p:nvSpPr>
          <p:cNvPr id="7" name="テキスト ボックス 6">
            <a:extLst>
              <a:ext uri="{FF2B5EF4-FFF2-40B4-BE49-F238E27FC236}">
                <a16:creationId xmlns:a16="http://schemas.microsoft.com/office/drawing/2014/main" id="{45735139-A851-974D-B5B1-DB2B7201AE06}"/>
              </a:ext>
            </a:extLst>
          </p:cNvPr>
          <p:cNvSpPr txBox="1"/>
          <p:nvPr/>
        </p:nvSpPr>
        <p:spPr>
          <a:xfrm>
            <a:off x="3015341" y="3730171"/>
            <a:ext cx="2069961" cy="553998"/>
          </a:xfrm>
          <a:prstGeom prst="rect">
            <a:avLst/>
          </a:prstGeom>
          <a:noFill/>
        </p:spPr>
        <p:txBody>
          <a:bodyPr wrap="square">
            <a:spAutoFit/>
          </a:bodyPr>
          <a:lstStyle/>
          <a:p>
            <a:pPr algn="ctr"/>
            <a:r>
              <a:rPr lang="ja-JP" altLang="en-US" sz="1000" b="1">
                <a:solidFill>
                  <a:srgbClr val="0A348C"/>
                </a:solidFill>
              </a:rPr>
              <a:t>先生や家の人は</a:t>
            </a:r>
            <a:endParaRPr lang="en-US" altLang="ja-JP" sz="1000" b="1" dirty="0">
              <a:solidFill>
                <a:srgbClr val="0A348C"/>
              </a:solidFill>
            </a:endParaRPr>
          </a:p>
          <a:p>
            <a:pPr algn="ctr"/>
            <a:r>
              <a:rPr lang="ja-JP" altLang="en-US" sz="1000" b="1">
                <a:solidFill>
                  <a:srgbClr val="0A348C"/>
                </a:solidFill>
              </a:rPr>
              <a:t>勉強さえすれば良いと言う</a:t>
            </a:r>
            <a:endParaRPr lang="en-US" altLang="ja-JP" sz="1000" b="1" dirty="0">
              <a:solidFill>
                <a:srgbClr val="0A348C"/>
              </a:solidFill>
            </a:endParaRPr>
          </a:p>
          <a:p>
            <a:pPr algn="ctr"/>
            <a:r>
              <a:rPr lang="ja-JP" altLang="en-US" sz="1000" b="1">
                <a:solidFill>
                  <a:srgbClr val="0A348C"/>
                </a:solidFill>
              </a:rPr>
              <a:t>（校則も変えられないらしい）</a:t>
            </a:r>
            <a:endParaRPr lang="en-US" altLang="ja-JP" sz="1000" b="1" dirty="0">
              <a:solidFill>
                <a:srgbClr val="0A348C"/>
              </a:solidFill>
            </a:endParaRPr>
          </a:p>
        </p:txBody>
      </p:sp>
      <p:sp>
        <p:nvSpPr>
          <p:cNvPr id="8" name="テキスト ボックス 7">
            <a:extLst>
              <a:ext uri="{FF2B5EF4-FFF2-40B4-BE49-F238E27FC236}">
                <a16:creationId xmlns:a16="http://schemas.microsoft.com/office/drawing/2014/main" id="{8479ED0A-5DDD-FD48-8A48-17C89E3396D5}"/>
              </a:ext>
            </a:extLst>
          </p:cNvPr>
          <p:cNvSpPr txBox="1"/>
          <p:nvPr/>
        </p:nvSpPr>
        <p:spPr>
          <a:xfrm>
            <a:off x="3193883" y="2447634"/>
            <a:ext cx="1712876" cy="276999"/>
          </a:xfrm>
          <a:prstGeom prst="rect">
            <a:avLst/>
          </a:prstGeom>
          <a:noFill/>
        </p:spPr>
        <p:txBody>
          <a:bodyPr wrap="square">
            <a:spAutoFit/>
          </a:bodyPr>
          <a:lstStyle/>
          <a:p>
            <a:pPr algn="ctr"/>
            <a:r>
              <a:rPr lang="ja-JP" altLang="en-US" sz="1200" b="1">
                <a:solidFill>
                  <a:schemeClr val="bg1"/>
                </a:solidFill>
                <a:highlight>
                  <a:srgbClr val="000080"/>
                </a:highlight>
              </a:rPr>
              <a:t>＜</a:t>
            </a:r>
            <a:r>
              <a:rPr lang="en-US" altLang="ja-JP" sz="1200" b="1" dirty="0">
                <a:solidFill>
                  <a:schemeClr val="bg1"/>
                </a:solidFill>
                <a:highlight>
                  <a:srgbClr val="000080"/>
                </a:highlight>
              </a:rPr>
              <a:t> </a:t>
            </a:r>
            <a:r>
              <a:rPr lang="ja-JP" altLang="en-US" sz="1200" b="1">
                <a:solidFill>
                  <a:schemeClr val="bg1"/>
                </a:solidFill>
                <a:highlight>
                  <a:srgbClr val="000080"/>
                </a:highlight>
              </a:rPr>
              <a:t>参加への懸念</a:t>
            </a:r>
            <a:r>
              <a:rPr lang="en-US" altLang="ja-JP" sz="1200" b="1" dirty="0">
                <a:solidFill>
                  <a:schemeClr val="bg1"/>
                </a:solidFill>
                <a:highlight>
                  <a:srgbClr val="000080"/>
                </a:highlight>
              </a:rPr>
              <a:t> </a:t>
            </a:r>
            <a:r>
              <a:rPr lang="ja-JP" altLang="en-US" sz="1200" b="1">
                <a:solidFill>
                  <a:schemeClr val="bg1"/>
                </a:solidFill>
                <a:highlight>
                  <a:srgbClr val="000080"/>
                </a:highlight>
              </a:rPr>
              <a:t>＞</a:t>
            </a:r>
            <a:r>
              <a:rPr lang="ja-JP" altLang="en-US" sz="1200" b="1">
                <a:solidFill>
                  <a:schemeClr val="bg1"/>
                </a:solidFill>
              </a:rPr>
              <a:t>　</a:t>
            </a:r>
            <a:r>
              <a:rPr lang="ja-JP" altLang="en-US" sz="1200" b="1">
                <a:solidFill>
                  <a:schemeClr val="bg1"/>
                </a:solidFill>
                <a:highlight>
                  <a:srgbClr val="000080"/>
                </a:highlight>
              </a:rPr>
              <a:t>　　</a:t>
            </a:r>
            <a:endParaRPr lang="en-US" altLang="ja-JP" sz="1200" b="1" dirty="0">
              <a:solidFill>
                <a:schemeClr val="bg1"/>
              </a:solidFill>
              <a:highlight>
                <a:srgbClr val="000080"/>
              </a:highlight>
            </a:endParaRPr>
          </a:p>
        </p:txBody>
      </p:sp>
      <p:sp>
        <p:nvSpPr>
          <p:cNvPr id="9" name="テキスト ボックス 8">
            <a:extLst>
              <a:ext uri="{FF2B5EF4-FFF2-40B4-BE49-F238E27FC236}">
                <a16:creationId xmlns:a16="http://schemas.microsoft.com/office/drawing/2014/main" id="{AC71747D-33D4-6044-A8C5-A94B8306D57E}"/>
              </a:ext>
            </a:extLst>
          </p:cNvPr>
          <p:cNvSpPr txBox="1"/>
          <p:nvPr/>
        </p:nvSpPr>
        <p:spPr>
          <a:xfrm>
            <a:off x="3258360" y="3533354"/>
            <a:ext cx="1583922" cy="276999"/>
          </a:xfrm>
          <a:prstGeom prst="rect">
            <a:avLst/>
          </a:prstGeom>
          <a:noFill/>
        </p:spPr>
        <p:txBody>
          <a:bodyPr wrap="square">
            <a:spAutoFit/>
          </a:bodyPr>
          <a:lstStyle/>
          <a:p>
            <a:pPr algn="ctr"/>
            <a:r>
              <a:rPr lang="ja-JP" altLang="en-US" sz="1200" b="1">
                <a:solidFill>
                  <a:schemeClr val="bg1"/>
                </a:solidFill>
                <a:highlight>
                  <a:srgbClr val="000080"/>
                </a:highlight>
              </a:rPr>
              <a:t>＜</a:t>
            </a:r>
            <a:r>
              <a:rPr lang="en-US" altLang="ja-JP" sz="1200" b="1" dirty="0">
                <a:solidFill>
                  <a:schemeClr val="bg1"/>
                </a:solidFill>
                <a:highlight>
                  <a:srgbClr val="000080"/>
                </a:highlight>
              </a:rPr>
              <a:t> </a:t>
            </a:r>
            <a:r>
              <a:rPr lang="ja-JP" altLang="en-US" sz="1200" b="1">
                <a:solidFill>
                  <a:schemeClr val="bg1"/>
                </a:solidFill>
                <a:highlight>
                  <a:srgbClr val="000080"/>
                </a:highlight>
              </a:rPr>
              <a:t>周囲の無理解</a:t>
            </a:r>
            <a:r>
              <a:rPr lang="en-US" altLang="ja-JP" sz="1200" b="1" dirty="0">
                <a:solidFill>
                  <a:schemeClr val="bg1"/>
                </a:solidFill>
                <a:highlight>
                  <a:srgbClr val="000080"/>
                </a:highlight>
              </a:rPr>
              <a:t> </a:t>
            </a:r>
            <a:r>
              <a:rPr lang="ja-JP" altLang="en-US" sz="1200" b="1">
                <a:solidFill>
                  <a:schemeClr val="bg1"/>
                </a:solidFill>
                <a:highlight>
                  <a:srgbClr val="000080"/>
                </a:highlight>
              </a:rPr>
              <a:t>＞</a:t>
            </a:r>
            <a:endParaRPr lang="en-US" altLang="ja-JP" sz="1200" b="1" dirty="0">
              <a:solidFill>
                <a:schemeClr val="bg1"/>
              </a:solidFill>
              <a:highlight>
                <a:srgbClr val="000080"/>
              </a:highlight>
            </a:endParaRPr>
          </a:p>
        </p:txBody>
      </p:sp>
      <p:sp>
        <p:nvSpPr>
          <p:cNvPr id="10" name="テキスト ボックス 9">
            <a:extLst>
              <a:ext uri="{FF2B5EF4-FFF2-40B4-BE49-F238E27FC236}">
                <a16:creationId xmlns:a16="http://schemas.microsoft.com/office/drawing/2014/main" id="{0419F5D0-9EE8-3C49-9CEF-2B1126F9CBFE}"/>
              </a:ext>
            </a:extLst>
          </p:cNvPr>
          <p:cNvSpPr txBox="1"/>
          <p:nvPr/>
        </p:nvSpPr>
        <p:spPr>
          <a:xfrm>
            <a:off x="6901537" y="2601405"/>
            <a:ext cx="1376624" cy="393185"/>
          </a:xfrm>
          <a:prstGeom prst="rect">
            <a:avLst/>
          </a:prstGeom>
          <a:noFill/>
        </p:spPr>
        <p:txBody>
          <a:bodyPr wrap="square">
            <a:spAutoFit/>
          </a:bodyPr>
          <a:lstStyle/>
          <a:p>
            <a:pPr algn="ctr">
              <a:lnSpc>
                <a:spcPct val="80000"/>
              </a:lnSpc>
            </a:pPr>
            <a:r>
              <a:rPr lang="ja-JP" altLang="en-US" sz="1200" b="1">
                <a:solidFill>
                  <a:srgbClr val="0A348C"/>
                </a:solidFill>
              </a:rPr>
              <a:t>次世代層が</a:t>
            </a:r>
            <a:endParaRPr lang="en-US" altLang="ja-JP" sz="1200" b="1" dirty="0">
              <a:solidFill>
                <a:srgbClr val="0A348C"/>
              </a:solidFill>
            </a:endParaRPr>
          </a:p>
          <a:p>
            <a:pPr algn="ctr">
              <a:lnSpc>
                <a:spcPct val="80000"/>
              </a:lnSpc>
            </a:pPr>
            <a:r>
              <a:rPr lang="ja-JP" altLang="en-US" sz="1200" b="1">
                <a:solidFill>
                  <a:srgbClr val="0A348C"/>
                </a:solidFill>
              </a:rPr>
              <a:t>地域から</a:t>
            </a:r>
            <a:r>
              <a:rPr lang="ja-JP" altLang="en-US" sz="1200" b="1">
                <a:solidFill>
                  <a:srgbClr val="C00000"/>
                </a:solidFill>
              </a:rPr>
              <a:t>流出</a:t>
            </a:r>
            <a:endParaRPr lang="en-US" altLang="ja-JP" sz="1200" b="1" dirty="0">
              <a:solidFill>
                <a:srgbClr val="C00000"/>
              </a:solidFill>
            </a:endParaRPr>
          </a:p>
        </p:txBody>
      </p:sp>
      <p:sp>
        <p:nvSpPr>
          <p:cNvPr id="11" name="右大かっこ 10">
            <a:extLst>
              <a:ext uri="{FF2B5EF4-FFF2-40B4-BE49-F238E27FC236}">
                <a16:creationId xmlns:a16="http://schemas.microsoft.com/office/drawing/2014/main" id="{CFBD0A8B-3251-3B42-87F4-63FED04C4952}"/>
              </a:ext>
            </a:extLst>
          </p:cNvPr>
          <p:cNvSpPr/>
          <p:nvPr/>
        </p:nvSpPr>
        <p:spPr>
          <a:xfrm>
            <a:off x="5033384" y="2234970"/>
            <a:ext cx="101321" cy="1949380"/>
          </a:xfrm>
          <a:prstGeom prst="rightBracket">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1C5F54BA-FD0B-ED40-A0A1-D00B875FD0E7}"/>
              </a:ext>
            </a:extLst>
          </p:cNvPr>
          <p:cNvSpPr txBox="1"/>
          <p:nvPr/>
        </p:nvSpPr>
        <p:spPr>
          <a:xfrm>
            <a:off x="5033384" y="2822529"/>
            <a:ext cx="1703193" cy="830997"/>
          </a:xfrm>
          <a:prstGeom prst="rect">
            <a:avLst/>
          </a:prstGeom>
          <a:noFill/>
        </p:spPr>
        <p:txBody>
          <a:bodyPr wrap="square">
            <a:spAutoFit/>
          </a:bodyPr>
          <a:lstStyle/>
          <a:p>
            <a:pPr algn="ctr"/>
            <a:r>
              <a:rPr lang="ja-JP" altLang="en-US" sz="1200" b="1">
                <a:solidFill>
                  <a:srgbClr val="0A348C"/>
                </a:solidFill>
              </a:rPr>
              <a:t>こどもが、</a:t>
            </a:r>
            <a:endParaRPr lang="en-US" altLang="ja-JP" sz="1200" b="1" dirty="0">
              <a:solidFill>
                <a:srgbClr val="0A348C"/>
              </a:solidFill>
            </a:endParaRPr>
          </a:p>
          <a:p>
            <a:pPr algn="ctr"/>
            <a:r>
              <a:rPr lang="ja-JP" altLang="en-US" sz="1200" b="1">
                <a:solidFill>
                  <a:srgbClr val="0A348C"/>
                </a:solidFill>
              </a:rPr>
              <a:t>地域や社会に意見を</a:t>
            </a:r>
            <a:endParaRPr lang="en-US" altLang="ja-JP" sz="1200" b="1" dirty="0">
              <a:solidFill>
                <a:srgbClr val="0A348C"/>
              </a:solidFill>
            </a:endParaRPr>
          </a:p>
          <a:p>
            <a:pPr algn="ctr"/>
            <a:r>
              <a:rPr lang="ja-JP" altLang="en-US" sz="1200" b="1">
                <a:solidFill>
                  <a:srgbClr val="0A348C"/>
                </a:solidFill>
              </a:rPr>
              <a:t>示し、行動することが困難な環境</a:t>
            </a:r>
            <a:endParaRPr lang="en-US" altLang="ja-JP" sz="1200" b="1" dirty="0">
              <a:solidFill>
                <a:srgbClr val="0A348C"/>
              </a:solidFill>
            </a:endParaRPr>
          </a:p>
        </p:txBody>
      </p:sp>
      <p:sp>
        <p:nvSpPr>
          <p:cNvPr id="13" name="テキスト ボックス 12">
            <a:extLst>
              <a:ext uri="{FF2B5EF4-FFF2-40B4-BE49-F238E27FC236}">
                <a16:creationId xmlns:a16="http://schemas.microsoft.com/office/drawing/2014/main" id="{7419A34D-1D6F-6E49-B01D-51CEDC9E9AEE}"/>
              </a:ext>
            </a:extLst>
          </p:cNvPr>
          <p:cNvSpPr txBox="1"/>
          <p:nvPr/>
        </p:nvSpPr>
        <p:spPr>
          <a:xfrm>
            <a:off x="6832875" y="2992845"/>
            <a:ext cx="1513948" cy="393185"/>
          </a:xfrm>
          <a:prstGeom prst="rect">
            <a:avLst/>
          </a:prstGeom>
          <a:noFill/>
        </p:spPr>
        <p:txBody>
          <a:bodyPr wrap="square">
            <a:spAutoFit/>
          </a:bodyPr>
          <a:lstStyle/>
          <a:p>
            <a:pPr algn="ctr">
              <a:lnSpc>
                <a:spcPct val="80000"/>
              </a:lnSpc>
            </a:pPr>
            <a:r>
              <a:rPr lang="ja-JP" altLang="en-US" sz="1200" b="1">
                <a:solidFill>
                  <a:srgbClr val="0A348C"/>
                </a:solidFill>
              </a:rPr>
              <a:t>子育て世代から</a:t>
            </a:r>
            <a:endParaRPr lang="en-US" altLang="ja-JP" sz="1200" b="1" dirty="0">
              <a:solidFill>
                <a:srgbClr val="0A348C"/>
              </a:solidFill>
            </a:endParaRPr>
          </a:p>
          <a:p>
            <a:pPr algn="ctr">
              <a:lnSpc>
                <a:spcPct val="80000"/>
              </a:lnSpc>
            </a:pPr>
            <a:r>
              <a:rPr lang="ja-JP" altLang="en-US" sz="1200" b="1">
                <a:solidFill>
                  <a:srgbClr val="C00000"/>
                </a:solidFill>
              </a:rPr>
              <a:t>選ばれない</a:t>
            </a:r>
            <a:r>
              <a:rPr lang="ja-JP" altLang="en-US" sz="1200" b="1">
                <a:solidFill>
                  <a:srgbClr val="0A348C"/>
                </a:solidFill>
              </a:rPr>
              <a:t>地域</a:t>
            </a:r>
            <a:endParaRPr lang="en-US" altLang="ja-JP" sz="1200" b="1" dirty="0">
              <a:solidFill>
                <a:srgbClr val="0A348C"/>
              </a:solidFill>
            </a:endParaRPr>
          </a:p>
        </p:txBody>
      </p:sp>
      <p:sp>
        <p:nvSpPr>
          <p:cNvPr id="14" name="テキスト ボックス 13">
            <a:extLst>
              <a:ext uri="{FF2B5EF4-FFF2-40B4-BE49-F238E27FC236}">
                <a16:creationId xmlns:a16="http://schemas.microsoft.com/office/drawing/2014/main" id="{89879E31-3929-2A46-B419-0AA6E5811172}"/>
              </a:ext>
            </a:extLst>
          </p:cNvPr>
          <p:cNvSpPr txBox="1"/>
          <p:nvPr/>
        </p:nvSpPr>
        <p:spPr>
          <a:xfrm>
            <a:off x="8476620" y="2822529"/>
            <a:ext cx="1323029" cy="861774"/>
          </a:xfrm>
          <a:prstGeom prst="rect">
            <a:avLst/>
          </a:prstGeom>
          <a:noFill/>
        </p:spPr>
        <p:txBody>
          <a:bodyPr wrap="square">
            <a:spAutoFit/>
          </a:bodyPr>
          <a:lstStyle/>
          <a:p>
            <a:pPr algn="ctr"/>
            <a:r>
              <a:rPr lang="ja-JP" altLang="en-US" sz="1200" b="1">
                <a:solidFill>
                  <a:srgbClr val="0A348C"/>
                </a:solidFill>
              </a:rPr>
              <a:t>地域の発展</a:t>
            </a:r>
            <a:endParaRPr lang="en-US" altLang="ja-JP" sz="1200" b="1" dirty="0">
              <a:solidFill>
                <a:srgbClr val="0A348C"/>
              </a:solidFill>
            </a:endParaRPr>
          </a:p>
          <a:p>
            <a:pPr algn="ctr"/>
            <a:r>
              <a:rPr lang="ja-JP" altLang="en-US" sz="1200" b="1">
                <a:solidFill>
                  <a:srgbClr val="0A348C"/>
                </a:solidFill>
              </a:rPr>
              <a:t>持続性向上の</a:t>
            </a:r>
            <a:endParaRPr lang="en-US" altLang="ja-JP" sz="1200" b="1" dirty="0">
              <a:solidFill>
                <a:srgbClr val="0A348C"/>
              </a:solidFill>
            </a:endParaRPr>
          </a:p>
          <a:p>
            <a:pPr algn="ctr"/>
            <a:r>
              <a:rPr lang="ja-JP" altLang="en-US" sz="1200" b="1">
                <a:solidFill>
                  <a:srgbClr val="0A348C"/>
                </a:solidFill>
              </a:rPr>
              <a:t>地域基盤が</a:t>
            </a:r>
            <a:endParaRPr lang="en-US" altLang="ja-JP" sz="1200" b="1" dirty="0">
              <a:solidFill>
                <a:srgbClr val="0A348C"/>
              </a:solidFill>
            </a:endParaRPr>
          </a:p>
          <a:p>
            <a:pPr algn="ctr"/>
            <a:r>
              <a:rPr lang="ja-JP" altLang="en-US" sz="1400" b="1">
                <a:solidFill>
                  <a:srgbClr val="C00000"/>
                </a:solidFill>
              </a:rPr>
              <a:t>脆弱に</a:t>
            </a:r>
            <a:endParaRPr lang="en-US" altLang="ja-JP" sz="1400" b="1" dirty="0">
              <a:solidFill>
                <a:srgbClr val="C00000"/>
              </a:solidFill>
            </a:endParaRPr>
          </a:p>
        </p:txBody>
      </p:sp>
      <p:sp>
        <p:nvSpPr>
          <p:cNvPr id="15" name="テキスト ボックス 14">
            <a:extLst>
              <a:ext uri="{FF2B5EF4-FFF2-40B4-BE49-F238E27FC236}">
                <a16:creationId xmlns:a16="http://schemas.microsoft.com/office/drawing/2014/main" id="{0226CF65-57EB-7144-B31B-DA68E6BBD178}"/>
              </a:ext>
            </a:extLst>
          </p:cNvPr>
          <p:cNvSpPr txBox="1"/>
          <p:nvPr/>
        </p:nvSpPr>
        <p:spPr>
          <a:xfrm>
            <a:off x="6753325" y="3384285"/>
            <a:ext cx="1703193" cy="393185"/>
          </a:xfrm>
          <a:prstGeom prst="rect">
            <a:avLst/>
          </a:prstGeom>
          <a:noFill/>
        </p:spPr>
        <p:txBody>
          <a:bodyPr wrap="square">
            <a:spAutoFit/>
          </a:bodyPr>
          <a:lstStyle/>
          <a:p>
            <a:pPr algn="ctr">
              <a:lnSpc>
                <a:spcPct val="80000"/>
              </a:lnSpc>
            </a:pPr>
            <a:r>
              <a:rPr lang="ja-JP" altLang="en-US" sz="1200" b="1">
                <a:solidFill>
                  <a:srgbClr val="0A348C"/>
                </a:solidFill>
              </a:rPr>
              <a:t>部活動の地域移行が</a:t>
            </a:r>
            <a:r>
              <a:rPr lang="ja-JP" altLang="en-US" sz="1200" b="1">
                <a:solidFill>
                  <a:srgbClr val="C00000"/>
                </a:solidFill>
              </a:rPr>
              <a:t>停滞</a:t>
            </a:r>
            <a:endParaRPr lang="en-US" altLang="ja-JP" sz="1200" b="1" dirty="0">
              <a:solidFill>
                <a:srgbClr val="C00000"/>
              </a:solidFill>
            </a:endParaRPr>
          </a:p>
        </p:txBody>
      </p:sp>
      <p:sp>
        <p:nvSpPr>
          <p:cNvPr id="16" name="テキスト ボックス 15">
            <a:extLst>
              <a:ext uri="{FF2B5EF4-FFF2-40B4-BE49-F238E27FC236}">
                <a16:creationId xmlns:a16="http://schemas.microsoft.com/office/drawing/2014/main" id="{D47F5110-5481-BE47-A58A-699B1934FE0D}"/>
              </a:ext>
            </a:extLst>
          </p:cNvPr>
          <p:cNvSpPr txBox="1"/>
          <p:nvPr/>
        </p:nvSpPr>
        <p:spPr>
          <a:xfrm>
            <a:off x="6754999" y="3755628"/>
            <a:ext cx="1703193" cy="393185"/>
          </a:xfrm>
          <a:prstGeom prst="rect">
            <a:avLst/>
          </a:prstGeom>
          <a:noFill/>
        </p:spPr>
        <p:txBody>
          <a:bodyPr wrap="square">
            <a:spAutoFit/>
          </a:bodyPr>
          <a:lstStyle/>
          <a:p>
            <a:pPr algn="ctr">
              <a:lnSpc>
                <a:spcPct val="80000"/>
              </a:lnSpc>
            </a:pPr>
            <a:r>
              <a:rPr lang="en-US" altLang="ja-JP" sz="1200" b="1" dirty="0">
                <a:solidFill>
                  <a:srgbClr val="0A348C"/>
                </a:solidFill>
              </a:rPr>
              <a:t>UIJ</a:t>
            </a:r>
            <a:r>
              <a:rPr lang="ja-JP" altLang="en-US" sz="1200" b="1">
                <a:solidFill>
                  <a:srgbClr val="0A348C"/>
                </a:solidFill>
              </a:rPr>
              <a:t>ターンが</a:t>
            </a:r>
            <a:endParaRPr lang="en-US" altLang="ja-JP" sz="1200" b="1" dirty="0">
              <a:solidFill>
                <a:srgbClr val="0A348C"/>
              </a:solidFill>
            </a:endParaRPr>
          </a:p>
          <a:p>
            <a:pPr algn="ctr">
              <a:lnSpc>
                <a:spcPct val="80000"/>
              </a:lnSpc>
            </a:pPr>
            <a:r>
              <a:rPr lang="ja-JP" altLang="en-US" sz="1200" b="1">
                <a:solidFill>
                  <a:srgbClr val="C00000"/>
                </a:solidFill>
              </a:rPr>
              <a:t>活性化しない</a:t>
            </a:r>
            <a:endParaRPr lang="en-US" altLang="ja-JP" sz="1200" b="1" dirty="0">
              <a:solidFill>
                <a:srgbClr val="C00000"/>
              </a:solidFill>
            </a:endParaRPr>
          </a:p>
        </p:txBody>
      </p:sp>
      <p:sp>
        <p:nvSpPr>
          <p:cNvPr id="17" name="テキスト ボックス 16">
            <a:extLst>
              <a:ext uri="{FF2B5EF4-FFF2-40B4-BE49-F238E27FC236}">
                <a16:creationId xmlns:a16="http://schemas.microsoft.com/office/drawing/2014/main" id="{C82DD381-0CA0-7740-B940-962C553EE0E6}"/>
              </a:ext>
            </a:extLst>
          </p:cNvPr>
          <p:cNvSpPr txBox="1"/>
          <p:nvPr/>
        </p:nvSpPr>
        <p:spPr>
          <a:xfrm>
            <a:off x="1984549" y="2055328"/>
            <a:ext cx="3240592" cy="400110"/>
          </a:xfrm>
          <a:prstGeom prst="rect">
            <a:avLst/>
          </a:prstGeom>
          <a:noFill/>
        </p:spPr>
        <p:txBody>
          <a:bodyPr wrap="square">
            <a:spAutoFit/>
          </a:bodyPr>
          <a:lstStyle/>
          <a:p>
            <a:r>
              <a:rPr lang="ja-JP" altLang="en-US" sz="1400" b="1">
                <a:effectLst/>
                <a:latin typeface="+mn-ea"/>
              </a:rPr>
              <a:t>こども基本法に</a:t>
            </a:r>
            <a:r>
              <a:rPr lang="ja-JP" altLang="en-US" sz="2000" b="1">
                <a:solidFill>
                  <a:srgbClr val="C00000"/>
                </a:solidFill>
                <a:effectLst/>
                <a:latin typeface="+mn-ea"/>
              </a:rPr>
              <a:t>対応しない</a:t>
            </a:r>
            <a:r>
              <a:rPr lang="ja-JP" altLang="en-US" sz="1400" b="1">
                <a:effectLst/>
                <a:latin typeface="+mn-ea"/>
              </a:rPr>
              <a:t>地域</a:t>
            </a:r>
            <a:endParaRPr lang="ja-JP" altLang="en-US" sz="1400"/>
          </a:p>
        </p:txBody>
      </p:sp>
      <p:sp>
        <p:nvSpPr>
          <p:cNvPr id="18" name="テキスト ボックス 17">
            <a:extLst>
              <a:ext uri="{FF2B5EF4-FFF2-40B4-BE49-F238E27FC236}">
                <a16:creationId xmlns:a16="http://schemas.microsoft.com/office/drawing/2014/main" id="{4793C3DD-E188-1147-95DE-C26268538DF4}"/>
              </a:ext>
            </a:extLst>
          </p:cNvPr>
          <p:cNvSpPr txBox="1"/>
          <p:nvPr/>
        </p:nvSpPr>
        <p:spPr>
          <a:xfrm>
            <a:off x="2090056" y="2929478"/>
            <a:ext cx="1024932" cy="553998"/>
          </a:xfrm>
          <a:prstGeom prst="rect">
            <a:avLst/>
          </a:prstGeom>
          <a:noFill/>
        </p:spPr>
        <p:txBody>
          <a:bodyPr wrap="square">
            <a:spAutoFit/>
          </a:bodyPr>
          <a:lstStyle/>
          <a:p>
            <a:pPr algn="ctr"/>
            <a:r>
              <a:rPr lang="ja-JP" altLang="en-US" sz="1000" b="1">
                <a:effectLst/>
                <a:latin typeface="+mn-ea"/>
              </a:rPr>
              <a:t>自治体</a:t>
            </a:r>
            <a:endParaRPr lang="en-US" altLang="ja-JP" sz="1000" b="1" dirty="0">
              <a:effectLst/>
              <a:latin typeface="+mn-ea"/>
            </a:endParaRPr>
          </a:p>
          <a:p>
            <a:pPr algn="ctr"/>
            <a:r>
              <a:rPr lang="ja-JP" altLang="en-US" sz="1000" b="1">
                <a:latin typeface="+mn-ea"/>
              </a:rPr>
              <a:t>広報・公聴の</a:t>
            </a:r>
            <a:endParaRPr lang="en-US" altLang="ja-JP" sz="1000" b="1" dirty="0">
              <a:latin typeface="+mn-ea"/>
            </a:endParaRPr>
          </a:p>
          <a:p>
            <a:pPr algn="ctr"/>
            <a:r>
              <a:rPr lang="ja-JP" altLang="en-US" sz="1000" b="1">
                <a:latin typeface="+mn-ea"/>
              </a:rPr>
              <a:t>機能不全</a:t>
            </a:r>
            <a:endParaRPr lang="ja-JP" altLang="en-US" sz="1000"/>
          </a:p>
        </p:txBody>
      </p:sp>
      <p:sp>
        <p:nvSpPr>
          <p:cNvPr id="19" name="テキスト ボックス 18">
            <a:extLst>
              <a:ext uri="{FF2B5EF4-FFF2-40B4-BE49-F238E27FC236}">
                <a16:creationId xmlns:a16="http://schemas.microsoft.com/office/drawing/2014/main" id="{F18B1909-E697-D946-A1EF-92776A7275D4}"/>
              </a:ext>
            </a:extLst>
          </p:cNvPr>
          <p:cNvSpPr txBox="1"/>
          <p:nvPr/>
        </p:nvSpPr>
        <p:spPr>
          <a:xfrm>
            <a:off x="6726529" y="2209966"/>
            <a:ext cx="1703193" cy="393185"/>
          </a:xfrm>
          <a:prstGeom prst="rect">
            <a:avLst/>
          </a:prstGeom>
          <a:noFill/>
        </p:spPr>
        <p:txBody>
          <a:bodyPr wrap="square">
            <a:spAutoFit/>
          </a:bodyPr>
          <a:lstStyle/>
          <a:p>
            <a:pPr algn="ctr">
              <a:lnSpc>
                <a:spcPct val="80000"/>
              </a:lnSpc>
            </a:pPr>
            <a:r>
              <a:rPr lang="ja-JP" altLang="en-US" sz="1200" b="1">
                <a:solidFill>
                  <a:srgbClr val="0A348C"/>
                </a:solidFill>
              </a:rPr>
              <a:t>こどもにとって</a:t>
            </a:r>
            <a:endParaRPr lang="en-US" altLang="ja-JP" sz="1200" b="1" dirty="0">
              <a:solidFill>
                <a:srgbClr val="0A348C"/>
              </a:solidFill>
            </a:endParaRPr>
          </a:p>
          <a:p>
            <a:pPr algn="ctr">
              <a:lnSpc>
                <a:spcPct val="80000"/>
              </a:lnSpc>
            </a:pPr>
            <a:r>
              <a:rPr lang="ja-JP" altLang="en-US" sz="1200" b="1">
                <a:solidFill>
                  <a:srgbClr val="0A348C"/>
                </a:solidFill>
              </a:rPr>
              <a:t>行政が</a:t>
            </a:r>
            <a:r>
              <a:rPr lang="ja-JP" altLang="en-US" sz="1200" b="1">
                <a:solidFill>
                  <a:srgbClr val="C00000"/>
                </a:solidFill>
              </a:rPr>
              <a:t>遠い</a:t>
            </a:r>
            <a:r>
              <a:rPr lang="ja-JP" altLang="en-US" sz="1200" b="1">
                <a:solidFill>
                  <a:srgbClr val="0A348C"/>
                </a:solidFill>
              </a:rPr>
              <a:t>存在</a:t>
            </a:r>
            <a:endParaRPr lang="en-US" altLang="ja-JP" sz="1200" b="1" dirty="0">
              <a:solidFill>
                <a:srgbClr val="0A348C"/>
              </a:solidFill>
            </a:endParaRPr>
          </a:p>
        </p:txBody>
      </p:sp>
      <p:sp>
        <p:nvSpPr>
          <p:cNvPr id="20" name="右大かっこ 19">
            <a:extLst>
              <a:ext uri="{FF2B5EF4-FFF2-40B4-BE49-F238E27FC236}">
                <a16:creationId xmlns:a16="http://schemas.microsoft.com/office/drawing/2014/main" id="{06D2CDC3-7011-454F-995A-BFA01E23ECD9}"/>
              </a:ext>
            </a:extLst>
          </p:cNvPr>
          <p:cNvSpPr/>
          <p:nvPr/>
        </p:nvSpPr>
        <p:spPr>
          <a:xfrm flipH="1">
            <a:off x="1928868" y="2246693"/>
            <a:ext cx="113044" cy="1949380"/>
          </a:xfrm>
          <a:prstGeom prst="rightBracket">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1" name="右矢印 20">
            <a:extLst>
              <a:ext uri="{FF2B5EF4-FFF2-40B4-BE49-F238E27FC236}">
                <a16:creationId xmlns:a16="http://schemas.microsoft.com/office/drawing/2014/main" id="{904E20E8-E32F-364B-BA69-C4BC1D1FCA63}"/>
              </a:ext>
            </a:extLst>
          </p:cNvPr>
          <p:cNvSpPr/>
          <p:nvPr/>
        </p:nvSpPr>
        <p:spPr>
          <a:xfrm>
            <a:off x="6672101" y="2980649"/>
            <a:ext cx="130628" cy="572756"/>
          </a:xfrm>
          <a:prstGeom prst="rightArrow">
            <a:avLst>
              <a:gd name="adj1" fmla="val 50000"/>
              <a:gd name="adj2"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角丸四角形 21">
            <a:extLst>
              <a:ext uri="{FF2B5EF4-FFF2-40B4-BE49-F238E27FC236}">
                <a16:creationId xmlns:a16="http://schemas.microsoft.com/office/drawing/2014/main" id="{BF6C573F-A37E-A14D-AFFD-A08CC3A6110B}"/>
              </a:ext>
            </a:extLst>
          </p:cNvPr>
          <p:cNvSpPr/>
          <p:nvPr/>
        </p:nvSpPr>
        <p:spPr>
          <a:xfrm>
            <a:off x="2033111" y="2057445"/>
            <a:ext cx="3000273" cy="34164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角丸四角形 22">
            <a:extLst>
              <a:ext uri="{FF2B5EF4-FFF2-40B4-BE49-F238E27FC236}">
                <a16:creationId xmlns:a16="http://schemas.microsoft.com/office/drawing/2014/main" id="{132DC5B2-21C4-BF46-B061-B75B413BC193}"/>
              </a:ext>
            </a:extLst>
          </p:cNvPr>
          <p:cNvSpPr/>
          <p:nvPr/>
        </p:nvSpPr>
        <p:spPr>
          <a:xfrm>
            <a:off x="6894840" y="2589180"/>
            <a:ext cx="1406769" cy="34164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角丸四角形 23">
            <a:extLst>
              <a:ext uri="{FF2B5EF4-FFF2-40B4-BE49-F238E27FC236}">
                <a16:creationId xmlns:a16="http://schemas.microsoft.com/office/drawing/2014/main" id="{AD34753D-AB56-C64D-8C30-5CBDAEBEC24E}"/>
              </a:ext>
            </a:extLst>
          </p:cNvPr>
          <p:cNvSpPr/>
          <p:nvPr/>
        </p:nvSpPr>
        <p:spPr>
          <a:xfrm>
            <a:off x="6886466" y="2982740"/>
            <a:ext cx="1406769" cy="34164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角丸四角形 24">
            <a:extLst>
              <a:ext uri="{FF2B5EF4-FFF2-40B4-BE49-F238E27FC236}">
                <a16:creationId xmlns:a16="http://schemas.microsoft.com/office/drawing/2014/main" id="{1BC17516-A356-FA48-B116-895088082CC6}"/>
              </a:ext>
            </a:extLst>
          </p:cNvPr>
          <p:cNvSpPr/>
          <p:nvPr/>
        </p:nvSpPr>
        <p:spPr>
          <a:xfrm>
            <a:off x="6888141" y="3386347"/>
            <a:ext cx="1406769" cy="34164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角丸四角形 25">
            <a:extLst>
              <a:ext uri="{FF2B5EF4-FFF2-40B4-BE49-F238E27FC236}">
                <a16:creationId xmlns:a16="http://schemas.microsoft.com/office/drawing/2014/main" id="{C27CB437-F8A5-DB42-9FA6-1E14FD44D3AE}"/>
              </a:ext>
            </a:extLst>
          </p:cNvPr>
          <p:cNvSpPr/>
          <p:nvPr/>
        </p:nvSpPr>
        <p:spPr>
          <a:xfrm>
            <a:off x="6889816" y="3769859"/>
            <a:ext cx="1406769" cy="34164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右矢印 26">
            <a:extLst>
              <a:ext uri="{FF2B5EF4-FFF2-40B4-BE49-F238E27FC236}">
                <a16:creationId xmlns:a16="http://schemas.microsoft.com/office/drawing/2014/main" id="{B008F2FF-5C10-FB47-9B2D-B0B9FA040B69}"/>
              </a:ext>
            </a:extLst>
          </p:cNvPr>
          <p:cNvSpPr/>
          <p:nvPr/>
        </p:nvSpPr>
        <p:spPr>
          <a:xfrm>
            <a:off x="8402092" y="2980649"/>
            <a:ext cx="130628" cy="572756"/>
          </a:xfrm>
          <a:prstGeom prst="rightArrow">
            <a:avLst>
              <a:gd name="adj1" fmla="val 50000"/>
              <a:gd name="adj2"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8" name="図 27">
            <a:extLst>
              <a:ext uri="{FF2B5EF4-FFF2-40B4-BE49-F238E27FC236}">
                <a16:creationId xmlns:a16="http://schemas.microsoft.com/office/drawing/2014/main" id="{79058BFD-8CE7-3943-A241-BDB716725413}"/>
              </a:ext>
            </a:extLst>
          </p:cNvPr>
          <p:cNvPicPr>
            <a:picLocks noChangeAspect="1"/>
          </p:cNvPicPr>
          <p:nvPr/>
        </p:nvPicPr>
        <p:blipFill>
          <a:blip r:embed="rId2"/>
          <a:stretch>
            <a:fillRect/>
          </a:stretch>
        </p:blipFill>
        <p:spPr>
          <a:xfrm>
            <a:off x="8940869" y="2247800"/>
            <a:ext cx="362173" cy="567585"/>
          </a:xfrm>
          <a:prstGeom prst="rect">
            <a:avLst/>
          </a:prstGeom>
        </p:spPr>
      </p:pic>
      <p:sp>
        <p:nvSpPr>
          <p:cNvPr id="29" name="テキスト ボックス 28">
            <a:extLst>
              <a:ext uri="{FF2B5EF4-FFF2-40B4-BE49-F238E27FC236}">
                <a16:creationId xmlns:a16="http://schemas.microsoft.com/office/drawing/2014/main" id="{B85ECC53-6671-D84F-A155-6E53BC2A58F3}"/>
              </a:ext>
            </a:extLst>
          </p:cNvPr>
          <p:cNvSpPr txBox="1"/>
          <p:nvPr/>
        </p:nvSpPr>
        <p:spPr>
          <a:xfrm rot="20620499">
            <a:off x="9159907" y="2140347"/>
            <a:ext cx="674077" cy="184666"/>
          </a:xfrm>
          <a:prstGeom prst="rect">
            <a:avLst/>
          </a:prstGeom>
          <a:noFill/>
        </p:spPr>
        <p:txBody>
          <a:bodyPr wrap="square">
            <a:spAutoFit/>
          </a:bodyPr>
          <a:lstStyle/>
          <a:p>
            <a:r>
              <a:rPr kumimoji="1" lang="ja-JP" altLang="en-US" sz="600" b="1">
                <a:solidFill>
                  <a:schemeClr val="accent5">
                    <a:lumMod val="50000"/>
                  </a:schemeClr>
                </a:solidFill>
                <a:latin typeface="+mn-ea"/>
              </a:rPr>
              <a:t>お手上げ・・</a:t>
            </a:r>
            <a:endParaRPr lang="ja-JP" altLang="en-US" sz="600">
              <a:solidFill>
                <a:schemeClr val="accent5">
                  <a:lumMod val="50000"/>
                </a:schemeClr>
              </a:solidFill>
            </a:endParaRPr>
          </a:p>
        </p:txBody>
      </p:sp>
      <p:pic>
        <p:nvPicPr>
          <p:cNvPr id="30" name="図 29">
            <a:extLst>
              <a:ext uri="{FF2B5EF4-FFF2-40B4-BE49-F238E27FC236}">
                <a16:creationId xmlns:a16="http://schemas.microsoft.com/office/drawing/2014/main" id="{BE71C4B1-8254-734A-9F70-05FDD4D307A3}"/>
              </a:ext>
            </a:extLst>
          </p:cNvPr>
          <p:cNvPicPr>
            <a:picLocks noChangeAspect="1"/>
          </p:cNvPicPr>
          <p:nvPr/>
        </p:nvPicPr>
        <p:blipFill>
          <a:blip r:embed="rId3"/>
          <a:stretch>
            <a:fillRect/>
          </a:stretch>
        </p:blipFill>
        <p:spPr>
          <a:xfrm>
            <a:off x="250085" y="3297052"/>
            <a:ext cx="647767" cy="827149"/>
          </a:xfrm>
          <a:prstGeom prst="rect">
            <a:avLst/>
          </a:prstGeom>
        </p:spPr>
      </p:pic>
      <p:sp>
        <p:nvSpPr>
          <p:cNvPr id="31" name="テキスト ボックス 30">
            <a:extLst>
              <a:ext uri="{FF2B5EF4-FFF2-40B4-BE49-F238E27FC236}">
                <a16:creationId xmlns:a16="http://schemas.microsoft.com/office/drawing/2014/main" id="{AC8475A0-1EC7-6B47-8DB6-524496F126FC}"/>
              </a:ext>
            </a:extLst>
          </p:cNvPr>
          <p:cNvSpPr txBox="1"/>
          <p:nvPr/>
        </p:nvSpPr>
        <p:spPr>
          <a:xfrm>
            <a:off x="202443" y="3019201"/>
            <a:ext cx="1559293" cy="276999"/>
          </a:xfrm>
          <a:prstGeom prst="rect">
            <a:avLst/>
          </a:prstGeom>
          <a:noFill/>
        </p:spPr>
        <p:txBody>
          <a:bodyPr wrap="square">
            <a:spAutoFit/>
          </a:bodyPr>
          <a:lstStyle/>
          <a:p>
            <a:r>
              <a:rPr lang="ja-JP" altLang="en-US" sz="1200" b="1">
                <a:solidFill>
                  <a:srgbClr val="0A348C"/>
                </a:solidFill>
              </a:rPr>
              <a:t>こども</a:t>
            </a:r>
            <a:r>
              <a:rPr lang="en-US" altLang="ja-JP" sz="1200" b="1" dirty="0">
                <a:solidFill>
                  <a:srgbClr val="0A348C"/>
                </a:solidFill>
              </a:rPr>
              <a:t>=</a:t>
            </a:r>
            <a:r>
              <a:rPr lang="ja-JP" altLang="en-US" sz="1200" b="1">
                <a:solidFill>
                  <a:srgbClr val="0A348C"/>
                </a:solidFill>
              </a:rPr>
              <a:t>次世代層</a:t>
            </a:r>
            <a:endParaRPr lang="ja-JP" altLang="en-US" sz="1200"/>
          </a:p>
        </p:txBody>
      </p:sp>
      <p:sp>
        <p:nvSpPr>
          <p:cNvPr id="32" name="四角形吹き出し 31">
            <a:extLst>
              <a:ext uri="{FF2B5EF4-FFF2-40B4-BE49-F238E27FC236}">
                <a16:creationId xmlns:a16="http://schemas.microsoft.com/office/drawing/2014/main" id="{6271B1BD-0D5D-2C48-ABBD-FC3AC9189E69}"/>
              </a:ext>
            </a:extLst>
          </p:cNvPr>
          <p:cNvSpPr/>
          <p:nvPr/>
        </p:nvSpPr>
        <p:spPr>
          <a:xfrm>
            <a:off x="155205" y="2161482"/>
            <a:ext cx="1100836" cy="622998"/>
          </a:xfrm>
          <a:prstGeom prst="wedgeRectCallout">
            <a:avLst>
              <a:gd name="adj1" fmla="val -22873"/>
              <a:gd name="adj2" fmla="val 8760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ボックス 32">
            <a:extLst>
              <a:ext uri="{FF2B5EF4-FFF2-40B4-BE49-F238E27FC236}">
                <a16:creationId xmlns:a16="http://schemas.microsoft.com/office/drawing/2014/main" id="{F45AFFF7-05AB-B448-8AC3-C4D7CECDD739}"/>
              </a:ext>
            </a:extLst>
          </p:cNvPr>
          <p:cNvSpPr txBox="1"/>
          <p:nvPr/>
        </p:nvSpPr>
        <p:spPr>
          <a:xfrm>
            <a:off x="0" y="2216511"/>
            <a:ext cx="1446958" cy="600164"/>
          </a:xfrm>
          <a:prstGeom prst="rect">
            <a:avLst/>
          </a:prstGeom>
          <a:noFill/>
        </p:spPr>
        <p:txBody>
          <a:bodyPr wrap="square">
            <a:spAutoFit/>
          </a:bodyPr>
          <a:lstStyle/>
          <a:p>
            <a:pPr algn="ctr"/>
            <a:r>
              <a:rPr lang="ja-JP" altLang="en-US" sz="1100" b="1">
                <a:solidFill>
                  <a:srgbClr val="0A348C"/>
                </a:solidFill>
              </a:rPr>
              <a:t>地域や社会に</a:t>
            </a:r>
            <a:endParaRPr lang="en-US" altLang="ja-JP" sz="1100" b="1" dirty="0">
              <a:solidFill>
                <a:srgbClr val="0A348C"/>
              </a:solidFill>
            </a:endParaRPr>
          </a:p>
          <a:p>
            <a:pPr algn="ctr"/>
            <a:r>
              <a:rPr lang="ja-JP" altLang="en-US" sz="1100" b="1">
                <a:solidFill>
                  <a:srgbClr val="0A348C"/>
                </a:solidFill>
              </a:rPr>
              <a:t>意見を示し</a:t>
            </a:r>
            <a:endParaRPr lang="en-US" altLang="ja-JP" sz="1100" b="1" dirty="0">
              <a:solidFill>
                <a:srgbClr val="0A348C"/>
              </a:solidFill>
            </a:endParaRPr>
          </a:p>
          <a:p>
            <a:pPr algn="ctr"/>
            <a:r>
              <a:rPr lang="ja-JP" altLang="en-US" sz="1100" b="1">
                <a:solidFill>
                  <a:srgbClr val="0A348C"/>
                </a:solidFill>
              </a:rPr>
              <a:t>行動したい。</a:t>
            </a:r>
            <a:endParaRPr lang="ja-JP" altLang="en-US" sz="1100"/>
          </a:p>
        </p:txBody>
      </p:sp>
      <p:sp>
        <p:nvSpPr>
          <p:cNvPr id="34" name="テキスト ボックス 33">
            <a:extLst>
              <a:ext uri="{FF2B5EF4-FFF2-40B4-BE49-F238E27FC236}">
                <a16:creationId xmlns:a16="http://schemas.microsoft.com/office/drawing/2014/main" id="{30071202-AB91-C04F-BC6C-4D84700FCEA4}"/>
              </a:ext>
            </a:extLst>
          </p:cNvPr>
          <p:cNvSpPr txBox="1"/>
          <p:nvPr/>
        </p:nvSpPr>
        <p:spPr>
          <a:xfrm>
            <a:off x="175846" y="151956"/>
            <a:ext cx="9631345" cy="400110"/>
          </a:xfrm>
          <a:prstGeom prst="rect">
            <a:avLst/>
          </a:prstGeom>
          <a:noFill/>
        </p:spPr>
        <p:txBody>
          <a:bodyPr wrap="square">
            <a:spAutoFit/>
          </a:bodyPr>
          <a:lstStyle/>
          <a:p>
            <a:r>
              <a:rPr lang="ja-JP" altLang="en-US" sz="2000" b="1">
                <a:solidFill>
                  <a:srgbClr val="0070C0"/>
                </a:solidFill>
              </a:rPr>
              <a:t>こども基本法に対応しないことは、地域の持続性にとってマイナス</a:t>
            </a:r>
            <a:endParaRPr lang="ja-JP" altLang="en-US" sz="2000"/>
          </a:p>
        </p:txBody>
      </p:sp>
      <p:sp>
        <p:nvSpPr>
          <p:cNvPr id="35" name="テキスト ボックス 34">
            <a:extLst>
              <a:ext uri="{FF2B5EF4-FFF2-40B4-BE49-F238E27FC236}">
                <a16:creationId xmlns:a16="http://schemas.microsoft.com/office/drawing/2014/main" id="{19F3EBBE-3B68-4742-9E45-D96A780106B7}"/>
              </a:ext>
            </a:extLst>
          </p:cNvPr>
          <p:cNvSpPr txBox="1"/>
          <p:nvPr/>
        </p:nvSpPr>
        <p:spPr>
          <a:xfrm>
            <a:off x="169985" y="788854"/>
            <a:ext cx="9566029" cy="954107"/>
          </a:xfrm>
          <a:prstGeom prst="rect">
            <a:avLst/>
          </a:prstGeom>
          <a:noFill/>
        </p:spPr>
        <p:txBody>
          <a:bodyPr wrap="square">
            <a:spAutoFit/>
          </a:bodyPr>
          <a:lstStyle/>
          <a:p>
            <a:r>
              <a:rPr lang="ja-JP" altLang="en-US" sz="1400" b="1">
                <a:effectLst/>
                <a:latin typeface="+mn-ea"/>
              </a:rPr>
              <a:t>一部のこども（小中高生、大学生）が、こども基本法を理解し、意思表示や社会的活動への参画を行おうとしても、</a:t>
            </a:r>
            <a:endParaRPr lang="en-US" altLang="ja-JP" sz="1400" b="1" dirty="0">
              <a:effectLst/>
              <a:latin typeface="+mn-ea"/>
            </a:endParaRPr>
          </a:p>
          <a:p>
            <a:r>
              <a:rPr lang="ja-JP" altLang="en-US" sz="1400" b="1">
                <a:latin typeface="+mn-ea"/>
              </a:rPr>
              <a:t>まわりのこどもや、大人が無理解であると地域として対応できず、結果的に主体的、能動的な次世代層ほど、</a:t>
            </a:r>
            <a:endParaRPr lang="en-US" altLang="ja-JP" sz="1400" b="1" dirty="0">
              <a:latin typeface="+mn-ea"/>
            </a:endParaRPr>
          </a:p>
          <a:p>
            <a:r>
              <a:rPr lang="ja-JP" altLang="en-US" sz="1400" b="1">
                <a:effectLst/>
                <a:latin typeface="+mn-ea"/>
              </a:rPr>
              <a:t>地域から離れます。</a:t>
            </a:r>
            <a:endParaRPr lang="en-US" altLang="ja-JP" sz="1400" b="1" dirty="0">
              <a:effectLst/>
              <a:latin typeface="+mn-ea"/>
            </a:endParaRPr>
          </a:p>
          <a:p>
            <a:r>
              <a:rPr lang="ja-JP" altLang="en-US" sz="1400" b="1">
                <a:latin typeface="+mn-ea"/>
              </a:rPr>
              <a:t>人口動態の数値以上に、主体的、能動的な住民にとって暮らしにくいことは地域経営にマイナスです。</a:t>
            </a:r>
            <a:endParaRPr lang="ja-JP" altLang="en-US">
              <a:effectLst/>
              <a:latin typeface="+mn-ea"/>
            </a:endParaRPr>
          </a:p>
        </p:txBody>
      </p:sp>
      <p:sp>
        <p:nvSpPr>
          <p:cNvPr id="36" name="下矢印 35">
            <a:extLst>
              <a:ext uri="{FF2B5EF4-FFF2-40B4-BE49-F238E27FC236}">
                <a16:creationId xmlns:a16="http://schemas.microsoft.com/office/drawing/2014/main" id="{9465E40B-4859-FC4E-ACA9-CCE1A4F55C94}"/>
              </a:ext>
            </a:extLst>
          </p:cNvPr>
          <p:cNvSpPr/>
          <p:nvPr/>
        </p:nvSpPr>
        <p:spPr>
          <a:xfrm>
            <a:off x="4409970" y="4534750"/>
            <a:ext cx="1086059" cy="277104"/>
          </a:xfrm>
          <a:prstGeom prst="down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a:extLst>
              <a:ext uri="{FF2B5EF4-FFF2-40B4-BE49-F238E27FC236}">
                <a16:creationId xmlns:a16="http://schemas.microsoft.com/office/drawing/2014/main" id="{43EBAC76-5190-5046-B730-57EF7EE8C126}"/>
              </a:ext>
            </a:extLst>
          </p:cNvPr>
          <p:cNvSpPr txBox="1"/>
          <p:nvPr/>
        </p:nvSpPr>
        <p:spPr>
          <a:xfrm>
            <a:off x="1014046" y="4864984"/>
            <a:ext cx="7877907" cy="461665"/>
          </a:xfrm>
          <a:prstGeom prst="rect">
            <a:avLst/>
          </a:prstGeom>
          <a:noFill/>
        </p:spPr>
        <p:txBody>
          <a:bodyPr wrap="square">
            <a:spAutoFit/>
          </a:bodyPr>
          <a:lstStyle/>
          <a:p>
            <a:pPr algn="ctr"/>
            <a:r>
              <a:rPr lang="ja-JP" altLang="en-US" sz="2400" b="1">
                <a:solidFill>
                  <a:srgbClr val="0070C0"/>
                </a:solidFill>
              </a:rPr>
              <a:t>こども基本法への対応は、地域経営の基盤形成に直結</a:t>
            </a:r>
            <a:endParaRPr lang="ja-JP" altLang="en-US" sz="2400"/>
          </a:p>
        </p:txBody>
      </p:sp>
      <p:sp>
        <p:nvSpPr>
          <p:cNvPr id="38" name="右矢印 37">
            <a:extLst>
              <a:ext uri="{FF2B5EF4-FFF2-40B4-BE49-F238E27FC236}">
                <a16:creationId xmlns:a16="http://schemas.microsoft.com/office/drawing/2014/main" id="{3B8FE7BE-D4A9-744E-9501-16880D0628E4}"/>
              </a:ext>
            </a:extLst>
          </p:cNvPr>
          <p:cNvSpPr/>
          <p:nvPr/>
        </p:nvSpPr>
        <p:spPr>
          <a:xfrm>
            <a:off x="1527349" y="2931613"/>
            <a:ext cx="452175" cy="572756"/>
          </a:xfrm>
          <a:prstGeom prst="rightArrow">
            <a:avLst>
              <a:gd name="adj1" fmla="val 50000"/>
              <a:gd name="adj2" fmla="val 4982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下矢印 38">
            <a:extLst>
              <a:ext uri="{FF2B5EF4-FFF2-40B4-BE49-F238E27FC236}">
                <a16:creationId xmlns:a16="http://schemas.microsoft.com/office/drawing/2014/main" id="{BD07AB21-1504-0642-8AB8-69803CA538C2}"/>
              </a:ext>
            </a:extLst>
          </p:cNvPr>
          <p:cNvSpPr/>
          <p:nvPr/>
        </p:nvSpPr>
        <p:spPr>
          <a:xfrm>
            <a:off x="4409970" y="5284579"/>
            <a:ext cx="1086059" cy="277104"/>
          </a:xfrm>
          <a:prstGeom prst="down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角丸四角形 39">
            <a:extLst>
              <a:ext uri="{FF2B5EF4-FFF2-40B4-BE49-F238E27FC236}">
                <a16:creationId xmlns:a16="http://schemas.microsoft.com/office/drawing/2014/main" id="{887B8728-BEE9-A24B-B291-1619137DA213}"/>
              </a:ext>
            </a:extLst>
          </p:cNvPr>
          <p:cNvSpPr/>
          <p:nvPr/>
        </p:nvSpPr>
        <p:spPr>
          <a:xfrm>
            <a:off x="798006" y="5713887"/>
            <a:ext cx="8309987" cy="267922"/>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a:extLst>
              <a:ext uri="{FF2B5EF4-FFF2-40B4-BE49-F238E27FC236}">
                <a16:creationId xmlns:a16="http://schemas.microsoft.com/office/drawing/2014/main" id="{7B68CA07-BCB1-CE45-8D1C-6874B6BD61D7}"/>
              </a:ext>
            </a:extLst>
          </p:cNvPr>
          <p:cNvSpPr txBox="1"/>
          <p:nvPr/>
        </p:nvSpPr>
        <p:spPr>
          <a:xfrm>
            <a:off x="1014046" y="5726847"/>
            <a:ext cx="7877907" cy="307777"/>
          </a:xfrm>
          <a:prstGeom prst="rect">
            <a:avLst/>
          </a:prstGeom>
          <a:noFill/>
        </p:spPr>
        <p:txBody>
          <a:bodyPr wrap="square">
            <a:spAutoFit/>
          </a:bodyPr>
          <a:lstStyle/>
          <a:p>
            <a:pPr algn="ctr"/>
            <a:r>
              <a:rPr lang="ja-JP" altLang="en-US" sz="1400" b="1">
                <a:solidFill>
                  <a:schemeClr val="bg1"/>
                </a:solidFill>
              </a:rPr>
              <a:t>一般的な広報では、「こども基本法」の背景、趣旨がこどもにも大人にも共有されない</a:t>
            </a:r>
            <a:endParaRPr lang="ja-JP" altLang="en-US" sz="1400">
              <a:solidFill>
                <a:schemeClr val="bg1"/>
              </a:solidFill>
            </a:endParaRPr>
          </a:p>
        </p:txBody>
      </p:sp>
      <p:sp>
        <p:nvSpPr>
          <p:cNvPr id="42" name="テキスト ボックス 41">
            <a:extLst>
              <a:ext uri="{FF2B5EF4-FFF2-40B4-BE49-F238E27FC236}">
                <a16:creationId xmlns:a16="http://schemas.microsoft.com/office/drawing/2014/main" id="{F6AE1AB6-8C16-B44B-90A7-0E7CC8F22729}"/>
              </a:ext>
            </a:extLst>
          </p:cNvPr>
          <p:cNvSpPr txBox="1"/>
          <p:nvPr/>
        </p:nvSpPr>
        <p:spPr>
          <a:xfrm>
            <a:off x="860808" y="5500749"/>
            <a:ext cx="1482132" cy="261610"/>
          </a:xfrm>
          <a:prstGeom prst="rect">
            <a:avLst/>
          </a:prstGeom>
          <a:noFill/>
        </p:spPr>
        <p:txBody>
          <a:bodyPr wrap="square">
            <a:spAutoFit/>
          </a:bodyPr>
          <a:lstStyle/>
          <a:p>
            <a:r>
              <a:rPr lang="ja-JP" altLang="en-US" sz="1050" b="1">
                <a:solidFill>
                  <a:schemeClr val="accent1">
                    <a:lumMod val="75000"/>
                  </a:schemeClr>
                </a:solidFill>
              </a:rPr>
              <a:t>・構造的課題</a:t>
            </a:r>
            <a:endParaRPr lang="ja-JP" altLang="en-US" sz="1050">
              <a:solidFill>
                <a:schemeClr val="accent1">
                  <a:lumMod val="75000"/>
                </a:schemeClr>
              </a:solidFill>
            </a:endParaRPr>
          </a:p>
        </p:txBody>
      </p:sp>
      <p:sp>
        <p:nvSpPr>
          <p:cNvPr id="43" name="テキスト ボックス 42">
            <a:extLst>
              <a:ext uri="{FF2B5EF4-FFF2-40B4-BE49-F238E27FC236}">
                <a16:creationId xmlns:a16="http://schemas.microsoft.com/office/drawing/2014/main" id="{27BCF12C-73FE-1D49-88A4-E684ABE3DCE0}"/>
              </a:ext>
            </a:extLst>
          </p:cNvPr>
          <p:cNvSpPr txBox="1"/>
          <p:nvPr/>
        </p:nvSpPr>
        <p:spPr>
          <a:xfrm>
            <a:off x="6748304" y="4174220"/>
            <a:ext cx="1703193" cy="393185"/>
          </a:xfrm>
          <a:prstGeom prst="rect">
            <a:avLst/>
          </a:prstGeom>
          <a:noFill/>
        </p:spPr>
        <p:txBody>
          <a:bodyPr wrap="square">
            <a:spAutoFit/>
          </a:bodyPr>
          <a:lstStyle/>
          <a:p>
            <a:pPr algn="ctr">
              <a:lnSpc>
                <a:spcPct val="80000"/>
              </a:lnSpc>
            </a:pPr>
            <a:r>
              <a:rPr lang="ja-JP" altLang="en-US" sz="1200" b="1">
                <a:solidFill>
                  <a:srgbClr val="0A348C"/>
                </a:solidFill>
              </a:rPr>
              <a:t>ヤングケアラーが</a:t>
            </a:r>
            <a:endParaRPr lang="en-US" altLang="ja-JP" sz="1200" b="1" dirty="0">
              <a:solidFill>
                <a:srgbClr val="0A348C"/>
              </a:solidFill>
            </a:endParaRPr>
          </a:p>
          <a:p>
            <a:pPr algn="ctr">
              <a:lnSpc>
                <a:spcPct val="80000"/>
              </a:lnSpc>
            </a:pPr>
            <a:r>
              <a:rPr lang="ja-JP" altLang="en-US" sz="1200" b="1">
                <a:solidFill>
                  <a:srgbClr val="C00000"/>
                </a:solidFill>
              </a:rPr>
              <a:t>見えない</a:t>
            </a:r>
            <a:endParaRPr lang="en-US" altLang="ja-JP" sz="1200" b="1" dirty="0">
              <a:solidFill>
                <a:srgbClr val="00B050"/>
              </a:solidFill>
            </a:endParaRPr>
          </a:p>
        </p:txBody>
      </p:sp>
      <p:sp>
        <p:nvSpPr>
          <p:cNvPr id="45" name="角丸四角形 44">
            <a:extLst>
              <a:ext uri="{FF2B5EF4-FFF2-40B4-BE49-F238E27FC236}">
                <a16:creationId xmlns:a16="http://schemas.microsoft.com/office/drawing/2014/main" id="{E53B3B1F-9482-2748-8E78-9760F67E9A3E}"/>
              </a:ext>
            </a:extLst>
          </p:cNvPr>
          <p:cNvSpPr/>
          <p:nvPr/>
        </p:nvSpPr>
        <p:spPr>
          <a:xfrm>
            <a:off x="6893168" y="4168356"/>
            <a:ext cx="1406769" cy="34164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a:extLst>
              <a:ext uri="{FF2B5EF4-FFF2-40B4-BE49-F238E27FC236}">
                <a16:creationId xmlns:a16="http://schemas.microsoft.com/office/drawing/2014/main" id="{FCE1B872-B756-5B4E-ADA2-55403C9B1D93}"/>
              </a:ext>
            </a:extLst>
          </p:cNvPr>
          <p:cNvSpPr>
            <a:spLocks noGrp="1"/>
          </p:cNvSpPr>
          <p:nvPr>
            <p:ph type="sldNum" sz="quarter" idx="12"/>
          </p:nvPr>
        </p:nvSpPr>
        <p:spPr/>
        <p:txBody>
          <a:bodyPr/>
          <a:lstStyle/>
          <a:p>
            <a:fld id="{A24A08D3-4842-684C-BE54-C9E1F2E8DB8B}" type="slidenum">
              <a:rPr kumimoji="1" lang="ja-JP" altLang="en-US" smtClean="0"/>
              <a:t>19</a:t>
            </a:fld>
            <a:endParaRPr kumimoji="1" lang="ja-JP" altLang="en-US"/>
          </a:p>
        </p:txBody>
      </p:sp>
      <p:sp>
        <p:nvSpPr>
          <p:cNvPr id="46" name="テキスト ボックス 45">
            <a:extLst>
              <a:ext uri="{FF2B5EF4-FFF2-40B4-BE49-F238E27FC236}">
                <a16:creationId xmlns:a16="http://schemas.microsoft.com/office/drawing/2014/main" id="{A395029E-F996-3347-BF88-367F16B9A7CE}"/>
              </a:ext>
            </a:extLst>
          </p:cNvPr>
          <p:cNvSpPr txBox="1"/>
          <p:nvPr/>
        </p:nvSpPr>
        <p:spPr>
          <a:xfrm>
            <a:off x="1802368" y="6436115"/>
            <a:ext cx="6301109" cy="369332"/>
          </a:xfrm>
          <a:prstGeom prst="rect">
            <a:avLst/>
          </a:prstGeom>
          <a:noFill/>
        </p:spPr>
        <p:txBody>
          <a:bodyPr wrap="square">
            <a:spAutoFit/>
          </a:bodyPr>
          <a:lstStyle/>
          <a:p>
            <a:r>
              <a:rPr lang="ja-JP" altLang="en-US" b="1"/>
              <a:t>若い世代の声をしっかりと市政に反映させることが難しい</a:t>
            </a:r>
          </a:p>
        </p:txBody>
      </p:sp>
      <p:sp>
        <p:nvSpPr>
          <p:cNvPr id="47" name="下矢印 46">
            <a:extLst>
              <a:ext uri="{FF2B5EF4-FFF2-40B4-BE49-F238E27FC236}">
                <a16:creationId xmlns:a16="http://schemas.microsoft.com/office/drawing/2014/main" id="{6CAD3729-68C3-434E-BEC0-D16A520D0E6A}"/>
              </a:ext>
            </a:extLst>
          </p:cNvPr>
          <p:cNvSpPr/>
          <p:nvPr/>
        </p:nvSpPr>
        <p:spPr>
          <a:xfrm>
            <a:off x="4425735" y="6120150"/>
            <a:ext cx="1086059" cy="277104"/>
          </a:xfrm>
          <a:prstGeom prst="down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6269123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F7BFBFC6-CD21-2B47-AF6A-76EBB5EADF76}"/>
              </a:ext>
            </a:extLst>
          </p:cNvPr>
          <p:cNvSpPr/>
          <p:nvPr/>
        </p:nvSpPr>
        <p:spPr>
          <a:xfrm>
            <a:off x="5508173" y="6272462"/>
            <a:ext cx="4038600" cy="498451"/>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 name="直線コネクタ 4">
            <a:extLst>
              <a:ext uri="{FF2B5EF4-FFF2-40B4-BE49-F238E27FC236}">
                <a16:creationId xmlns:a16="http://schemas.microsoft.com/office/drawing/2014/main" id="{4501E0E3-19D4-5D4B-AB04-28C82FB5F4AF}"/>
              </a:ext>
            </a:extLst>
          </p:cNvPr>
          <p:cNvCxnSpPr/>
          <p:nvPr/>
        </p:nvCxnSpPr>
        <p:spPr>
          <a:xfrm>
            <a:off x="102620" y="653031"/>
            <a:ext cx="9441004"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7" name="テキスト ボックス 6">
            <a:extLst>
              <a:ext uri="{FF2B5EF4-FFF2-40B4-BE49-F238E27FC236}">
                <a16:creationId xmlns:a16="http://schemas.microsoft.com/office/drawing/2014/main" id="{B0AD33EE-FAAB-E445-A4F7-44307F22BB70}"/>
              </a:ext>
            </a:extLst>
          </p:cNvPr>
          <p:cNvSpPr txBox="1"/>
          <p:nvPr/>
        </p:nvSpPr>
        <p:spPr>
          <a:xfrm>
            <a:off x="244549" y="823617"/>
            <a:ext cx="9877646" cy="369332"/>
          </a:xfrm>
          <a:prstGeom prst="rect">
            <a:avLst/>
          </a:prstGeom>
          <a:noFill/>
        </p:spPr>
        <p:txBody>
          <a:bodyPr wrap="square">
            <a:spAutoFit/>
          </a:bodyPr>
          <a:lstStyle/>
          <a:p>
            <a:r>
              <a:rPr lang="ja-JP" altLang="en-US" sz="1800" b="1">
                <a:solidFill>
                  <a:srgbClr val="0A348C"/>
                </a:solidFill>
              </a:rPr>
              <a:t>こどもを取り巻く状況</a:t>
            </a:r>
            <a:r>
              <a:rPr lang="en-US" altLang="ja-JP" sz="1800" b="1" dirty="0">
                <a:solidFill>
                  <a:srgbClr val="0A348C"/>
                </a:solidFill>
              </a:rPr>
              <a:t>-</a:t>
            </a:r>
            <a:r>
              <a:rPr lang="ja-JP" altLang="en-US" sz="1400" b="1" u="sng">
                <a:solidFill>
                  <a:srgbClr val="0A348C"/>
                </a:solidFill>
              </a:rPr>
              <a:t>さまざま法や取り組みが次世代層に、自律的思考と主体的行動を求めている</a:t>
            </a:r>
            <a:endParaRPr lang="ja-JP" altLang="en-US" u="sng"/>
          </a:p>
        </p:txBody>
      </p:sp>
      <p:sp>
        <p:nvSpPr>
          <p:cNvPr id="8" name="テキスト ボックス 7">
            <a:extLst>
              <a:ext uri="{FF2B5EF4-FFF2-40B4-BE49-F238E27FC236}">
                <a16:creationId xmlns:a16="http://schemas.microsoft.com/office/drawing/2014/main" id="{B83870DF-4A21-DE4D-92F1-A0B5EE94689A}"/>
              </a:ext>
            </a:extLst>
          </p:cNvPr>
          <p:cNvSpPr txBox="1"/>
          <p:nvPr/>
        </p:nvSpPr>
        <p:spPr>
          <a:xfrm>
            <a:off x="411125" y="4301516"/>
            <a:ext cx="4182139" cy="461665"/>
          </a:xfrm>
          <a:prstGeom prst="rect">
            <a:avLst/>
          </a:prstGeom>
          <a:noFill/>
        </p:spPr>
        <p:txBody>
          <a:bodyPr wrap="square">
            <a:spAutoFit/>
          </a:bodyPr>
          <a:lstStyle/>
          <a:p>
            <a:r>
              <a:rPr lang="ja-JP" altLang="ja-JP" sz="1200"/>
              <a:t>国や社会の問題を自分の問題として捉え、自ら考え、</a:t>
            </a:r>
            <a:endParaRPr lang="en-US" altLang="ja-JP" sz="1200" dirty="0"/>
          </a:p>
          <a:p>
            <a:r>
              <a:rPr lang="ja-JP" altLang="ja-JP" sz="1200"/>
              <a:t>自ら判断し、行動 していく主権者を育成していくこと</a:t>
            </a:r>
            <a:endParaRPr lang="ja-JP" altLang="en-US" sz="1200"/>
          </a:p>
        </p:txBody>
      </p:sp>
      <p:sp>
        <p:nvSpPr>
          <p:cNvPr id="9" name="テキスト ボックス 8">
            <a:extLst>
              <a:ext uri="{FF2B5EF4-FFF2-40B4-BE49-F238E27FC236}">
                <a16:creationId xmlns:a16="http://schemas.microsoft.com/office/drawing/2014/main" id="{CD731FF9-28AB-FA4D-A017-00C7AA9619E2}"/>
              </a:ext>
            </a:extLst>
          </p:cNvPr>
          <p:cNvSpPr txBox="1"/>
          <p:nvPr/>
        </p:nvSpPr>
        <p:spPr>
          <a:xfrm>
            <a:off x="411125" y="1689082"/>
            <a:ext cx="2682949" cy="276999"/>
          </a:xfrm>
          <a:prstGeom prst="rect">
            <a:avLst/>
          </a:prstGeom>
          <a:noFill/>
        </p:spPr>
        <p:txBody>
          <a:bodyPr wrap="square">
            <a:spAutoFit/>
          </a:bodyPr>
          <a:lstStyle/>
          <a:p>
            <a:r>
              <a:rPr lang="ja-JP" altLang="en-US" sz="1200"/>
              <a:t>前文及び第１章</a:t>
            </a:r>
            <a:r>
              <a:rPr lang="en-US" altLang="ja-JP" sz="1200" dirty="0"/>
              <a:t>-</a:t>
            </a:r>
            <a:r>
              <a:rPr lang="ja-JP" altLang="en-US" sz="1200"/>
              <a:t>国民主権</a:t>
            </a:r>
          </a:p>
        </p:txBody>
      </p:sp>
      <p:sp>
        <p:nvSpPr>
          <p:cNvPr id="10" name="テキスト ボックス 9">
            <a:extLst>
              <a:ext uri="{FF2B5EF4-FFF2-40B4-BE49-F238E27FC236}">
                <a16:creationId xmlns:a16="http://schemas.microsoft.com/office/drawing/2014/main" id="{73B7E64D-860C-6844-9089-9F3C442930FC}"/>
              </a:ext>
            </a:extLst>
          </p:cNvPr>
          <p:cNvSpPr txBox="1"/>
          <p:nvPr/>
        </p:nvSpPr>
        <p:spPr>
          <a:xfrm>
            <a:off x="255181" y="1374203"/>
            <a:ext cx="1881963" cy="369332"/>
          </a:xfrm>
          <a:prstGeom prst="rect">
            <a:avLst/>
          </a:prstGeom>
          <a:noFill/>
        </p:spPr>
        <p:txBody>
          <a:bodyPr wrap="square">
            <a:spAutoFit/>
          </a:bodyPr>
          <a:lstStyle/>
          <a:p>
            <a:r>
              <a:rPr lang="ja-JP" altLang="en-US" sz="1800" b="1"/>
              <a:t>日本国憲法</a:t>
            </a:r>
            <a:endParaRPr lang="ja-JP" altLang="en-US" b="1"/>
          </a:p>
        </p:txBody>
      </p:sp>
      <p:sp>
        <p:nvSpPr>
          <p:cNvPr id="11" name="テキスト ボックス 10">
            <a:extLst>
              <a:ext uri="{FF2B5EF4-FFF2-40B4-BE49-F238E27FC236}">
                <a16:creationId xmlns:a16="http://schemas.microsoft.com/office/drawing/2014/main" id="{4FE81B1D-D1CA-A24D-96DA-ADE15E5A5B0C}"/>
              </a:ext>
            </a:extLst>
          </p:cNvPr>
          <p:cNvSpPr txBox="1"/>
          <p:nvPr/>
        </p:nvSpPr>
        <p:spPr>
          <a:xfrm>
            <a:off x="255181" y="1980258"/>
            <a:ext cx="2307265" cy="369332"/>
          </a:xfrm>
          <a:prstGeom prst="rect">
            <a:avLst/>
          </a:prstGeom>
          <a:noFill/>
        </p:spPr>
        <p:txBody>
          <a:bodyPr wrap="square">
            <a:spAutoFit/>
          </a:bodyPr>
          <a:lstStyle/>
          <a:p>
            <a:r>
              <a:rPr lang="ja-JP" altLang="en-US" b="1"/>
              <a:t>新学習指導要領</a:t>
            </a:r>
          </a:p>
        </p:txBody>
      </p:sp>
      <p:sp>
        <p:nvSpPr>
          <p:cNvPr id="12" name="テキスト ボックス 11">
            <a:extLst>
              <a:ext uri="{FF2B5EF4-FFF2-40B4-BE49-F238E27FC236}">
                <a16:creationId xmlns:a16="http://schemas.microsoft.com/office/drawing/2014/main" id="{B48D26D4-FBE9-4149-8390-0A74F3E0768F}"/>
              </a:ext>
            </a:extLst>
          </p:cNvPr>
          <p:cNvSpPr txBox="1"/>
          <p:nvPr/>
        </p:nvSpPr>
        <p:spPr>
          <a:xfrm>
            <a:off x="255181" y="2614299"/>
            <a:ext cx="1711842" cy="369332"/>
          </a:xfrm>
          <a:prstGeom prst="rect">
            <a:avLst/>
          </a:prstGeom>
          <a:noFill/>
        </p:spPr>
        <p:txBody>
          <a:bodyPr wrap="square">
            <a:spAutoFit/>
          </a:bodyPr>
          <a:lstStyle/>
          <a:p>
            <a:r>
              <a:rPr lang="ja-JP" altLang="en-US" b="1"/>
              <a:t>生徒指導提要</a:t>
            </a:r>
          </a:p>
        </p:txBody>
      </p:sp>
      <p:sp>
        <p:nvSpPr>
          <p:cNvPr id="13" name="テキスト ボックス 12">
            <a:extLst>
              <a:ext uri="{FF2B5EF4-FFF2-40B4-BE49-F238E27FC236}">
                <a16:creationId xmlns:a16="http://schemas.microsoft.com/office/drawing/2014/main" id="{B0997CDB-DD41-4546-9B7E-BF2E54A43A34}"/>
              </a:ext>
            </a:extLst>
          </p:cNvPr>
          <p:cNvSpPr txBox="1"/>
          <p:nvPr/>
        </p:nvSpPr>
        <p:spPr>
          <a:xfrm>
            <a:off x="255181" y="3298326"/>
            <a:ext cx="2952307" cy="369332"/>
          </a:xfrm>
          <a:prstGeom prst="rect">
            <a:avLst/>
          </a:prstGeom>
          <a:noFill/>
        </p:spPr>
        <p:txBody>
          <a:bodyPr wrap="square">
            <a:spAutoFit/>
          </a:bodyPr>
          <a:lstStyle/>
          <a:p>
            <a:r>
              <a:rPr lang="ja-JP" altLang="en-US" b="1"/>
              <a:t>デジタルシチズンシップ</a:t>
            </a:r>
          </a:p>
        </p:txBody>
      </p:sp>
      <p:sp>
        <p:nvSpPr>
          <p:cNvPr id="14" name="テキスト ボックス 13">
            <a:extLst>
              <a:ext uri="{FF2B5EF4-FFF2-40B4-BE49-F238E27FC236}">
                <a16:creationId xmlns:a16="http://schemas.microsoft.com/office/drawing/2014/main" id="{FBD2FBAA-FB49-DD4F-8D98-B4BDA97F5DB4}"/>
              </a:ext>
            </a:extLst>
          </p:cNvPr>
          <p:cNvSpPr txBox="1"/>
          <p:nvPr/>
        </p:nvSpPr>
        <p:spPr>
          <a:xfrm>
            <a:off x="255181" y="4003619"/>
            <a:ext cx="1715386" cy="369332"/>
          </a:xfrm>
          <a:prstGeom prst="rect">
            <a:avLst/>
          </a:prstGeom>
          <a:noFill/>
        </p:spPr>
        <p:txBody>
          <a:bodyPr wrap="square">
            <a:spAutoFit/>
          </a:bodyPr>
          <a:lstStyle/>
          <a:p>
            <a:r>
              <a:rPr lang="ja-JP" altLang="en-US" b="1"/>
              <a:t>主権者教育</a:t>
            </a:r>
          </a:p>
        </p:txBody>
      </p:sp>
      <p:sp>
        <p:nvSpPr>
          <p:cNvPr id="15" name="テキスト ボックス 14">
            <a:extLst>
              <a:ext uri="{FF2B5EF4-FFF2-40B4-BE49-F238E27FC236}">
                <a16:creationId xmlns:a16="http://schemas.microsoft.com/office/drawing/2014/main" id="{024BBFE0-6B29-7647-A1B1-886D138CECB1}"/>
              </a:ext>
            </a:extLst>
          </p:cNvPr>
          <p:cNvSpPr txBox="1"/>
          <p:nvPr/>
        </p:nvSpPr>
        <p:spPr>
          <a:xfrm>
            <a:off x="255181" y="4762076"/>
            <a:ext cx="4326444" cy="369332"/>
          </a:xfrm>
          <a:prstGeom prst="rect">
            <a:avLst/>
          </a:prstGeom>
          <a:noFill/>
        </p:spPr>
        <p:txBody>
          <a:bodyPr wrap="square">
            <a:spAutoFit/>
          </a:bodyPr>
          <a:lstStyle/>
          <a:p>
            <a:r>
              <a:rPr lang="ja-JP" altLang="en-US" b="1"/>
              <a:t>こども基本法</a:t>
            </a:r>
            <a:r>
              <a:rPr lang="en-US" altLang="ja-JP" b="1" dirty="0"/>
              <a:t> </a:t>
            </a:r>
            <a:r>
              <a:rPr lang="en-US" altLang="ja-JP" sz="1100" b="1" dirty="0">
                <a:latin typeface="+mn-ea"/>
              </a:rPr>
              <a:t>2023</a:t>
            </a:r>
            <a:r>
              <a:rPr lang="ja-JP" altLang="en-US" sz="1100" b="1">
                <a:latin typeface="+mn-ea"/>
              </a:rPr>
              <a:t>年</a:t>
            </a:r>
            <a:r>
              <a:rPr lang="en-US" altLang="ja-JP" sz="1100" b="1" dirty="0">
                <a:latin typeface="+mn-ea"/>
              </a:rPr>
              <a:t>4</a:t>
            </a:r>
            <a:r>
              <a:rPr lang="ja-JP" altLang="en-US" sz="1100" b="1">
                <a:latin typeface="+mn-ea"/>
              </a:rPr>
              <a:t>月施行</a:t>
            </a:r>
            <a:endParaRPr lang="ja-JP" altLang="en-US" b="1">
              <a:latin typeface="+mn-ea"/>
            </a:endParaRPr>
          </a:p>
        </p:txBody>
      </p:sp>
      <p:sp>
        <p:nvSpPr>
          <p:cNvPr id="16" name="テキスト ボックス 15">
            <a:extLst>
              <a:ext uri="{FF2B5EF4-FFF2-40B4-BE49-F238E27FC236}">
                <a16:creationId xmlns:a16="http://schemas.microsoft.com/office/drawing/2014/main" id="{2E193D90-F540-A74F-98D1-00B9A761476F}"/>
              </a:ext>
            </a:extLst>
          </p:cNvPr>
          <p:cNvSpPr txBox="1"/>
          <p:nvPr/>
        </p:nvSpPr>
        <p:spPr>
          <a:xfrm>
            <a:off x="411125" y="2288050"/>
            <a:ext cx="4362894" cy="276999"/>
          </a:xfrm>
          <a:prstGeom prst="rect">
            <a:avLst/>
          </a:prstGeom>
          <a:noFill/>
        </p:spPr>
        <p:txBody>
          <a:bodyPr wrap="square">
            <a:spAutoFit/>
          </a:bodyPr>
          <a:lstStyle/>
          <a:p>
            <a:r>
              <a:rPr lang="ja-JP" altLang="en-US" sz="1200"/>
              <a:t>「個別最適な学び」と「協働的な学び」の一体的な充実</a:t>
            </a:r>
          </a:p>
        </p:txBody>
      </p:sp>
      <p:sp>
        <p:nvSpPr>
          <p:cNvPr id="17" name="テキスト ボックス 16">
            <a:extLst>
              <a:ext uri="{FF2B5EF4-FFF2-40B4-BE49-F238E27FC236}">
                <a16:creationId xmlns:a16="http://schemas.microsoft.com/office/drawing/2014/main" id="{F4C69CD8-3ED9-C64E-B875-14FE3DC7E06A}"/>
              </a:ext>
            </a:extLst>
          </p:cNvPr>
          <p:cNvSpPr txBox="1"/>
          <p:nvPr/>
        </p:nvSpPr>
        <p:spPr>
          <a:xfrm>
            <a:off x="411125" y="2961445"/>
            <a:ext cx="4362894" cy="276999"/>
          </a:xfrm>
          <a:prstGeom prst="rect">
            <a:avLst/>
          </a:prstGeom>
          <a:noFill/>
        </p:spPr>
        <p:txBody>
          <a:bodyPr wrap="square">
            <a:spAutoFit/>
          </a:bodyPr>
          <a:lstStyle/>
          <a:p>
            <a:r>
              <a:rPr lang="ja-JP" altLang="en-US" sz="1200"/>
              <a:t>意義を適切に説明できない校則の見直し</a:t>
            </a:r>
          </a:p>
        </p:txBody>
      </p:sp>
      <p:sp>
        <p:nvSpPr>
          <p:cNvPr id="18" name="テキスト ボックス 17">
            <a:extLst>
              <a:ext uri="{FF2B5EF4-FFF2-40B4-BE49-F238E27FC236}">
                <a16:creationId xmlns:a16="http://schemas.microsoft.com/office/drawing/2014/main" id="{43B4BD9E-B55C-6743-AC88-C594CD9BBE3F}"/>
              </a:ext>
            </a:extLst>
          </p:cNvPr>
          <p:cNvSpPr txBox="1"/>
          <p:nvPr/>
        </p:nvSpPr>
        <p:spPr>
          <a:xfrm>
            <a:off x="411125" y="3571044"/>
            <a:ext cx="4362894" cy="461665"/>
          </a:xfrm>
          <a:prstGeom prst="rect">
            <a:avLst/>
          </a:prstGeom>
          <a:noFill/>
        </p:spPr>
        <p:txBody>
          <a:bodyPr wrap="square">
            <a:spAutoFit/>
          </a:bodyPr>
          <a:lstStyle/>
          <a:p>
            <a:r>
              <a:rPr lang="ja-JP" altLang="en-US" sz="1200">
                <a:solidFill>
                  <a:srgbClr val="454545"/>
                </a:solidFill>
                <a:effectLst/>
                <a:latin typeface=".Hiragino Kaku Gothic Interface"/>
              </a:rPr>
              <a:t>デジタル機器やインターネットを活用して、市民が自身</a:t>
            </a:r>
            <a:endParaRPr lang="en-US" altLang="ja-JP" sz="1200" dirty="0">
              <a:solidFill>
                <a:srgbClr val="454545"/>
              </a:solidFill>
              <a:effectLst/>
              <a:latin typeface=".Hiragino Kaku Gothic Interface"/>
            </a:endParaRPr>
          </a:p>
          <a:p>
            <a:r>
              <a:rPr lang="ja-JP" altLang="en-US" sz="1200">
                <a:solidFill>
                  <a:srgbClr val="454545"/>
                </a:solidFill>
                <a:effectLst/>
                <a:latin typeface=".Hiragino Kaku Gothic Interface"/>
              </a:rPr>
              <a:t>の力で身の回りや社会の課題を解決できるスキルを醸成する</a:t>
            </a:r>
          </a:p>
        </p:txBody>
      </p:sp>
      <p:sp>
        <p:nvSpPr>
          <p:cNvPr id="19" name="テキスト ボックス 18">
            <a:extLst>
              <a:ext uri="{FF2B5EF4-FFF2-40B4-BE49-F238E27FC236}">
                <a16:creationId xmlns:a16="http://schemas.microsoft.com/office/drawing/2014/main" id="{1AE5D596-EB9D-8C45-959B-DF07FE5C6560}"/>
              </a:ext>
            </a:extLst>
          </p:cNvPr>
          <p:cNvSpPr txBox="1"/>
          <p:nvPr/>
        </p:nvSpPr>
        <p:spPr>
          <a:xfrm>
            <a:off x="372140" y="5064016"/>
            <a:ext cx="5061096" cy="1532727"/>
          </a:xfrm>
          <a:prstGeom prst="rect">
            <a:avLst/>
          </a:prstGeom>
          <a:noFill/>
        </p:spPr>
        <p:txBody>
          <a:bodyPr wrap="square">
            <a:spAutoFit/>
          </a:bodyPr>
          <a:lstStyle/>
          <a:p>
            <a:r>
              <a:rPr lang="ja-JP" altLang="en-US" sz="1200">
                <a:latin typeface="+mn-ea"/>
              </a:rPr>
              <a:t>全てのこどもについて、その年齢及び発達の程度に応じて、</a:t>
            </a:r>
            <a:endParaRPr lang="en-US" altLang="ja-JP" sz="1200" dirty="0">
              <a:latin typeface="+mn-ea"/>
            </a:endParaRPr>
          </a:p>
          <a:p>
            <a:r>
              <a:rPr lang="ja-JP" altLang="en-US" sz="1200">
                <a:latin typeface="+mn-ea"/>
              </a:rPr>
              <a:t>自己に直接関係する全ての事項に関して</a:t>
            </a:r>
            <a:r>
              <a:rPr lang="ja-JP" altLang="en-US" sz="1200" b="1" u="sng">
                <a:solidFill>
                  <a:srgbClr val="0070C0"/>
                </a:solidFill>
                <a:latin typeface="+mn-ea"/>
              </a:rPr>
              <a:t>意見を表明する機会</a:t>
            </a:r>
            <a:endParaRPr lang="en-US" altLang="ja-JP" sz="1200" b="1" u="sng" dirty="0">
              <a:solidFill>
                <a:srgbClr val="0070C0"/>
              </a:solidFill>
              <a:latin typeface="+mn-ea"/>
            </a:endParaRPr>
          </a:p>
          <a:p>
            <a:r>
              <a:rPr lang="ja-JP" altLang="en-US" sz="1200" b="1" u="sng">
                <a:solidFill>
                  <a:srgbClr val="0070C0"/>
                </a:solidFill>
                <a:latin typeface="+mn-ea"/>
              </a:rPr>
              <a:t>及び多様な社会的活動に参画する機会が確保されること</a:t>
            </a:r>
            <a:r>
              <a:rPr lang="ja-JP" altLang="en-US" sz="1200">
                <a:solidFill>
                  <a:srgbClr val="0070C0"/>
                </a:solidFill>
                <a:latin typeface="+mn-ea"/>
              </a:rPr>
              <a:t>。</a:t>
            </a:r>
            <a:endParaRPr lang="en-US" altLang="ja-JP" sz="1200" dirty="0">
              <a:solidFill>
                <a:srgbClr val="0070C0"/>
              </a:solidFill>
              <a:latin typeface="+mn-ea"/>
            </a:endParaRPr>
          </a:p>
          <a:p>
            <a:pPr>
              <a:lnSpc>
                <a:spcPct val="80000"/>
              </a:lnSpc>
            </a:pPr>
            <a:endParaRPr lang="en-US" altLang="ja-JP" sz="1200" dirty="0">
              <a:latin typeface="+mn-ea"/>
            </a:endParaRPr>
          </a:p>
          <a:p>
            <a:r>
              <a:rPr lang="ja-JP" altLang="en-US" sz="1200">
                <a:latin typeface="+mn-ea"/>
              </a:rPr>
              <a:t>地方公共団体は、基本理念にのっとり、こども施策に関し、</a:t>
            </a:r>
            <a:endParaRPr lang="en-US" altLang="ja-JP" sz="1200" dirty="0">
              <a:latin typeface="+mn-ea"/>
            </a:endParaRPr>
          </a:p>
          <a:p>
            <a:r>
              <a:rPr lang="ja-JP" altLang="en-US" sz="1200">
                <a:latin typeface="+mn-ea"/>
              </a:rPr>
              <a:t>国及び他の地方公共団体との連携を図りつつ、</a:t>
            </a:r>
            <a:r>
              <a:rPr lang="ja-JP" altLang="en-US" sz="1200" b="1">
                <a:solidFill>
                  <a:srgbClr val="0070C0"/>
                </a:solidFill>
                <a:latin typeface="+mn-ea"/>
              </a:rPr>
              <a:t>その区域内に</a:t>
            </a:r>
            <a:endParaRPr lang="en-US" altLang="ja-JP" sz="1200" b="1" dirty="0">
              <a:solidFill>
                <a:srgbClr val="0070C0"/>
              </a:solidFill>
              <a:latin typeface="+mn-ea"/>
            </a:endParaRPr>
          </a:p>
          <a:p>
            <a:r>
              <a:rPr lang="ja-JP" altLang="en-US" sz="1200" b="1">
                <a:solidFill>
                  <a:srgbClr val="0070C0"/>
                </a:solidFill>
                <a:latin typeface="+mn-ea"/>
              </a:rPr>
              <a:t>おけるこどもの状況に応じた施策を策定し、及び実施する</a:t>
            </a:r>
            <a:endParaRPr lang="en-US" altLang="ja-JP" sz="1200" b="1" dirty="0">
              <a:solidFill>
                <a:srgbClr val="0070C0"/>
              </a:solidFill>
              <a:latin typeface="+mn-ea"/>
            </a:endParaRPr>
          </a:p>
          <a:p>
            <a:r>
              <a:rPr lang="ja-JP" altLang="en-US" sz="1200" b="1">
                <a:solidFill>
                  <a:srgbClr val="0070C0"/>
                </a:solidFill>
                <a:latin typeface="+mn-ea"/>
              </a:rPr>
              <a:t>責務を有する。</a:t>
            </a:r>
            <a:endParaRPr lang="en-US" altLang="ja-JP" sz="1200" dirty="0">
              <a:solidFill>
                <a:srgbClr val="0070C0"/>
              </a:solidFill>
              <a:latin typeface="+mn-ea"/>
            </a:endParaRPr>
          </a:p>
        </p:txBody>
      </p:sp>
      <p:pic>
        <p:nvPicPr>
          <p:cNvPr id="20" name="図 19">
            <a:extLst>
              <a:ext uri="{FF2B5EF4-FFF2-40B4-BE49-F238E27FC236}">
                <a16:creationId xmlns:a16="http://schemas.microsoft.com/office/drawing/2014/main" id="{81BC2E90-EE22-484B-BCCF-96DBDB954FFB}"/>
              </a:ext>
            </a:extLst>
          </p:cNvPr>
          <p:cNvPicPr>
            <a:picLocks noChangeAspect="1"/>
          </p:cNvPicPr>
          <p:nvPr/>
        </p:nvPicPr>
        <p:blipFill>
          <a:blip r:embed="rId2"/>
          <a:stretch>
            <a:fillRect/>
          </a:stretch>
        </p:blipFill>
        <p:spPr>
          <a:xfrm>
            <a:off x="5444110" y="2974417"/>
            <a:ext cx="647767" cy="827149"/>
          </a:xfrm>
          <a:prstGeom prst="rect">
            <a:avLst/>
          </a:prstGeom>
        </p:spPr>
      </p:pic>
      <p:sp>
        <p:nvSpPr>
          <p:cNvPr id="21" name="角丸四角形 20">
            <a:extLst>
              <a:ext uri="{FF2B5EF4-FFF2-40B4-BE49-F238E27FC236}">
                <a16:creationId xmlns:a16="http://schemas.microsoft.com/office/drawing/2014/main" id="{B3BED5C1-6552-B149-BA05-F58784466752}"/>
              </a:ext>
            </a:extLst>
          </p:cNvPr>
          <p:cNvSpPr/>
          <p:nvPr/>
        </p:nvSpPr>
        <p:spPr>
          <a:xfrm>
            <a:off x="202131" y="1411076"/>
            <a:ext cx="4146585" cy="25988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角丸四角形 21">
            <a:extLst>
              <a:ext uri="{FF2B5EF4-FFF2-40B4-BE49-F238E27FC236}">
                <a16:creationId xmlns:a16="http://schemas.microsoft.com/office/drawing/2014/main" id="{7BAF00BE-9358-6243-BDE9-3D879C1153EF}"/>
              </a:ext>
            </a:extLst>
          </p:cNvPr>
          <p:cNvSpPr/>
          <p:nvPr/>
        </p:nvSpPr>
        <p:spPr>
          <a:xfrm>
            <a:off x="202131" y="2015863"/>
            <a:ext cx="4146585" cy="25988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角丸四角形 22">
            <a:extLst>
              <a:ext uri="{FF2B5EF4-FFF2-40B4-BE49-F238E27FC236}">
                <a16:creationId xmlns:a16="http://schemas.microsoft.com/office/drawing/2014/main" id="{2C932DDD-DBBD-F24C-B715-C6C1345474D8}"/>
              </a:ext>
            </a:extLst>
          </p:cNvPr>
          <p:cNvSpPr/>
          <p:nvPr/>
        </p:nvSpPr>
        <p:spPr>
          <a:xfrm>
            <a:off x="202131" y="2649526"/>
            <a:ext cx="4146585" cy="25988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角丸四角形 23">
            <a:extLst>
              <a:ext uri="{FF2B5EF4-FFF2-40B4-BE49-F238E27FC236}">
                <a16:creationId xmlns:a16="http://schemas.microsoft.com/office/drawing/2014/main" id="{8F95B097-C844-5848-845A-8C4FCA546F73}"/>
              </a:ext>
            </a:extLst>
          </p:cNvPr>
          <p:cNvSpPr/>
          <p:nvPr/>
        </p:nvSpPr>
        <p:spPr>
          <a:xfrm>
            <a:off x="202131" y="3314472"/>
            <a:ext cx="4146585" cy="25988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角丸四角形 24">
            <a:extLst>
              <a:ext uri="{FF2B5EF4-FFF2-40B4-BE49-F238E27FC236}">
                <a16:creationId xmlns:a16="http://schemas.microsoft.com/office/drawing/2014/main" id="{3727E215-8227-BC47-890F-1547331DC2DA}"/>
              </a:ext>
            </a:extLst>
          </p:cNvPr>
          <p:cNvSpPr/>
          <p:nvPr/>
        </p:nvSpPr>
        <p:spPr>
          <a:xfrm>
            <a:off x="202131" y="4034763"/>
            <a:ext cx="4146585" cy="25988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角丸四角形 25">
            <a:extLst>
              <a:ext uri="{FF2B5EF4-FFF2-40B4-BE49-F238E27FC236}">
                <a16:creationId xmlns:a16="http://schemas.microsoft.com/office/drawing/2014/main" id="{64D402FE-2E5C-BC4F-B496-2B52A5995E6D}"/>
              </a:ext>
            </a:extLst>
          </p:cNvPr>
          <p:cNvSpPr/>
          <p:nvPr/>
        </p:nvSpPr>
        <p:spPr>
          <a:xfrm>
            <a:off x="202131" y="4793555"/>
            <a:ext cx="4146585" cy="25988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7" name="直線コネクタ 26">
            <a:extLst>
              <a:ext uri="{FF2B5EF4-FFF2-40B4-BE49-F238E27FC236}">
                <a16:creationId xmlns:a16="http://schemas.microsoft.com/office/drawing/2014/main" id="{524A5E08-0DED-024E-A674-2F5FD377C4EB}"/>
              </a:ext>
            </a:extLst>
          </p:cNvPr>
          <p:cNvCxnSpPr>
            <a:cxnSpLocks/>
            <a:stCxn id="21" idx="3"/>
            <a:endCxn id="29" idx="1"/>
          </p:cNvCxnSpPr>
          <p:nvPr/>
        </p:nvCxnSpPr>
        <p:spPr>
          <a:xfrm>
            <a:off x="4348716" y="1541017"/>
            <a:ext cx="943003" cy="1783208"/>
          </a:xfrm>
          <a:prstGeom prst="line">
            <a:avLst/>
          </a:prstGeom>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3EE7E9EE-0883-5C40-B564-073CEC61AD4A}"/>
              </a:ext>
            </a:extLst>
          </p:cNvPr>
          <p:cNvSpPr txBox="1"/>
          <p:nvPr/>
        </p:nvSpPr>
        <p:spPr>
          <a:xfrm>
            <a:off x="5074920" y="2696566"/>
            <a:ext cx="1559293" cy="276999"/>
          </a:xfrm>
          <a:prstGeom prst="rect">
            <a:avLst/>
          </a:prstGeom>
          <a:noFill/>
        </p:spPr>
        <p:txBody>
          <a:bodyPr wrap="square">
            <a:spAutoFit/>
          </a:bodyPr>
          <a:lstStyle/>
          <a:p>
            <a:r>
              <a:rPr lang="ja-JP" altLang="en-US" sz="1200" b="1">
                <a:solidFill>
                  <a:srgbClr val="0A348C"/>
                </a:solidFill>
              </a:rPr>
              <a:t>こども</a:t>
            </a:r>
            <a:r>
              <a:rPr lang="en-US" altLang="ja-JP" sz="1200" b="1" dirty="0">
                <a:solidFill>
                  <a:srgbClr val="0A348C"/>
                </a:solidFill>
              </a:rPr>
              <a:t>=</a:t>
            </a:r>
            <a:r>
              <a:rPr lang="ja-JP" altLang="en-US" sz="1200" b="1">
                <a:solidFill>
                  <a:srgbClr val="0A348C"/>
                </a:solidFill>
              </a:rPr>
              <a:t>次世代層</a:t>
            </a:r>
            <a:endParaRPr lang="ja-JP" altLang="en-US" sz="1200"/>
          </a:p>
        </p:txBody>
      </p:sp>
      <p:sp>
        <p:nvSpPr>
          <p:cNvPr id="29" name="正方形/長方形 28">
            <a:extLst>
              <a:ext uri="{FF2B5EF4-FFF2-40B4-BE49-F238E27FC236}">
                <a16:creationId xmlns:a16="http://schemas.microsoft.com/office/drawing/2014/main" id="{348E09D0-D970-EC49-B89F-2F5A879DC946}"/>
              </a:ext>
            </a:extLst>
          </p:cNvPr>
          <p:cNvSpPr/>
          <p:nvPr/>
        </p:nvSpPr>
        <p:spPr>
          <a:xfrm>
            <a:off x="5291719" y="3250832"/>
            <a:ext cx="154004" cy="1467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0" name="直線コネクタ 29">
            <a:extLst>
              <a:ext uri="{FF2B5EF4-FFF2-40B4-BE49-F238E27FC236}">
                <a16:creationId xmlns:a16="http://schemas.microsoft.com/office/drawing/2014/main" id="{39AB6574-4F88-C849-81FD-10CE52F62911}"/>
              </a:ext>
            </a:extLst>
          </p:cNvPr>
          <p:cNvCxnSpPr>
            <a:cxnSpLocks/>
            <a:stCxn id="22" idx="3"/>
            <a:endCxn id="29" idx="1"/>
          </p:cNvCxnSpPr>
          <p:nvPr/>
        </p:nvCxnSpPr>
        <p:spPr>
          <a:xfrm>
            <a:off x="4348716" y="2145804"/>
            <a:ext cx="943003" cy="1178421"/>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949C0686-39D5-1746-8039-C05DB6E79F5F}"/>
              </a:ext>
            </a:extLst>
          </p:cNvPr>
          <p:cNvCxnSpPr>
            <a:cxnSpLocks/>
            <a:stCxn id="23" idx="3"/>
            <a:endCxn id="29" idx="1"/>
          </p:cNvCxnSpPr>
          <p:nvPr/>
        </p:nvCxnSpPr>
        <p:spPr>
          <a:xfrm>
            <a:off x="4348716" y="2779467"/>
            <a:ext cx="943003" cy="544758"/>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5A966F19-5D27-AF4F-A9AD-F7EDFC0B2951}"/>
              </a:ext>
            </a:extLst>
          </p:cNvPr>
          <p:cNvCxnSpPr>
            <a:cxnSpLocks/>
            <a:stCxn id="24" idx="3"/>
            <a:endCxn id="29" idx="1"/>
          </p:cNvCxnSpPr>
          <p:nvPr/>
        </p:nvCxnSpPr>
        <p:spPr>
          <a:xfrm flipV="1">
            <a:off x="4348716" y="3324225"/>
            <a:ext cx="943003" cy="1201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991CFE57-A751-424E-83F3-41EE6D776C93}"/>
              </a:ext>
            </a:extLst>
          </p:cNvPr>
          <p:cNvCxnSpPr>
            <a:cxnSpLocks/>
            <a:stCxn id="25" idx="3"/>
            <a:endCxn id="29" idx="1"/>
          </p:cNvCxnSpPr>
          <p:nvPr/>
        </p:nvCxnSpPr>
        <p:spPr>
          <a:xfrm flipV="1">
            <a:off x="4348716" y="3324225"/>
            <a:ext cx="943003" cy="840479"/>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6223D771-0C42-C943-B6E2-07F410C57A46}"/>
              </a:ext>
            </a:extLst>
          </p:cNvPr>
          <p:cNvCxnSpPr>
            <a:cxnSpLocks/>
            <a:stCxn id="26" idx="3"/>
            <a:endCxn id="29" idx="1"/>
          </p:cNvCxnSpPr>
          <p:nvPr/>
        </p:nvCxnSpPr>
        <p:spPr>
          <a:xfrm flipV="1">
            <a:off x="4348716" y="3324225"/>
            <a:ext cx="943003" cy="1599271"/>
          </a:xfrm>
          <a:prstGeom prst="line">
            <a:avLst/>
          </a:prstGeom>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258FDADB-9E01-E44B-922E-4BE00BCC898D}"/>
              </a:ext>
            </a:extLst>
          </p:cNvPr>
          <p:cNvSpPr txBox="1"/>
          <p:nvPr/>
        </p:nvSpPr>
        <p:spPr>
          <a:xfrm>
            <a:off x="6142521" y="3480926"/>
            <a:ext cx="3763479" cy="769441"/>
          </a:xfrm>
          <a:prstGeom prst="rect">
            <a:avLst/>
          </a:prstGeom>
          <a:noFill/>
        </p:spPr>
        <p:txBody>
          <a:bodyPr wrap="square">
            <a:spAutoFit/>
          </a:bodyPr>
          <a:lstStyle/>
          <a:p>
            <a:r>
              <a:rPr lang="ja-JP" altLang="en-US" sz="1100" b="1">
                <a:solidFill>
                  <a:srgbClr val="0A348C"/>
                </a:solidFill>
              </a:rPr>
              <a:t>　　しかし、</a:t>
            </a:r>
            <a:endParaRPr lang="en-US" altLang="ja-JP" sz="1100" b="1" dirty="0">
              <a:solidFill>
                <a:srgbClr val="0A348C"/>
              </a:solidFill>
            </a:endParaRPr>
          </a:p>
          <a:p>
            <a:r>
              <a:rPr lang="ja-JP" altLang="en-US" sz="1100" b="1">
                <a:solidFill>
                  <a:srgbClr val="0A348C"/>
                </a:solidFill>
              </a:rPr>
              <a:t>多くの人（こどもと大人）がこの法律や取り組みを知らないために、自律と主体性を抑えてしまうケースも発生。</a:t>
            </a:r>
            <a:endParaRPr lang="en-US" altLang="ja-JP" sz="1100" b="1" dirty="0">
              <a:solidFill>
                <a:srgbClr val="0A348C"/>
              </a:solidFill>
            </a:endParaRPr>
          </a:p>
          <a:p>
            <a:r>
              <a:rPr lang="ja-JP" altLang="en-US" sz="1100" b="1">
                <a:solidFill>
                  <a:srgbClr val="0A348C"/>
                </a:solidFill>
              </a:rPr>
              <a:t>（個別対応ではなく、全体最適の取り組みが有効。）</a:t>
            </a:r>
            <a:endParaRPr lang="en-US" altLang="ja-JP" sz="1100" b="1" dirty="0">
              <a:solidFill>
                <a:srgbClr val="0A348C"/>
              </a:solidFill>
            </a:endParaRPr>
          </a:p>
        </p:txBody>
      </p:sp>
      <p:sp>
        <p:nvSpPr>
          <p:cNvPr id="36" name="テキスト ボックス 35">
            <a:extLst>
              <a:ext uri="{FF2B5EF4-FFF2-40B4-BE49-F238E27FC236}">
                <a16:creationId xmlns:a16="http://schemas.microsoft.com/office/drawing/2014/main" id="{0E485E83-D345-4444-BDA8-015E236F4E87}"/>
              </a:ext>
            </a:extLst>
          </p:cNvPr>
          <p:cNvSpPr txBox="1"/>
          <p:nvPr/>
        </p:nvSpPr>
        <p:spPr>
          <a:xfrm>
            <a:off x="5772177" y="5845219"/>
            <a:ext cx="3582203" cy="430887"/>
          </a:xfrm>
          <a:prstGeom prst="rect">
            <a:avLst/>
          </a:prstGeom>
          <a:noFill/>
        </p:spPr>
        <p:txBody>
          <a:bodyPr wrap="square">
            <a:spAutoFit/>
          </a:bodyPr>
          <a:lstStyle/>
          <a:p>
            <a:pPr algn="ctr"/>
            <a:r>
              <a:rPr lang="ja-JP" altLang="en-US" sz="1100" b="1">
                <a:solidFill>
                  <a:srgbClr val="0A348C"/>
                </a:solidFill>
              </a:rPr>
              <a:t>自律的思考と主体性を育む地域とそうではない地域で、</a:t>
            </a:r>
            <a:endParaRPr lang="en-US" altLang="ja-JP" sz="1100" b="1" dirty="0">
              <a:solidFill>
                <a:srgbClr val="0A348C"/>
              </a:solidFill>
            </a:endParaRPr>
          </a:p>
          <a:p>
            <a:pPr algn="ctr"/>
            <a:r>
              <a:rPr lang="ja-JP" altLang="en-US" sz="1100" b="1">
                <a:solidFill>
                  <a:srgbClr val="0A348C"/>
                </a:solidFill>
              </a:rPr>
              <a:t>大きな差が生じてしまう。</a:t>
            </a:r>
            <a:endParaRPr lang="en-US" altLang="ja-JP" sz="1100" b="1" dirty="0">
              <a:solidFill>
                <a:srgbClr val="0A348C"/>
              </a:solidFill>
            </a:endParaRPr>
          </a:p>
        </p:txBody>
      </p:sp>
      <p:sp>
        <p:nvSpPr>
          <p:cNvPr id="37" name="テキスト ボックス 36">
            <a:extLst>
              <a:ext uri="{FF2B5EF4-FFF2-40B4-BE49-F238E27FC236}">
                <a16:creationId xmlns:a16="http://schemas.microsoft.com/office/drawing/2014/main" id="{CE43E29F-901A-1F44-ABEB-0F3112C1729E}"/>
              </a:ext>
            </a:extLst>
          </p:cNvPr>
          <p:cNvSpPr txBox="1"/>
          <p:nvPr/>
        </p:nvSpPr>
        <p:spPr>
          <a:xfrm>
            <a:off x="5573715" y="6251453"/>
            <a:ext cx="3870158" cy="584775"/>
          </a:xfrm>
          <a:prstGeom prst="rect">
            <a:avLst/>
          </a:prstGeom>
          <a:noFill/>
        </p:spPr>
        <p:txBody>
          <a:bodyPr wrap="square">
            <a:spAutoFit/>
          </a:bodyPr>
          <a:lstStyle/>
          <a:p>
            <a:pPr algn="ctr"/>
            <a:r>
              <a:rPr lang="ja-JP" altLang="en-US" sz="1400" b="1">
                <a:solidFill>
                  <a:schemeClr val="bg1"/>
                </a:solidFill>
              </a:rPr>
              <a:t>包括的対応をいち早く行うことで、</a:t>
            </a:r>
            <a:endParaRPr lang="en-US" altLang="ja-JP" sz="1400" b="1" dirty="0">
              <a:solidFill>
                <a:schemeClr val="bg1"/>
              </a:solidFill>
            </a:endParaRPr>
          </a:p>
          <a:p>
            <a:pPr algn="ctr"/>
            <a:r>
              <a:rPr lang="en-US" altLang="ja-JP" b="1" dirty="0">
                <a:solidFill>
                  <a:schemeClr val="bg1"/>
                </a:solidFill>
              </a:rPr>
              <a:t>〈</a:t>
            </a:r>
            <a:r>
              <a:rPr lang="ja-JP" altLang="en-US" b="1">
                <a:solidFill>
                  <a:schemeClr val="bg1"/>
                </a:solidFill>
              </a:rPr>
              <a:t>次世代層が育ち、選ばれる街に</a:t>
            </a:r>
            <a:r>
              <a:rPr lang="en-US" altLang="ja-JP" b="1" dirty="0">
                <a:solidFill>
                  <a:schemeClr val="bg1"/>
                </a:solidFill>
              </a:rPr>
              <a:t>〉</a:t>
            </a:r>
          </a:p>
        </p:txBody>
      </p:sp>
      <p:sp>
        <p:nvSpPr>
          <p:cNvPr id="38" name="テキスト ボックス 37">
            <a:extLst>
              <a:ext uri="{FF2B5EF4-FFF2-40B4-BE49-F238E27FC236}">
                <a16:creationId xmlns:a16="http://schemas.microsoft.com/office/drawing/2014/main" id="{25F4D187-3C84-3F42-81FE-97509E3B66C6}"/>
              </a:ext>
            </a:extLst>
          </p:cNvPr>
          <p:cNvSpPr txBox="1"/>
          <p:nvPr/>
        </p:nvSpPr>
        <p:spPr>
          <a:xfrm>
            <a:off x="5581496" y="4306490"/>
            <a:ext cx="2494548" cy="246221"/>
          </a:xfrm>
          <a:prstGeom prst="rect">
            <a:avLst/>
          </a:prstGeom>
          <a:noFill/>
        </p:spPr>
        <p:txBody>
          <a:bodyPr wrap="square">
            <a:spAutoFit/>
          </a:bodyPr>
          <a:lstStyle/>
          <a:p>
            <a:r>
              <a:rPr lang="ja-JP" altLang="en-US" sz="1000" b="1">
                <a:solidFill>
                  <a:srgbClr val="0070C0"/>
                </a:solidFill>
              </a:rPr>
              <a:t>・自律の機会をつくる地域</a:t>
            </a:r>
            <a:r>
              <a:rPr lang="en-US" altLang="ja-JP" sz="1000" b="1" dirty="0">
                <a:solidFill>
                  <a:srgbClr val="0070C0"/>
                </a:solidFill>
              </a:rPr>
              <a:t>/</a:t>
            </a:r>
            <a:r>
              <a:rPr lang="ja-JP" altLang="en-US" sz="1000" b="1">
                <a:solidFill>
                  <a:srgbClr val="0070C0"/>
                </a:solidFill>
              </a:rPr>
              <a:t>学校</a:t>
            </a:r>
            <a:endParaRPr lang="ja-JP" altLang="en-US" sz="1000">
              <a:solidFill>
                <a:srgbClr val="0070C0"/>
              </a:solidFill>
            </a:endParaRPr>
          </a:p>
        </p:txBody>
      </p:sp>
      <p:pic>
        <p:nvPicPr>
          <p:cNvPr id="39" name="図 38">
            <a:extLst>
              <a:ext uri="{FF2B5EF4-FFF2-40B4-BE49-F238E27FC236}">
                <a16:creationId xmlns:a16="http://schemas.microsoft.com/office/drawing/2014/main" id="{30211041-774A-934F-BCBE-47A72DCF5D25}"/>
              </a:ext>
            </a:extLst>
          </p:cNvPr>
          <p:cNvPicPr>
            <a:picLocks noChangeAspect="1"/>
          </p:cNvPicPr>
          <p:nvPr/>
        </p:nvPicPr>
        <p:blipFill>
          <a:blip r:embed="rId3"/>
          <a:stretch>
            <a:fillRect/>
          </a:stretch>
        </p:blipFill>
        <p:spPr>
          <a:xfrm>
            <a:off x="5995269" y="4593313"/>
            <a:ext cx="1406558" cy="274966"/>
          </a:xfrm>
          <a:prstGeom prst="rect">
            <a:avLst/>
          </a:prstGeom>
          <a:ln w="6350">
            <a:solidFill>
              <a:srgbClr val="0A348C"/>
            </a:solidFill>
          </a:ln>
        </p:spPr>
      </p:pic>
      <p:pic>
        <p:nvPicPr>
          <p:cNvPr id="40" name="図 39">
            <a:extLst>
              <a:ext uri="{FF2B5EF4-FFF2-40B4-BE49-F238E27FC236}">
                <a16:creationId xmlns:a16="http://schemas.microsoft.com/office/drawing/2014/main" id="{F6AC6485-7480-E34B-9AEC-7C74047BEDE6}"/>
              </a:ext>
            </a:extLst>
          </p:cNvPr>
          <p:cNvPicPr>
            <a:picLocks noChangeAspect="1"/>
          </p:cNvPicPr>
          <p:nvPr/>
        </p:nvPicPr>
        <p:blipFill>
          <a:blip r:embed="rId4"/>
          <a:stretch>
            <a:fillRect/>
          </a:stretch>
        </p:blipFill>
        <p:spPr>
          <a:xfrm>
            <a:off x="7794630" y="4447640"/>
            <a:ext cx="1634691" cy="383905"/>
          </a:xfrm>
          <a:prstGeom prst="rect">
            <a:avLst/>
          </a:prstGeom>
          <a:ln w="6350">
            <a:solidFill>
              <a:srgbClr val="0A348C"/>
            </a:solidFill>
          </a:ln>
        </p:spPr>
      </p:pic>
      <p:pic>
        <p:nvPicPr>
          <p:cNvPr id="41" name="図 40">
            <a:extLst>
              <a:ext uri="{FF2B5EF4-FFF2-40B4-BE49-F238E27FC236}">
                <a16:creationId xmlns:a16="http://schemas.microsoft.com/office/drawing/2014/main" id="{4C0BD49B-EB2F-694C-A135-04875B76BF90}"/>
              </a:ext>
            </a:extLst>
          </p:cNvPr>
          <p:cNvPicPr>
            <a:picLocks noChangeAspect="1"/>
          </p:cNvPicPr>
          <p:nvPr/>
        </p:nvPicPr>
        <p:blipFill>
          <a:blip r:embed="rId5"/>
          <a:stretch>
            <a:fillRect/>
          </a:stretch>
        </p:blipFill>
        <p:spPr>
          <a:xfrm>
            <a:off x="7108486" y="4974004"/>
            <a:ext cx="1424539" cy="330390"/>
          </a:xfrm>
          <a:prstGeom prst="rect">
            <a:avLst/>
          </a:prstGeom>
          <a:ln w="6350">
            <a:solidFill>
              <a:srgbClr val="0A348C"/>
            </a:solidFill>
          </a:ln>
        </p:spPr>
      </p:pic>
      <p:sp>
        <p:nvSpPr>
          <p:cNvPr id="42" name="右矢印 41">
            <a:extLst>
              <a:ext uri="{FF2B5EF4-FFF2-40B4-BE49-F238E27FC236}">
                <a16:creationId xmlns:a16="http://schemas.microsoft.com/office/drawing/2014/main" id="{597C54E2-01CD-4743-A1CB-AA1637678433}"/>
              </a:ext>
            </a:extLst>
          </p:cNvPr>
          <p:cNvSpPr/>
          <p:nvPr/>
        </p:nvSpPr>
        <p:spPr>
          <a:xfrm rot="5400000">
            <a:off x="7424058" y="5171557"/>
            <a:ext cx="195944" cy="707572"/>
          </a:xfrm>
          <a:prstGeom prst="rightArrow">
            <a:avLst>
              <a:gd name="adj1" fmla="val 50000"/>
              <a:gd name="adj2" fmla="val 1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四角形吹き出し 42">
            <a:extLst>
              <a:ext uri="{FF2B5EF4-FFF2-40B4-BE49-F238E27FC236}">
                <a16:creationId xmlns:a16="http://schemas.microsoft.com/office/drawing/2014/main" id="{6D849ADD-AC2F-0F40-AD26-1F77EC13E27D}"/>
              </a:ext>
            </a:extLst>
          </p:cNvPr>
          <p:cNvSpPr/>
          <p:nvPr/>
        </p:nvSpPr>
        <p:spPr>
          <a:xfrm>
            <a:off x="6464595" y="2811782"/>
            <a:ext cx="3094075" cy="552893"/>
          </a:xfrm>
          <a:prstGeom prst="wedgeRectCallout">
            <a:avLst>
              <a:gd name="adj1" fmla="val -60696"/>
              <a:gd name="adj2" fmla="val 1227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テキスト ボックス 43">
            <a:extLst>
              <a:ext uri="{FF2B5EF4-FFF2-40B4-BE49-F238E27FC236}">
                <a16:creationId xmlns:a16="http://schemas.microsoft.com/office/drawing/2014/main" id="{9E19E033-5810-2044-9588-1976D620EA14}"/>
              </a:ext>
            </a:extLst>
          </p:cNvPr>
          <p:cNvSpPr txBox="1"/>
          <p:nvPr/>
        </p:nvSpPr>
        <p:spPr>
          <a:xfrm>
            <a:off x="6450063" y="2859600"/>
            <a:ext cx="3172401" cy="461665"/>
          </a:xfrm>
          <a:prstGeom prst="rect">
            <a:avLst/>
          </a:prstGeom>
          <a:noFill/>
        </p:spPr>
        <p:txBody>
          <a:bodyPr wrap="square">
            <a:spAutoFit/>
          </a:bodyPr>
          <a:lstStyle/>
          <a:p>
            <a:r>
              <a:rPr lang="ja-JP" altLang="en-US" sz="1200" b="1">
                <a:solidFill>
                  <a:srgbClr val="0A348C"/>
                </a:solidFill>
              </a:rPr>
              <a:t>当事者として地域や社会に参画できるんだ。</a:t>
            </a:r>
            <a:endParaRPr lang="en-US" altLang="ja-JP" sz="1200" b="1" dirty="0">
              <a:solidFill>
                <a:srgbClr val="0A348C"/>
              </a:solidFill>
            </a:endParaRPr>
          </a:p>
          <a:p>
            <a:r>
              <a:rPr lang="ja-JP" altLang="en-US" sz="1200" b="1">
                <a:solidFill>
                  <a:srgbClr val="0A348C"/>
                </a:solidFill>
              </a:rPr>
              <a:t>意見を示し、行動したい。</a:t>
            </a:r>
            <a:endParaRPr lang="ja-JP" altLang="en-US" sz="1200"/>
          </a:p>
        </p:txBody>
      </p:sp>
      <p:pic>
        <p:nvPicPr>
          <p:cNvPr id="45" name="図 44">
            <a:extLst>
              <a:ext uri="{FF2B5EF4-FFF2-40B4-BE49-F238E27FC236}">
                <a16:creationId xmlns:a16="http://schemas.microsoft.com/office/drawing/2014/main" id="{7DAF6FFC-E44A-7D4D-8FDA-D00710B914AF}"/>
              </a:ext>
            </a:extLst>
          </p:cNvPr>
          <p:cNvPicPr>
            <a:picLocks noChangeAspect="1"/>
          </p:cNvPicPr>
          <p:nvPr/>
        </p:nvPicPr>
        <p:blipFill>
          <a:blip r:embed="rId6"/>
          <a:stretch>
            <a:fillRect/>
          </a:stretch>
        </p:blipFill>
        <p:spPr>
          <a:xfrm>
            <a:off x="5982572" y="1587797"/>
            <a:ext cx="1310857" cy="1005058"/>
          </a:xfrm>
          <a:prstGeom prst="rect">
            <a:avLst/>
          </a:prstGeom>
          <a:ln>
            <a:solidFill>
              <a:schemeClr val="accent1"/>
            </a:solidFill>
          </a:ln>
        </p:spPr>
      </p:pic>
      <p:pic>
        <p:nvPicPr>
          <p:cNvPr id="46" name="図 45">
            <a:extLst>
              <a:ext uri="{FF2B5EF4-FFF2-40B4-BE49-F238E27FC236}">
                <a16:creationId xmlns:a16="http://schemas.microsoft.com/office/drawing/2014/main" id="{D5DB5662-1B9A-C64C-B2B9-984492873E55}"/>
              </a:ext>
            </a:extLst>
          </p:cNvPr>
          <p:cNvPicPr>
            <a:picLocks noChangeAspect="1"/>
          </p:cNvPicPr>
          <p:nvPr/>
        </p:nvPicPr>
        <p:blipFill>
          <a:blip r:embed="rId7"/>
          <a:stretch>
            <a:fillRect/>
          </a:stretch>
        </p:blipFill>
        <p:spPr>
          <a:xfrm>
            <a:off x="7439127" y="1444355"/>
            <a:ext cx="859456" cy="597568"/>
          </a:xfrm>
          <a:prstGeom prst="rect">
            <a:avLst/>
          </a:prstGeom>
          <a:ln w="3175">
            <a:solidFill>
              <a:schemeClr val="accent1"/>
            </a:solidFill>
          </a:ln>
        </p:spPr>
      </p:pic>
      <p:pic>
        <p:nvPicPr>
          <p:cNvPr id="47" name="図 46">
            <a:extLst>
              <a:ext uri="{FF2B5EF4-FFF2-40B4-BE49-F238E27FC236}">
                <a16:creationId xmlns:a16="http://schemas.microsoft.com/office/drawing/2014/main" id="{80311F33-9970-2843-91F9-DB571CB79A33}"/>
              </a:ext>
            </a:extLst>
          </p:cNvPr>
          <p:cNvPicPr>
            <a:picLocks noChangeAspect="1"/>
          </p:cNvPicPr>
          <p:nvPr/>
        </p:nvPicPr>
        <p:blipFill>
          <a:blip r:embed="rId8"/>
          <a:stretch>
            <a:fillRect/>
          </a:stretch>
        </p:blipFill>
        <p:spPr>
          <a:xfrm>
            <a:off x="7690722" y="2140308"/>
            <a:ext cx="2018638" cy="463494"/>
          </a:xfrm>
          <a:prstGeom prst="rect">
            <a:avLst/>
          </a:prstGeom>
          <a:ln w="3175">
            <a:solidFill>
              <a:schemeClr val="accent1"/>
            </a:solidFill>
          </a:ln>
        </p:spPr>
      </p:pic>
      <p:pic>
        <p:nvPicPr>
          <p:cNvPr id="48" name="図 47">
            <a:extLst>
              <a:ext uri="{FF2B5EF4-FFF2-40B4-BE49-F238E27FC236}">
                <a16:creationId xmlns:a16="http://schemas.microsoft.com/office/drawing/2014/main" id="{E806108B-652E-7645-A160-C188EE33FB3D}"/>
              </a:ext>
            </a:extLst>
          </p:cNvPr>
          <p:cNvPicPr>
            <a:picLocks noChangeAspect="1"/>
          </p:cNvPicPr>
          <p:nvPr/>
        </p:nvPicPr>
        <p:blipFill>
          <a:blip r:embed="rId9"/>
          <a:stretch>
            <a:fillRect/>
          </a:stretch>
        </p:blipFill>
        <p:spPr>
          <a:xfrm>
            <a:off x="8332537" y="1585274"/>
            <a:ext cx="1573463" cy="303318"/>
          </a:xfrm>
          <a:prstGeom prst="rect">
            <a:avLst/>
          </a:prstGeom>
          <a:ln w="6350">
            <a:solidFill>
              <a:srgbClr val="0A348C"/>
            </a:solidFill>
          </a:ln>
        </p:spPr>
      </p:pic>
      <p:sp>
        <p:nvSpPr>
          <p:cNvPr id="49" name="テキスト ボックス 48">
            <a:extLst>
              <a:ext uri="{FF2B5EF4-FFF2-40B4-BE49-F238E27FC236}">
                <a16:creationId xmlns:a16="http://schemas.microsoft.com/office/drawing/2014/main" id="{15453116-5A74-3D4B-87DF-96E3162D6B8B}"/>
              </a:ext>
            </a:extLst>
          </p:cNvPr>
          <p:cNvSpPr txBox="1"/>
          <p:nvPr/>
        </p:nvSpPr>
        <p:spPr>
          <a:xfrm>
            <a:off x="5581496" y="1367461"/>
            <a:ext cx="1804508" cy="246221"/>
          </a:xfrm>
          <a:prstGeom prst="rect">
            <a:avLst/>
          </a:prstGeom>
          <a:noFill/>
        </p:spPr>
        <p:txBody>
          <a:bodyPr wrap="square">
            <a:spAutoFit/>
          </a:bodyPr>
          <a:lstStyle/>
          <a:p>
            <a:r>
              <a:rPr lang="ja-JP" altLang="en-US" sz="1000" b="1">
                <a:solidFill>
                  <a:srgbClr val="C00000"/>
                </a:solidFill>
              </a:rPr>
              <a:t>・自律を抑える地域</a:t>
            </a:r>
            <a:r>
              <a:rPr lang="en-US" altLang="ja-JP" sz="1000" b="1" dirty="0">
                <a:solidFill>
                  <a:srgbClr val="C00000"/>
                </a:solidFill>
              </a:rPr>
              <a:t>/</a:t>
            </a:r>
            <a:r>
              <a:rPr lang="ja-JP" altLang="en-US" sz="1000" b="1">
                <a:solidFill>
                  <a:srgbClr val="C00000"/>
                </a:solidFill>
              </a:rPr>
              <a:t>学校</a:t>
            </a:r>
            <a:endParaRPr lang="ja-JP" altLang="en-US" sz="1000">
              <a:solidFill>
                <a:srgbClr val="C00000"/>
              </a:solidFill>
            </a:endParaRPr>
          </a:p>
        </p:txBody>
      </p:sp>
      <p:sp>
        <p:nvSpPr>
          <p:cNvPr id="50" name="ドーナツ 49">
            <a:extLst>
              <a:ext uri="{FF2B5EF4-FFF2-40B4-BE49-F238E27FC236}">
                <a16:creationId xmlns:a16="http://schemas.microsoft.com/office/drawing/2014/main" id="{864530F7-6362-B34E-A2C3-D1ED89001050}"/>
              </a:ext>
            </a:extLst>
          </p:cNvPr>
          <p:cNvSpPr/>
          <p:nvPr/>
        </p:nvSpPr>
        <p:spPr>
          <a:xfrm>
            <a:off x="5263115" y="4192139"/>
            <a:ext cx="404038" cy="404038"/>
          </a:xfrm>
          <a:prstGeom prst="donut">
            <a:avLst>
              <a:gd name="adj" fmla="val 1691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1" name="十字形 50">
            <a:extLst>
              <a:ext uri="{FF2B5EF4-FFF2-40B4-BE49-F238E27FC236}">
                <a16:creationId xmlns:a16="http://schemas.microsoft.com/office/drawing/2014/main" id="{7416E576-01B2-8347-A94E-B2ECF7F16F46}"/>
              </a:ext>
            </a:extLst>
          </p:cNvPr>
          <p:cNvSpPr/>
          <p:nvPr/>
        </p:nvSpPr>
        <p:spPr>
          <a:xfrm rot="2700000">
            <a:off x="5252483" y="1312585"/>
            <a:ext cx="425302" cy="425302"/>
          </a:xfrm>
          <a:prstGeom prst="plus">
            <a:avLst>
              <a:gd name="adj" fmla="val 43536"/>
            </a:avLst>
          </a:prstGeom>
          <a:solidFill>
            <a:srgbClr val="C600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テキスト ボックス 51">
            <a:extLst>
              <a:ext uri="{FF2B5EF4-FFF2-40B4-BE49-F238E27FC236}">
                <a16:creationId xmlns:a16="http://schemas.microsoft.com/office/drawing/2014/main" id="{30129564-B597-A14A-B3AE-D139339DA056}"/>
              </a:ext>
            </a:extLst>
          </p:cNvPr>
          <p:cNvSpPr txBox="1"/>
          <p:nvPr/>
        </p:nvSpPr>
        <p:spPr>
          <a:xfrm>
            <a:off x="-1" y="272533"/>
            <a:ext cx="9274175" cy="461665"/>
          </a:xfrm>
          <a:prstGeom prst="rect">
            <a:avLst/>
          </a:prstGeom>
          <a:noFill/>
        </p:spPr>
        <p:txBody>
          <a:bodyPr wrap="square">
            <a:spAutoFit/>
          </a:bodyPr>
          <a:lstStyle/>
          <a:p>
            <a:r>
              <a:rPr lang="ja-JP" altLang="en-US" sz="2400" b="1">
                <a:solidFill>
                  <a:srgbClr val="0070C0"/>
                </a:solidFill>
              </a:rPr>
              <a:t>こども基本法の背景・趣旨</a:t>
            </a:r>
            <a:r>
              <a:rPr lang="en-US" altLang="ja-JP" sz="2400" b="1" dirty="0">
                <a:solidFill>
                  <a:srgbClr val="0070C0"/>
                </a:solidFill>
              </a:rPr>
              <a:t>-</a:t>
            </a:r>
            <a:endParaRPr lang="ja-JP" altLang="en-US"/>
          </a:p>
        </p:txBody>
      </p:sp>
      <p:sp>
        <p:nvSpPr>
          <p:cNvPr id="2" name="テキスト ボックス 1">
            <a:extLst>
              <a:ext uri="{FF2B5EF4-FFF2-40B4-BE49-F238E27FC236}">
                <a16:creationId xmlns:a16="http://schemas.microsoft.com/office/drawing/2014/main" id="{58E01688-C0F2-E146-9A28-A157A558E6EF}"/>
              </a:ext>
            </a:extLst>
          </p:cNvPr>
          <p:cNvSpPr txBox="1"/>
          <p:nvPr/>
        </p:nvSpPr>
        <p:spPr>
          <a:xfrm>
            <a:off x="3969099" y="221064"/>
            <a:ext cx="5570756" cy="461665"/>
          </a:xfrm>
          <a:prstGeom prst="rect">
            <a:avLst/>
          </a:prstGeom>
          <a:noFill/>
        </p:spPr>
        <p:txBody>
          <a:bodyPr wrap="none" rtlCol="0">
            <a:spAutoFit/>
          </a:bodyPr>
          <a:lstStyle/>
          <a:p>
            <a:r>
              <a:rPr lang="ja-JP" altLang="en-US" sz="1200" b="1">
                <a:solidFill>
                  <a:srgbClr val="0070C0"/>
                </a:solidFill>
              </a:rPr>
              <a:t>ここまで把握できていることが理想的、しかし、</a:t>
            </a:r>
            <a:endParaRPr lang="en-US" altLang="ja-JP" sz="1200" b="1" dirty="0">
              <a:solidFill>
                <a:srgbClr val="0070C0"/>
              </a:solidFill>
            </a:endParaRPr>
          </a:p>
          <a:p>
            <a:r>
              <a:rPr kumimoji="1" lang="ja-JP" altLang="en-US" sz="1200" b="1">
                <a:solidFill>
                  <a:srgbClr val="0070C0"/>
                </a:solidFill>
              </a:rPr>
              <a:t>通常のコミュニケーション（広報・公聴）では対応が困難であることも事実。</a:t>
            </a:r>
            <a:endParaRPr kumimoji="1" lang="ja-JP" altLang="en-US" sz="1200"/>
          </a:p>
        </p:txBody>
      </p:sp>
      <p:sp>
        <p:nvSpPr>
          <p:cNvPr id="3" name="スライド番号プレースホルダー 2">
            <a:extLst>
              <a:ext uri="{FF2B5EF4-FFF2-40B4-BE49-F238E27FC236}">
                <a16:creationId xmlns:a16="http://schemas.microsoft.com/office/drawing/2014/main" id="{20F0A0EB-EE87-AF4B-B27C-7B36A808AE16}"/>
              </a:ext>
            </a:extLst>
          </p:cNvPr>
          <p:cNvSpPr>
            <a:spLocks noGrp="1"/>
          </p:cNvSpPr>
          <p:nvPr>
            <p:ph type="sldNum" sz="quarter" idx="12"/>
          </p:nvPr>
        </p:nvSpPr>
        <p:spPr/>
        <p:txBody>
          <a:bodyPr/>
          <a:lstStyle/>
          <a:p>
            <a:fld id="{A24A08D3-4842-684C-BE54-C9E1F2E8DB8B}" type="slidenum">
              <a:rPr kumimoji="1" lang="ja-JP" altLang="en-US" smtClean="0"/>
              <a:t>20</a:t>
            </a:fld>
            <a:endParaRPr kumimoji="1" lang="ja-JP" altLang="en-US"/>
          </a:p>
        </p:txBody>
      </p:sp>
    </p:spTree>
    <p:extLst>
      <p:ext uri="{BB962C8B-B14F-4D97-AF65-F5344CB8AC3E}">
        <p14:creationId xmlns:p14="http://schemas.microsoft.com/office/powerpoint/2010/main" val="14900953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237C5254-1E6A-BD46-B73D-77DA3419426F}"/>
              </a:ext>
            </a:extLst>
          </p:cNvPr>
          <p:cNvSpPr/>
          <p:nvPr/>
        </p:nvSpPr>
        <p:spPr>
          <a:xfrm>
            <a:off x="5486400" y="2810192"/>
            <a:ext cx="187571" cy="311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1E390736-D45E-1B4C-A74D-AF950CEA5A1A}"/>
              </a:ext>
            </a:extLst>
          </p:cNvPr>
          <p:cNvSpPr/>
          <p:nvPr/>
        </p:nvSpPr>
        <p:spPr>
          <a:xfrm>
            <a:off x="3642523" y="2778369"/>
            <a:ext cx="190919" cy="311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角丸四角形 5">
            <a:extLst>
              <a:ext uri="{FF2B5EF4-FFF2-40B4-BE49-F238E27FC236}">
                <a16:creationId xmlns:a16="http://schemas.microsoft.com/office/drawing/2014/main" id="{0CB9241D-C21D-AA4F-A3E2-5F049705891D}"/>
              </a:ext>
            </a:extLst>
          </p:cNvPr>
          <p:cNvSpPr/>
          <p:nvPr/>
        </p:nvSpPr>
        <p:spPr>
          <a:xfrm>
            <a:off x="266279" y="5600295"/>
            <a:ext cx="2497017" cy="40193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 6">
            <a:extLst>
              <a:ext uri="{FF2B5EF4-FFF2-40B4-BE49-F238E27FC236}">
                <a16:creationId xmlns:a16="http://schemas.microsoft.com/office/drawing/2014/main" id="{BD414961-8FC4-7C49-858D-E482213413E9}"/>
              </a:ext>
            </a:extLst>
          </p:cNvPr>
          <p:cNvSpPr/>
          <p:nvPr/>
        </p:nvSpPr>
        <p:spPr>
          <a:xfrm>
            <a:off x="266279" y="4855038"/>
            <a:ext cx="2497017" cy="576103"/>
          </a:xfrm>
          <a:prstGeom prst="roundRect">
            <a:avLst>
              <a:gd name="adj" fmla="val 969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角丸四角形 7">
            <a:extLst>
              <a:ext uri="{FF2B5EF4-FFF2-40B4-BE49-F238E27FC236}">
                <a16:creationId xmlns:a16="http://schemas.microsoft.com/office/drawing/2014/main" id="{1A0065FF-95B6-0F4A-94B5-401A8990567D}"/>
              </a:ext>
            </a:extLst>
          </p:cNvPr>
          <p:cNvSpPr/>
          <p:nvPr/>
        </p:nvSpPr>
        <p:spPr>
          <a:xfrm>
            <a:off x="266279" y="4320799"/>
            <a:ext cx="2497017" cy="40193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 8">
            <a:extLst>
              <a:ext uri="{FF2B5EF4-FFF2-40B4-BE49-F238E27FC236}">
                <a16:creationId xmlns:a16="http://schemas.microsoft.com/office/drawing/2014/main" id="{DCEA931F-D07E-3B44-964C-F2570C328A29}"/>
              </a:ext>
            </a:extLst>
          </p:cNvPr>
          <p:cNvSpPr/>
          <p:nvPr/>
        </p:nvSpPr>
        <p:spPr>
          <a:xfrm>
            <a:off x="266279" y="3759766"/>
            <a:ext cx="2497017" cy="40193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角丸四角形 9">
            <a:extLst>
              <a:ext uri="{FF2B5EF4-FFF2-40B4-BE49-F238E27FC236}">
                <a16:creationId xmlns:a16="http://schemas.microsoft.com/office/drawing/2014/main" id="{14F471E1-5A8A-7C41-803F-63FF5BA7E320}"/>
              </a:ext>
            </a:extLst>
          </p:cNvPr>
          <p:cNvSpPr/>
          <p:nvPr/>
        </p:nvSpPr>
        <p:spPr>
          <a:xfrm>
            <a:off x="266279" y="3205430"/>
            <a:ext cx="2497017" cy="40193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 10">
            <a:extLst>
              <a:ext uri="{FF2B5EF4-FFF2-40B4-BE49-F238E27FC236}">
                <a16:creationId xmlns:a16="http://schemas.microsoft.com/office/drawing/2014/main" id="{B4E62850-BC3B-0449-AB36-2130043357DE}"/>
              </a:ext>
            </a:extLst>
          </p:cNvPr>
          <p:cNvSpPr/>
          <p:nvPr/>
        </p:nvSpPr>
        <p:spPr>
          <a:xfrm>
            <a:off x="266279" y="2671190"/>
            <a:ext cx="2497017" cy="40193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a:extLst>
              <a:ext uri="{FF2B5EF4-FFF2-40B4-BE49-F238E27FC236}">
                <a16:creationId xmlns:a16="http://schemas.microsoft.com/office/drawing/2014/main" id="{3F9BADF5-DDAE-6C44-A5AB-73C4CF3BBFCF}"/>
              </a:ext>
            </a:extLst>
          </p:cNvPr>
          <p:cNvSpPr/>
          <p:nvPr/>
        </p:nvSpPr>
        <p:spPr>
          <a:xfrm>
            <a:off x="266279" y="2146999"/>
            <a:ext cx="2497017" cy="40193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 12">
            <a:extLst>
              <a:ext uri="{FF2B5EF4-FFF2-40B4-BE49-F238E27FC236}">
                <a16:creationId xmlns:a16="http://schemas.microsoft.com/office/drawing/2014/main" id="{02E86C9E-A42D-C246-BB51-17CAE12F2A69}"/>
              </a:ext>
            </a:extLst>
          </p:cNvPr>
          <p:cNvSpPr/>
          <p:nvPr/>
        </p:nvSpPr>
        <p:spPr>
          <a:xfrm>
            <a:off x="6698902" y="5484728"/>
            <a:ext cx="2602523" cy="40193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 13">
            <a:extLst>
              <a:ext uri="{FF2B5EF4-FFF2-40B4-BE49-F238E27FC236}">
                <a16:creationId xmlns:a16="http://schemas.microsoft.com/office/drawing/2014/main" id="{FA148346-76FC-C842-95F2-D786A09F00BD}"/>
              </a:ext>
            </a:extLst>
          </p:cNvPr>
          <p:cNvSpPr/>
          <p:nvPr/>
        </p:nvSpPr>
        <p:spPr>
          <a:xfrm>
            <a:off x="6697227" y="5020829"/>
            <a:ext cx="2602523" cy="40193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角丸四角形 14">
            <a:extLst>
              <a:ext uri="{FF2B5EF4-FFF2-40B4-BE49-F238E27FC236}">
                <a16:creationId xmlns:a16="http://schemas.microsoft.com/office/drawing/2014/main" id="{68E20502-A534-3D40-822B-95052CD1344D}"/>
              </a:ext>
            </a:extLst>
          </p:cNvPr>
          <p:cNvSpPr/>
          <p:nvPr/>
        </p:nvSpPr>
        <p:spPr>
          <a:xfrm>
            <a:off x="6697227" y="4227009"/>
            <a:ext cx="2602523" cy="711758"/>
          </a:xfrm>
          <a:prstGeom prst="roundRect">
            <a:avLst>
              <a:gd name="adj" fmla="val 960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角丸四角形 15">
            <a:extLst>
              <a:ext uri="{FF2B5EF4-FFF2-40B4-BE49-F238E27FC236}">
                <a16:creationId xmlns:a16="http://schemas.microsoft.com/office/drawing/2014/main" id="{6209D2DE-2594-EE46-B6B5-6214D88207DA}"/>
              </a:ext>
            </a:extLst>
          </p:cNvPr>
          <p:cNvSpPr/>
          <p:nvPr/>
        </p:nvSpPr>
        <p:spPr>
          <a:xfrm>
            <a:off x="6685504" y="3753061"/>
            <a:ext cx="2602523" cy="40193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角丸四角形 16">
            <a:extLst>
              <a:ext uri="{FF2B5EF4-FFF2-40B4-BE49-F238E27FC236}">
                <a16:creationId xmlns:a16="http://schemas.microsoft.com/office/drawing/2014/main" id="{93768AEA-B79B-944B-8A4C-F6CEC77585CD}"/>
              </a:ext>
            </a:extLst>
          </p:cNvPr>
          <p:cNvSpPr/>
          <p:nvPr/>
        </p:nvSpPr>
        <p:spPr>
          <a:xfrm>
            <a:off x="6685504" y="3280789"/>
            <a:ext cx="2602523" cy="39356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角丸四角形 17">
            <a:extLst>
              <a:ext uri="{FF2B5EF4-FFF2-40B4-BE49-F238E27FC236}">
                <a16:creationId xmlns:a16="http://schemas.microsoft.com/office/drawing/2014/main" id="{155F0A3C-5A77-4C43-8E66-CA7A5E5D0AD0}"/>
              </a:ext>
            </a:extLst>
          </p:cNvPr>
          <p:cNvSpPr/>
          <p:nvPr/>
        </p:nvSpPr>
        <p:spPr>
          <a:xfrm>
            <a:off x="6683829" y="2739851"/>
            <a:ext cx="2602523" cy="4605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角丸四角形 18">
            <a:extLst>
              <a:ext uri="{FF2B5EF4-FFF2-40B4-BE49-F238E27FC236}">
                <a16:creationId xmlns:a16="http://schemas.microsoft.com/office/drawing/2014/main" id="{0FBB3CBF-864D-4B4E-9F46-18D0D9BE8EB8}"/>
              </a:ext>
            </a:extLst>
          </p:cNvPr>
          <p:cNvSpPr/>
          <p:nvPr/>
        </p:nvSpPr>
        <p:spPr>
          <a:xfrm>
            <a:off x="6682154" y="2105130"/>
            <a:ext cx="2602523" cy="55266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912C9D31-345F-414A-81E0-4A6C5D7E4975}"/>
              </a:ext>
            </a:extLst>
          </p:cNvPr>
          <p:cNvSpPr txBox="1"/>
          <p:nvPr/>
        </p:nvSpPr>
        <p:spPr>
          <a:xfrm>
            <a:off x="362602" y="1393374"/>
            <a:ext cx="2300630" cy="553998"/>
          </a:xfrm>
          <a:prstGeom prst="rect">
            <a:avLst/>
          </a:prstGeom>
          <a:noFill/>
        </p:spPr>
        <p:txBody>
          <a:bodyPr wrap="none" rtlCol="0">
            <a:spAutoFit/>
          </a:bodyPr>
          <a:lstStyle/>
          <a:p>
            <a:pPr algn="ctr"/>
            <a:r>
              <a:rPr kumimoji="1" lang="ja-JP" altLang="en-US" sz="1500" b="1">
                <a:latin typeface="+mn-ea"/>
              </a:rPr>
              <a:t>行政コミュニケーション</a:t>
            </a:r>
            <a:endParaRPr kumimoji="1" lang="en-US" altLang="ja-JP" sz="1500" b="1" dirty="0">
              <a:latin typeface="+mn-ea"/>
            </a:endParaRPr>
          </a:p>
          <a:p>
            <a:pPr algn="ctr"/>
            <a:r>
              <a:rPr kumimoji="1" lang="ja-JP" altLang="en-US" sz="1500" b="1">
                <a:latin typeface="+mn-ea"/>
              </a:rPr>
              <a:t>の</a:t>
            </a:r>
            <a:r>
              <a:rPr kumimoji="1" lang="ja-JP" altLang="en-US" sz="1500" b="1">
                <a:solidFill>
                  <a:srgbClr val="0070C0"/>
                </a:solidFill>
                <a:latin typeface="+mn-ea"/>
              </a:rPr>
              <a:t>現状</a:t>
            </a:r>
            <a:endParaRPr kumimoji="1" lang="en-US" altLang="ja-JP" sz="1500" b="1" dirty="0">
              <a:solidFill>
                <a:srgbClr val="0070C0"/>
              </a:solidFill>
              <a:latin typeface="+mn-ea"/>
            </a:endParaRPr>
          </a:p>
        </p:txBody>
      </p:sp>
      <p:sp>
        <p:nvSpPr>
          <p:cNvPr id="21" name="テキスト ボックス 20">
            <a:extLst>
              <a:ext uri="{FF2B5EF4-FFF2-40B4-BE49-F238E27FC236}">
                <a16:creationId xmlns:a16="http://schemas.microsoft.com/office/drawing/2014/main" id="{65F53A6A-CB15-0E48-8828-1BFE51096534}"/>
              </a:ext>
            </a:extLst>
          </p:cNvPr>
          <p:cNvSpPr txBox="1"/>
          <p:nvPr/>
        </p:nvSpPr>
        <p:spPr>
          <a:xfrm>
            <a:off x="4140090" y="1393374"/>
            <a:ext cx="1146468" cy="553998"/>
          </a:xfrm>
          <a:prstGeom prst="rect">
            <a:avLst/>
          </a:prstGeom>
          <a:noFill/>
        </p:spPr>
        <p:txBody>
          <a:bodyPr wrap="none" rtlCol="0">
            <a:spAutoFit/>
          </a:bodyPr>
          <a:lstStyle/>
          <a:p>
            <a:pPr algn="ctr"/>
            <a:r>
              <a:rPr kumimoji="1" lang="ja-JP" altLang="en-US" sz="1500" b="1">
                <a:latin typeface="+mn-ea"/>
              </a:rPr>
              <a:t>克服すべき</a:t>
            </a:r>
            <a:endParaRPr kumimoji="1" lang="en-US" altLang="ja-JP" sz="1500" b="1" dirty="0">
              <a:latin typeface="+mn-ea"/>
            </a:endParaRPr>
          </a:p>
          <a:p>
            <a:pPr algn="ctr"/>
            <a:r>
              <a:rPr kumimoji="1" lang="ja-JP" altLang="en-US" sz="1500" b="1">
                <a:solidFill>
                  <a:srgbClr val="0070C0"/>
                </a:solidFill>
                <a:latin typeface="+mn-ea"/>
              </a:rPr>
              <a:t>問題</a:t>
            </a:r>
            <a:r>
              <a:rPr kumimoji="1" lang="ja-JP" altLang="en-US" sz="1500" b="1">
                <a:latin typeface="+mn-ea"/>
              </a:rPr>
              <a:t>点</a:t>
            </a:r>
            <a:endParaRPr kumimoji="1" lang="en-US" altLang="ja-JP" sz="1500" b="1" dirty="0">
              <a:latin typeface="+mn-ea"/>
            </a:endParaRPr>
          </a:p>
        </p:txBody>
      </p:sp>
      <p:sp>
        <p:nvSpPr>
          <p:cNvPr id="22" name="テキスト ボックス 21">
            <a:extLst>
              <a:ext uri="{FF2B5EF4-FFF2-40B4-BE49-F238E27FC236}">
                <a16:creationId xmlns:a16="http://schemas.microsoft.com/office/drawing/2014/main" id="{71477D19-41C6-B64B-BC06-8DFBF6F7C7BB}"/>
              </a:ext>
            </a:extLst>
          </p:cNvPr>
          <p:cNvSpPr txBox="1"/>
          <p:nvPr/>
        </p:nvSpPr>
        <p:spPr>
          <a:xfrm>
            <a:off x="6425540" y="1393374"/>
            <a:ext cx="3070071" cy="553998"/>
          </a:xfrm>
          <a:prstGeom prst="rect">
            <a:avLst/>
          </a:prstGeom>
          <a:noFill/>
        </p:spPr>
        <p:txBody>
          <a:bodyPr wrap="none" rtlCol="0">
            <a:spAutoFit/>
          </a:bodyPr>
          <a:lstStyle/>
          <a:p>
            <a:pPr algn="ctr"/>
            <a:r>
              <a:rPr kumimoji="1" lang="ja-JP" altLang="en-US" sz="1500" b="1">
                <a:latin typeface="+mn-ea"/>
              </a:rPr>
              <a:t>対策・処方箋（</a:t>
            </a:r>
            <a:r>
              <a:rPr kumimoji="1" lang="ja-JP" altLang="en-US" sz="1500" b="1">
                <a:solidFill>
                  <a:srgbClr val="0070C0"/>
                </a:solidFill>
                <a:latin typeface="+mn-ea"/>
              </a:rPr>
              <a:t>打ち手</a:t>
            </a:r>
            <a:r>
              <a:rPr kumimoji="1" lang="ja-JP" altLang="en-US" sz="1500" b="1">
                <a:latin typeface="+mn-ea"/>
              </a:rPr>
              <a:t>）としての</a:t>
            </a:r>
            <a:endParaRPr kumimoji="1" lang="en-US" altLang="ja-JP" sz="1500" b="1" dirty="0">
              <a:latin typeface="+mn-ea"/>
            </a:endParaRPr>
          </a:p>
          <a:p>
            <a:pPr algn="ctr"/>
            <a:r>
              <a:rPr kumimoji="1" lang="ja-JP" altLang="en-US" sz="1500" b="1">
                <a:latin typeface="+mn-ea"/>
              </a:rPr>
              <a:t>コミュニケーションデザイン</a:t>
            </a:r>
            <a:endParaRPr kumimoji="1" lang="en-US" altLang="ja-JP" sz="1500" b="1" dirty="0">
              <a:latin typeface="+mn-ea"/>
            </a:endParaRPr>
          </a:p>
        </p:txBody>
      </p:sp>
      <p:sp>
        <p:nvSpPr>
          <p:cNvPr id="23" name="テキスト ボックス 22">
            <a:extLst>
              <a:ext uri="{FF2B5EF4-FFF2-40B4-BE49-F238E27FC236}">
                <a16:creationId xmlns:a16="http://schemas.microsoft.com/office/drawing/2014/main" id="{44B0ED35-3EEC-1549-9476-530C2DC39902}"/>
              </a:ext>
            </a:extLst>
          </p:cNvPr>
          <p:cNvSpPr txBox="1"/>
          <p:nvPr/>
        </p:nvSpPr>
        <p:spPr>
          <a:xfrm>
            <a:off x="345236" y="2118529"/>
            <a:ext cx="2339102" cy="461665"/>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広報と公聴で</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効果検証が殆ど行われていない</a:t>
            </a:r>
            <a:endParaRPr kumimoji="1" lang="en-US" altLang="ja-JP" sz="1200" b="1" dirty="0">
              <a:solidFill>
                <a:schemeClr val="accent5">
                  <a:lumMod val="75000"/>
                </a:schemeClr>
              </a:solidFill>
              <a:latin typeface="+mn-ea"/>
            </a:endParaRPr>
          </a:p>
        </p:txBody>
      </p:sp>
      <p:sp>
        <p:nvSpPr>
          <p:cNvPr id="24" name="テキスト ボックス 23">
            <a:extLst>
              <a:ext uri="{FF2B5EF4-FFF2-40B4-BE49-F238E27FC236}">
                <a16:creationId xmlns:a16="http://schemas.microsoft.com/office/drawing/2014/main" id="{B385A65C-2F3B-DC4E-8A71-13B3934D67CA}"/>
              </a:ext>
            </a:extLst>
          </p:cNvPr>
          <p:cNvSpPr txBox="1"/>
          <p:nvPr/>
        </p:nvSpPr>
        <p:spPr>
          <a:xfrm>
            <a:off x="539200" y="2660582"/>
            <a:ext cx="1951175" cy="461665"/>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思い込みと先入観で回答</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できる意識調査</a:t>
            </a:r>
            <a:r>
              <a:rPr kumimoji="1" lang="en-US" altLang="ja-JP" sz="1200" b="1" dirty="0">
                <a:solidFill>
                  <a:schemeClr val="accent5">
                    <a:lumMod val="75000"/>
                  </a:schemeClr>
                </a:solidFill>
                <a:latin typeface="+mn-ea"/>
              </a:rPr>
              <a:t>/</a:t>
            </a:r>
            <a:r>
              <a:rPr kumimoji="1" lang="ja-JP" altLang="en-US" sz="1200" b="1">
                <a:solidFill>
                  <a:schemeClr val="accent5">
                    <a:lumMod val="75000"/>
                  </a:schemeClr>
                </a:solidFill>
                <a:latin typeface="+mn-ea"/>
              </a:rPr>
              <a:t>世論調査</a:t>
            </a:r>
            <a:endParaRPr kumimoji="1" lang="en-US" altLang="ja-JP" sz="1200" b="1" dirty="0">
              <a:solidFill>
                <a:schemeClr val="accent5">
                  <a:lumMod val="75000"/>
                </a:schemeClr>
              </a:solidFill>
              <a:latin typeface="+mn-ea"/>
            </a:endParaRPr>
          </a:p>
        </p:txBody>
      </p:sp>
      <p:sp>
        <p:nvSpPr>
          <p:cNvPr id="25" name="テキスト ボックス 24">
            <a:extLst>
              <a:ext uri="{FF2B5EF4-FFF2-40B4-BE49-F238E27FC236}">
                <a16:creationId xmlns:a16="http://schemas.microsoft.com/office/drawing/2014/main" id="{B93F0A43-9426-8F40-ABB0-8B40460FB01E}"/>
              </a:ext>
            </a:extLst>
          </p:cNvPr>
          <p:cNvSpPr txBox="1"/>
          <p:nvPr/>
        </p:nvSpPr>
        <p:spPr>
          <a:xfrm>
            <a:off x="653013" y="3194544"/>
            <a:ext cx="1723549" cy="461665"/>
          </a:xfrm>
          <a:prstGeom prst="rect">
            <a:avLst/>
          </a:prstGeom>
          <a:noFill/>
        </p:spPr>
        <p:txBody>
          <a:bodyPr wrap="none" rtlCol="0">
            <a:spAutoFit/>
          </a:bodyPr>
          <a:lstStyle/>
          <a:p>
            <a:pPr algn="ctr"/>
            <a:r>
              <a:rPr kumimoji="1" lang="ja-JP" altLang="en-US" sz="1200" b="1">
                <a:solidFill>
                  <a:schemeClr val="accent1">
                    <a:lumMod val="75000"/>
                  </a:schemeClr>
                </a:solidFill>
                <a:latin typeface="+mn-ea"/>
              </a:rPr>
              <a:t>若年層の声を聞かない</a:t>
            </a:r>
            <a:endParaRPr kumimoji="1" lang="en-US" altLang="ja-JP" sz="1200" b="1" dirty="0">
              <a:solidFill>
                <a:schemeClr val="accent1">
                  <a:lumMod val="75000"/>
                </a:schemeClr>
              </a:solidFill>
              <a:latin typeface="+mn-ea"/>
            </a:endParaRPr>
          </a:p>
          <a:p>
            <a:pPr algn="ctr"/>
            <a:r>
              <a:rPr kumimoji="1" lang="ja-JP" altLang="en-US" sz="1200" b="1">
                <a:solidFill>
                  <a:schemeClr val="accent5">
                    <a:lumMod val="75000"/>
                  </a:schemeClr>
                </a:solidFill>
                <a:latin typeface="+mn-ea"/>
              </a:rPr>
              <a:t>（人口流出の背景）</a:t>
            </a:r>
            <a:endParaRPr kumimoji="1" lang="en-US" altLang="ja-JP" sz="1200" b="1" dirty="0">
              <a:solidFill>
                <a:schemeClr val="accent5">
                  <a:lumMod val="75000"/>
                </a:schemeClr>
              </a:solidFill>
              <a:latin typeface="+mn-ea"/>
            </a:endParaRPr>
          </a:p>
        </p:txBody>
      </p:sp>
      <p:sp>
        <p:nvSpPr>
          <p:cNvPr id="26" name="テキスト ボックス 25">
            <a:extLst>
              <a:ext uri="{FF2B5EF4-FFF2-40B4-BE49-F238E27FC236}">
                <a16:creationId xmlns:a16="http://schemas.microsoft.com/office/drawing/2014/main" id="{4880EBD8-F5FE-0047-BB6E-B5AFE4488165}"/>
              </a:ext>
            </a:extLst>
          </p:cNvPr>
          <p:cNvSpPr txBox="1"/>
          <p:nvPr/>
        </p:nvSpPr>
        <p:spPr>
          <a:xfrm>
            <a:off x="499125" y="3750203"/>
            <a:ext cx="2031325" cy="461665"/>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行政は、住民の理解がどの</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ような状態か判らない</a:t>
            </a:r>
            <a:endParaRPr kumimoji="1" lang="en-US" altLang="ja-JP" sz="1200" b="1" dirty="0">
              <a:solidFill>
                <a:schemeClr val="accent5">
                  <a:lumMod val="75000"/>
                </a:schemeClr>
              </a:solidFill>
              <a:latin typeface="+mn-ea"/>
            </a:endParaRPr>
          </a:p>
        </p:txBody>
      </p:sp>
      <p:sp>
        <p:nvSpPr>
          <p:cNvPr id="27" name="テキスト ボックス 26">
            <a:extLst>
              <a:ext uri="{FF2B5EF4-FFF2-40B4-BE49-F238E27FC236}">
                <a16:creationId xmlns:a16="http://schemas.microsoft.com/office/drawing/2014/main" id="{F0095C59-F5F0-E54E-A321-9973495A7166}"/>
              </a:ext>
            </a:extLst>
          </p:cNvPr>
          <p:cNvSpPr txBox="1"/>
          <p:nvPr/>
        </p:nvSpPr>
        <p:spPr>
          <a:xfrm>
            <a:off x="499125" y="4324634"/>
            <a:ext cx="2031325" cy="461665"/>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住民は、行政からの情報に</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意思表示できない</a:t>
            </a:r>
            <a:endParaRPr kumimoji="1" lang="en-US" altLang="ja-JP" sz="1200" b="1" dirty="0">
              <a:solidFill>
                <a:schemeClr val="accent5">
                  <a:lumMod val="75000"/>
                </a:schemeClr>
              </a:solidFill>
              <a:latin typeface="+mn-ea"/>
            </a:endParaRPr>
          </a:p>
        </p:txBody>
      </p:sp>
      <p:sp>
        <p:nvSpPr>
          <p:cNvPr id="28" name="テキスト ボックス 27">
            <a:extLst>
              <a:ext uri="{FF2B5EF4-FFF2-40B4-BE49-F238E27FC236}">
                <a16:creationId xmlns:a16="http://schemas.microsoft.com/office/drawing/2014/main" id="{1E7CA8F9-7BBC-A549-8632-855E3CD8B16B}"/>
              </a:ext>
            </a:extLst>
          </p:cNvPr>
          <p:cNvSpPr txBox="1"/>
          <p:nvPr/>
        </p:nvSpPr>
        <p:spPr>
          <a:xfrm>
            <a:off x="345236" y="4838776"/>
            <a:ext cx="2339102" cy="646331"/>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行政と住民の継続的な</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コミュニケーションが殆どない</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（ほぼ全てが単発・点）</a:t>
            </a:r>
            <a:endParaRPr kumimoji="1" lang="en-US" altLang="ja-JP" sz="1200" b="1" dirty="0">
              <a:solidFill>
                <a:schemeClr val="accent5">
                  <a:lumMod val="75000"/>
                </a:schemeClr>
              </a:solidFill>
              <a:latin typeface="+mn-ea"/>
            </a:endParaRPr>
          </a:p>
        </p:txBody>
      </p:sp>
      <p:sp>
        <p:nvSpPr>
          <p:cNvPr id="29" name="テキスト ボックス 28">
            <a:extLst>
              <a:ext uri="{FF2B5EF4-FFF2-40B4-BE49-F238E27FC236}">
                <a16:creationId xmlns:a16="http://schemas.microsoft.com/office/drawing/2014/main" id="{EDEDAFB3-AA2F-9241-934E-6430CA4AC380}"/>
              </a:ext>
            </a:extLst>
          </p:cNvPr>
          <p:cNvSpPr txBox="1"/>
          <p:nvPr/>
        </p:nvSpPr>
        <p:spPr>
          <a:xfrm>
            <a:off x="503934" y="5592406"/>
            <a:ext cx="2021707" cy="461665"/>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「信頼</a:t>
            </a:r>
            <a:r>
              <a:rPr kumimoji="1" lang="en-US" altLang="ja-JP" sz="1200" b="1" dirty="0">
                <a:solidFill>
                  <a:schemeClr val="accent5">
                    <a:lumMod val="75000"/>
                  </a:schemeClr>
                </a:solidFill>
                <a:latin typeface="+mn-ea"/>
              </a:rPr>
              <a:t>/TRUST</a:t>
            </a:r>
            <a:r>
              <a:rPr kumimoji="1" lang="ja-JP" altLang="en-US" sz="1200" b="1">
                <a:solidFill>
                  <a:schemeClr val="accent5">
                    <a:lumMod val="75000"/>
                  </a:schemeClr>
                </a:solidFill>
                <a:latin typeface="+mn-ea"/>
              </a:rPr>
              <a:t>」を育てる</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構造になっていない</a:t>
            </a:r>
            <a:endParaRPr kumimoji="1" lang="en-US" altLang="ja-JP" sz="1200" b="1" dirty="0">
              <a:solidFill>
                <a:schemeClr val="accent5">
                  <a:lumMod val="75000"/>
                </a:schemeClr>
              </a:solidFill>
              <a:latin typeface="+mn-ea"/>
            </a:endParaRPr>
          </a:p>
        </p:txBody>
      </p:sp>
      <p:sp>
        <p:nvSpPr>
          <p:cNvPr id="30" name="テキスト ボックス 29">
            <a:extLst>
              <a:ext uri="{FF2B5EF4-FFF2-40B4-BE49-F238E27FC236}">
                <a16:creationId xmlns:a16="http://schemas.microsoft.com/office/drawing/2014/main" id="{7CE6DD39-2370-D24C-B7CC-9D4D07EDA3A8}"/>
              </a:ext>
            </a:extLst>
          </p:cNvPr>
          <p:cNvSpPr txBox="1"/>
          <p:nvPr/>
        </p:nvSpPr>
        <p:spPr>
          <a:xfrm>
            <a:off x="3476447" y="3755572"/>
            <a:ext cx="2473754" cy="3000821"/>
          </a:xfrm>
          <a:prstGeom prst="rect">
            <a:avLst/>
          </a:prstGeom>
          <a:noFill/>
        </p:spPr>
        <p:txBody>
          <a:bodyPr wrap="none" rtlCol="0">
            <a:spAutoFit/>
          </a:bodyPr>
          <a:lstStyle/>
          <a:p>
            <a:pPr algn="ctr"/>
            <a:r>
              <a:rPr kumimoji="1" lang="ja-JP" altLang="en-US" sz="1050">
                <a:latin typeface="+mn-ea"/>
              </a:rPr>
              <a:t>住民が思い込みと先入観を</a:t>
            </a:r>
            <a:endParaRPr kumimoji="1" lang="en-US" altLang="ja-JP" sz="1050" dirty="0">
              <a:latin typeface="+mn-ea"/>
            </a:endParaRPr>
          </a:p>
          <a:p>
            <a:pPr algn="ctr"/>
            <a:r>
              <a:rPr kumimoji="1" lang="ja-JP" altLang="en-US" sz="1050">
                <a:latin typeface="+mn-ea"/>
              </a:rPr>
              <a:t>最小化しながら地域課題に</a:t>
            </a:r>
            <a:endParaRPr kumimoji="1" lang="en-US" altLang="ja-JP" sz="1050" dirty="0">
              <a:latin typeface="+mn-ea"/>
            </a:endParaRPr>
          </a:p>
          <a:p>
            <a:pPr algn="ctr"/>
            <a:r>
              <a:rPr kumimoji="1" lang="ja-JP" altLang="en-US" sz="1050">
                <a:latin typeface="+mn-ea"/>
              </a:rPr>
              <a:t>意思表示（公聴）を行うことができ、</a:t>
            </a:r>
            <a:endParaRPr kumimoji="1" lang="en-US" altLang="ja-JP" sz="1050" dirty="0">
              <a:latin typeface="+mn-ea"/>
            </a:endParaRPr>
          </a:p>
          <a:p>
            <a:pPr algn="ctr"/>
            <a:r>
              <a:rPr kumimoji="1" lang="ja-JP" altLang="en-US" sz="1050">
                <a:latin typeface="+mn-ea"/>
              </a:rPr>
              <a:t>その結果から、住民の理解状態を</a:t>
            </a:r>
            <a:endParaRPr kumimoji="1" lang="en-US" altLang="ja-JP" sz="1050" dirty="0">
              <a:latin typeface="+mn-ea"/>
            </a:endParaRPr>
          </a:p>
          <a:p>
            <a:pPr algn="ctr"/>
            <a:r>
              <a:rPr kumimoji="1" lang="ja-JP" altLang="en-US" sz="1050">
                <a:latin typeface="+mn-ea"/>
              </a:rPr>
              <a:t>見える化し（広報）を改善する</a:t>
            </a:r>
            <a:endParaRPr kumimoji="1" lang="en-US" altLang="ja-JP" sz="1050" dirty="0">
              <a:latin typeface="+mn-ea"/>
            </a:endParaRPr>
          </a:p>
          <a:p>
            <a:pPr algn="ctr"/>
            <a:r>
              <a:rPr kumimoji="1" lang="ja-JP" altLang="en-US" sz="1050">
                <a:latin typeface="+mn-ea"/>
              </a:rPr>
              <a:t>プロセスを継続的に行うことで</a:t>
            </a:r>
            <a:endParaRPr kumimoji="1" lang="en-US" altLang="ja-JP" sz="1050" dirty="0">
              <a:latin typeface="+mn-ea"/>
            </a:endParaRPr>
          </a:p>
          <a:p>
            <a:pPr algn="ctr"/>
            <a:r>
              <a:rPr kumimoji="1" lang="ja-JP" altLang="en-US" sz="1050">
                <a:latin typeface="+mn-ea"/>
              </a:rPr>
              <a:t>「信頼</a:t>
            </a:r>
            <a:r>
              <a:rPr kumimoji="1" lang="en-US" altLang="ja-JP" sz="1050" dirty="0">
                <a:latin typeface="+mn-ea"/>
              </a:rPr>
              <a:t>/TRUST</a:t>
            </a:r>
            <a:r>
              <a:rPr kumimoji="1" lang="ja-JP" altLang="en-US" sz="1050">
                <a:latin typeface="+mn-ea"/>
              </a:rPr>
              <a:t>」を育てる</a:t>
            </a:r>
            <a:endParaRPr kumimoji="1" lang="en-US" altLang="ja-JP" sz="1050" dirty="0">
              <a:latin typeface="+mn-ea"/>
            </a:endParaRPr>
          </a:p>
          <a:p>
            <a:pPr algn="ctr"/>
            <a:r>
              <a:rPr kumimoji="1" lang="ja-JP" altLang="en-US" sz="1050">
                <a:latin typeface="+mn-ea"/>
              </a:rPr>
              <a:t>コミュニケーション構造を実現する。</a:t>
            </a:r>
            <a:endParaRPr kumimoji="1" lang="en-US" altLang="ja-JP" sz="1050" dirty="0">
              <a:latin typeface="+mn-ea"/>
            </a:endParaRPr>
          </a:p>
          <a:p>
            <a:pPr algn="ctr"/>
            <a:endParaRPr kumimoji="1" lang="en-US" altLang="ja-JP" sz="1050" dirty="0">
              <a:latin typeface="+mn-ea"/>
            </a:endParaRPr>
          </a:p>
          <a:p>
            <a:pPr algn="ctr"/>
            <a:r>
              <a:rPr kumimoji="1" lang="ja-JP" altLang="en-US" sz="1050">
                <a:latin typeface="+mn-ea"/>
              </a:rPr>
              <a:t>この構造がこれまでの</a:t>
            </a:r>
            <a:endParaRPr kumimoji="1" lang="en-US" altLang="ja-JP" sz="1050" dirty="0">
              <a:latin typeface="+mn-ea"/>
            </a:endParaRPr>
          </a:p>
          <a:p>
            <a:pPr algn="ctr"/>
            <a:r>
              <a:rPr kumimoji="1" lang="ja-JP" altLang="en-US" sz="1050">
                <a:latin typeface="+mn-ea"/>
              </a:rPr>
              <a:t>広報・公聴の弱点を補完し、</a:t>
            </a:r>
            <a:endParaRPr kumimoji="1" lang="en-US" altLang="ja-JP" sz="1050" dirty="0">
              <a:latin typeface="+mn-ea"/>
            </a:endParaRPr>
          </a:p>
          <a:p>
            <a:pPr algn="ctr"/>
            <a:r>
              <a:rPr kumimoji="1" lang="ja-JP" altLang="en-US" sz="1050">
                <a:latin typeface="+mn-ea"/>
              </a:rPr>
              <a:t>自治体コミュニケーションを</a:t>
            </a:r>
            <a:endParaRPr kumimoji="1" lang="en-US" altLang="ja-JP" sz="1050" dirty="0">
              <a:latin typeface="+mn-ea"/>
            </a:endParaRPr>
          </a:p>
          <a:p>
            <a:pPr algn="ctr"/>
            <a:r>
              <a:rPr kumimoji="1" lang="ja-JP" altLang="en-US" sz="1050">
                <a:latin typeface="+mn-ea"/>
              </a:rPr>
              <a:t>一方通行から、</a:t>
            </a:r>
            <a:endParaRPr kumimoji="1" lang="en-US" altLang="ja-JP" sz="1050" dirty="0">
              <a:latin typeface="+mn-ea"/>
            </a:endParaRPr>
          </a:p>
          <a:p>
            <a:pPr algn="ctr"/>
            <a:r>
              <a:rPr kumimoji="1" lang="ja-JP" altLang="en-US" sz="1050">
                <a:latin typeface="+mn-ea"/>
              </a:rPr>
              <a:t>双方向かつ</a:t>
            </a:r>
            <a:endParaRPr kumimoji="1" lang="en-US" altLang="ja-JP" sz="1050" dirty="0">
              <a:latin typeface="+mn-ea"/>
            </a:endParaRPr>
          </a:p>
          <a:p>
            <a:pPr algn="ctr"/>
            <a:r>
              <a:rPr kumimoji="1" lang="ja-JP" altLang="en-US" sz="1050">
                <a:latin typeface="+mn-ea"/>
              </a:rPr>
              <a:t>大人数が参加して、</a:t>
            </a:r>
            <a:endParaRPr kumimoji="1" lang="en-US" altLang="ja-JP" sz="1050" dirty="0">
              <a:latin typeface="+mn-ea"/>
            </a:endParaRPr>
          </a:p>
          <a:p>
            <a:pPr algn="ctr"/>
            <a:r>
              <a:rPr kumimoji="1" lang="ja-JP" altLang="en-US" sz="1050">
                <a:latin typeface="+mn-ea"/>
              </a:rPr>
              <a:t>地域にデータとファクトに基づく</a:t>
            </a:r>
            <a:endParaRPr kumimoji="1" lang="en-US" altLang="ja-JP" sz="1050" dirty="0">
              <a:latin typeface="+mn-ea"/>
            </a:endParaRPr>
          </a:p>
          <a:p>
            <a:pPr algn="ctr"/>
            <a:r>
              <a:rPr kumimoji="1" lang="ja-JP" altLang="en-US" sz="1050">
                <a:latin typeface="+mn-ea"/>
              </a:rPr>
              <a:t>「信頼</a:t>
            </a:r>
            <a:r>
              <a:rPr kumimoji="1" lang="en-US" altLang="ja-JP" sz="1050" dirty="0">
                <a:latin typeface="+mn-ea"/>
              </a:rPr>
              <a:t>/TRUST</a:t>
            </a:r>
            <a:r>
              <a:rPr kumimoji="1" lang="ja-JP" altLang="en-US" sz="1050">
                <a:latin typeface="+mn-ea"/>
              </a:rPr>
              <a:t>」をつくるものに</a:t>
            </a:r>
            <a:endParaRPr kumimoji="1" lang="en-US" altLang="ja-JP" sz="1050" dirty="0">
              <a:latin typeface="+mn-ea"/>
            </a:endParaRPr>
          </a:p>
          <a:p>
            <a:pPr algn="ctr"/>
            <a:r>
              <a:rPr kumimoji="1" lang="ja-JP" altLang="en-US" sz="1050">
                <a:latin typeface="+mn-ea"/>
              </a:rPr>
              <a:t>進化・発展させる。</a:t>
            </a:r>
            <a:endParaRPr kumimoji="1" lang="en-US" altLang="ja-JP" sz="1050" dirty="0">
              <a:latin typeface="+mn-ea"/>
            </a:endParaRPr>
          </a:p>
        </p:txBody>
      </p:sp>
      <p:sp>
        <p:nvSpPr>
          <p:cNvPr id="31" name="テキスト ボックス 30">
            <a:extLst>
              <a:ext uri="{FF2B5EF4-FFF2-40B4-BE49-F238E27FC236}">
                <a16:creationId xmlns:a16="http://schemas.microsoft.com/office/drawing/2014/main" id="{7E7C475B-9ED7-7746-96B5-CD68C97A132F}"/>
              </a:ext>
            </a:extLst>
          </p:cNvPr>
          <p:cNvSpPr txBox="1"/>
          <p:nvPr/>
        </p:nvSpPr>
        <p:spPr>
          <a:xfrm>
            <a:off x="3196023" y="2395809"/>
            <a:ext cx="3034603" cy="1292662"/>
          </a:xfrm>
          <a:prstGeom prst="rect">
            <a:avLst/>
          </a:prstGeom>
          <a:noFill/>
        </p:spPr>
        <p:txBody>
          <a:bodyPr wrap="square">
            <a:spAutoFit/>
          </a:bodyPr>
          <a:lstStyle/>
          <a:p>
            <a:pPr algn="ctr"/>
            <a:r>
              <a:rPr kumimoji="1" lang="en-US" altLang="ja-JP" sz="1400" b="1" dirty="0">
                <a:solidFill>
                  <a:schemeClr val="accent5">
                    <a:lumMod val="75000"/>
                  </a:schemeClr>
                </a:solidFill>
                <a:latin typeface="+mn-ea"/>
              </a:rPr>
              <a:t>『</a:t>
            </a:r>
            <a:r>
              <a:rPr kumimoji="1" lang="ja-JP" altLang="en-US" sz="1400" b="1">
                <a:solidFill>
                  <a:schemeClr val="accent5">
                    <a:lumMod val="75000"/>
                  </a:schemeClr>
                </a:solidFill>
                <a:latin typeface="+mn-ea"/>
              </a:rPr>
              <a:t>これまでの広報・公聴に</a:t>
            </a:r>
            <a:endParaRPr kumimoji="1" lang="en-US" altLang="ja-JP" sz="1400" b="1" dirty="0">
              <a:solidFill>
                <a:schemeClr val="accent5">
                  <a:lumMod val="75000"/>
                </a:schemeClr>
              </a:solidFill>
              <a:latin typeface="+mn-ea"/>
            </a:endParaRPr>
          </a:p>
          <a:p>
            <a:pPr algn="ctr"/>
            <a:r>
              <a:rPr kumimoji="1" lang="ja-JP" altLang="en-US" sz="1400" b="1">
                <a:solidFill>
                  <a:schemeClr val="accent5">
                    <a:lumMod val="75000"/>
                  </a:schemeClr>
                </a:solidFill>
                <a:latin typeface="+mn-ea"/>
              </a:rPr>
              <a:t>限界があること</a:t>
            </a:r>
            <a:r>
              <a:rPr kumimoji="1" lang="en-US" altLang="ja-JP" sz="1400" b="1" dirty="0">
                <a:solidFill>
                  <a:schemeClr val="accent5">
                    <a:lumMod val="75000"/>
                  </a:schemeClr>
                </a:solidFill>
                <a:latin typeface="+mn-ea"/>
              </a:rPr>
              <a:t>』</a:t>
            </a:r>
          </a:p>
          <a:p>
            <a:pPr algn="ctr"/>
            <a:endParaRPr lang="en-US" altLang="ja-JP" sz="1400" b="1" dirty="0">
              <a:solidFill>
                <a:schemeClr val="accent5">
                  <a:lumMod val="75000"/>
                </a:schemeClr>
              </a:solidFill>
            </a:endParaRPr>
          </a:p>
          <a:p>
            <a:pPr algn="ctr"/>
            <a:r>
              <a:rPr lang="ja-JP" altLang="en-US" sz="1100" b="1">
                <a:solidFill>
                  <a:schemeClr val="accent5">
                    <a:lumMod val="75000"/>
                  </a:schemeClr>
                </a:solidFill>
              </a:rPr>
              <a:t>このことを前提に</a:t>
            </a:r>
            <a:endParaRPr lang="en-US" altLang="ja-JP" sz="1100" b="1" dirty="0">
              <a:solidFill>
                <a:schemeClr val="accent5">
                  <a:lumMod val="75000"/>
                </a:schemeClr>
              </a:solidFill>
            </a:endParaRPr>
          </a:p>
          <a:p>
            <a:pPr algn="ctr"/>
            <a:r>
              <a:rPr lang="ja-JP" altLang="en-US" sz="1100" b="1">
                <a:solidFill>
                  <a:schemeClr val="accent5">
                    <a:lumMod val="75000"/>
                  </a:schemeClr>
                </a:solidFill>
              </a:rPr>
              <a:t>コミュニケーションの</a:t>
            </a:r>
            <a:endParaRPr lang="en-US" altLang="ja-JP" sz="1100" b="1" dirty="0">
              <a:solidFill>
                <a:schemeClr val="accent5">
                  <a:lumMod val="75000"/>
                </a:schemeClr>
              </a:solidFill>
            </a:endParaRPr>
          </a:p>
          <a:p>
            <a:pPr algn="ctr"/>
            <a:r>
              <a:rPr lang="ja-JP" altLang="en-US" sz="1100" b="1">
                <a:solidFill>
                  <a:schemeClr val="accent5">
                    <a:lumMod val="75000"/>
                  </a:schemeClr>
                </a:solidFill>
              </a:rPr>
              <a:t>再構築を行う</a:t>
            </a:r>
            <a:endParaRPr lang="en-US" altLang="ja-JP" sz="1100" b="1" dirty="0">
              <a:solidFill>
                <a:schemeClr val="accent5">
                  <a:lumMod val="75000"/>
                </a:schemeClr>
              </a:solidFill>
            </a:endParaRPr>
          </a:p>
        </p:txBody>
      </p:sp>
      <p:sp>
        <p:nvSpPr>
          <p:cNvPr id="32" name="テキスト ボックス 31">
            <a:extLst>
              <a:ext uri="{FF2B5EF4-FFF2-40B4-BE49-F238E27FC236}">
                <a16:creationId xmlns:a16="http://schemas.microsoft.com/office/drawing/2014/main" id="{02467265-673E-7C49-AEBF-0B1A41EA46A4}"/>
              </a:ext>
            </a:extLst>
          </p:cNvPr>
          <p:cNvSpPr txBox="1"/>
          <p:nvPr/>
        </p:nvSpPr>
        <p:spPr>
          <a:xfrm>
            <a:off x="6548177" y="2088385"/>
            <a:ext cx="2929094" cy="600164"/>
          </a:xfrm>
          <a:prstGeom prst="rect">
            <a:avLst/>
          </a:prstGeom>
          <a:noFill/>
        </p:spPr>
        <p:txBody>
          <a:bodyPr wrap="square">
            <a:spAutoFit/>
          </a:bodyPr>
          <a:lstStyle/>
          <a:p>
            <a:pPr algn="ctr"/>
            <a:r>
              <a:rPr kumimoji="1" lang="ja-JP" altLang="en-US" sz="1100">
                <a:latin typeface="+mn-ea"/>
              </a:rPr>
              <a:t>データとファクトを学習しながら</a:t>
            </a:r>
            <a:endParaRPr kumimoji="1" lang="en-US" altLang="ja-JP" sz="1100" dirty="0">
              <a:latin typeface="+mn-ea"/>
            </a:endParaRPr>
          </a:p>
          <a:p>
            <a:pPr algn="ctr"/>
            <a:r>
              <a:rPr kumimoji="1" lang="ja-JP" altLang="en-US" sz="1100">
                <a:latin typeface="+mn-ea"/>
              </a:rPr>
              <a:t>意思表示を行える</a:t>
            </a:r>
            <a:endParaRPr kumimoji="1" lang="en-US" altLang="ja-JP" sz="1100" dirty="0">
              <a:latin typeface="+mn-ea"/>
            </a:endParaRPr>
          </a:p>
          <a:p>
            <a:pPr algn="ctr"/>
            <a:r>
              <a:rPr kumimoji="1" lang="ja-JP" altLang="en-US" sz="1100">
                <a:latin typeface="+mn-ea"/>
              </a:rPr>
              <a:t>学習型輿論調査（公聴）機能</a:t>
            </a:r>
            <a:endParaRPr kumimoji="1" lang="en-US" altLang="ja-JP" sz="1100" dirty="0">
              <a:latin typeface="+mn-ea"/>
            </a:endParaRPr>
          </a:p>
        </p:txBody>
      </p:sp>
      <p:pic>
        <p:nvPicPr>
          <p:cNvPr id="33" name="図 32">
            <a:extLst>
              <a:ext uri="{FF2B5EF4-FFF2-40B4-BE49-F238E27FC236}">
                <a16:creationId xmlns:a16="http://schemas.microsoft.com/office/drawing/2014/main" id="{7E59A798-BBAD-3640-8C29-DF274E73FB68}"/>
              </a:ext>
            </a:extLst>
          </p:cNvPr>
          <p:cNvPicPr>
            <a:picLocks noChangeAspect="1"/>
          </p:cNvPicPr>
          <p:nvPr/>
        </p:nvPicPr>
        <p:blipFill>
          <a:blip r:embed="rId2"/>
          <a:stretch>
            <a:fillRect/>
          </a:stretch>
        </p:blipFill>
        <p:spPr>
          <a:xfrm>
            <a:off x="7058951" y="6084281"/>
            <a:ext cx="1876441" cy="663191"/>
          </a:xfrm>
          <a:prstGeom prst="rect">
            <a:avLst/>
          </a:prstGeom>
        </p:spPr>
      </p:pic>
      <p:sp>
        <p:nvSpPr>
          <p:cNvPr id="34" name="テキスト ボックス 33">
            <a:extLst>
              <a:ext uri="{FF2B5EF4-FFF2-40B4-BE49-F238E27FC236}">
                <a16:creationId xmlns:a16="http://schemas.microsoft.com/office/drawing/2014/main" id="{AD1324A4-A1BF-0C49-B1D0-0C4C8E702F0E}"/>
              </a:ext>
            </a:extLst>
          </p:cNvPr>
          <p:cNvSpPr txBox="1"/>
          <p:nvPr/>
        </p:nvSpPr>
        <p:spPr>
          <a:xfrm>
            <a:off x="6960994" y="5474737"/>
            <a:ext cx="2085683" cy="461665"/>
          </a:xfrm>
          <a:prstGeom prst="rect">
            <a:avLst/>
          </a:prstGeom>
          <a:noFill/>
        </p:spPr>
        <p:txBody>
          <a:bodyPr wrap="square">
            <a:spAutoFit/>
          </a:bodyPr>
          <a:lstStyle/>
          <a:p>
            <a:pPr algn="ctr"/>
            <a:r>
              <a:rPr kumimoji="1" lang="ja-JP" altLang="en-US" sz="1200">
                <a:latin typeface="+mn-ea"/>
              </a:rPr>
              <a:t>これらを運営する</a:t>
            </a:r>
            <a:endParaRPr kumimoji="1" lang="en-US" altLang="ja-JP" sz="1200" dirty="0">
              <a:latin typeface="+mn-ea"/>
            </a:endParaRPr>
          </a:p>
          <a:p>
            <a:pPr algn="ctr"/>
            <a:r>
              <a:rPr kumimoji="1" lang="ja-JP" altLang="en-US" sz="1200">
                <a:latin typeface="+mn-ea"/>
              </a:rPr>
              <a:t>政策分析コンサル機能</a:t>
            </a:r>
            <a:endParaRPr lang="ja-JP" altLang="en-US" sz="1200"/>
          </a:p>
        </p:txBody>
      </p:sp>
      <p:sp>
        <p:nvSpPr>
          <p:cNvPr id="35" name="テキスト ボックス 34">
            <a:extLst>
              <a:ext uri="{FF2B5EF4-FFF2-40B4-BE49-F238E27FC236}">
                <a16:creationId xmlns:a16="http://schemas.microsoft.com/office/drawing/2014/main" id="{0BD8003E-5073-E14E-BF3D-8828A84C4B8B}"/>
              </a:ext>
            </a:extLst>
          </p:cNvPr>
          <p:cNvSpPr txBox="1"/>
          <p:nvPr/>
        </p:nvSpPr>
        <p:spPr>
          <a:xfrm>
            <a:off x="6987906" y="5002464"/>
            <a:ext cx="2031859" cy="461665"/>
          </a:xfrm>
          <a:prstGeom prst="rect">
            <a:avLst/>
          </a:prstGeom>
          <a:noFill/>
        </p:spPr>
        <p:txBody>
          <a:bodyPr wrap="square">
            <a:spAutoFit/>
          </a:bodyPr>
          <a:lstStyle/>
          <a:p>
            <a:pPr algn="ctr"/>
            <a:r>
              <a:rPr kumimoji="1" lang="ja-JP" altLang="en-US" sz="1200">
                <a:latin typeface="+mn-ea"/>
              </a:rPr>
              <a:t>政策・施策に繋がる</a:t>
            </a:r>
            <a:endParaRPr kumimoji="1" lang="en-US" altLang="ja-JP" sz="1200" dirty="0">
              <a:latin typeface="+mn-ea"/>
            </a:endParaRPr>
          </a:p>
          <a:p>
            <a:pPr algn="ctr"/>
            <a:r>
              <a:rPr kumimoji="1" lang="ja-JP" altLang="en-US" sz="1200">
                <a:latin typeface="+mn-ea"/>
              </a:rPr>
              <a:t>議会と一緒に考える機能</a:t>
            </a:r>
            <a:endParaRPr lang="ja-JP" altLang="en-US" sz="1200"/>
          </a:p>
        </p:txBody>
      </p:sp>
      <p:sp>
        <p:nvSpPr>
          <p:cNvPr id="36" name="テキスト ボックス 35">
            <a:extLst>
              <a:ext uri="{FF2B5EF4-FFF2-40B4-BE49-F238E27FC236}">
                <a16:creationId xmlns:a16="http://schemas.microsoft.com/office/drawing/2014/main" id="{CC51634A-F0C8-AD4E-B3B8-8ABC56CFC982}"/>
              </a:ext>
            </a:extLst>
          </p:cNvPr>
          <p:cNvSpPr txBox="1"/>
          <p:nvPr/>
        </p:nvSpPr>
        <p:spPr>
          <a:xfrm>
            <a:off x="6783283" y="4202950"/>
            <a:ext cx="2441104" cy="769441"/>
          </a:xfrm>
          <a:prstGeom prst="rect">
            <a:avLst/>
          </a:prstGeom>
          <a:noFill/>
        </p:spPr>
        <p:txBody>
          <a:bodyPr wrap="square">
            <a:spAutoFit/>
          </a:bodyPr>
          <a:lstStyle/>
          <a:p>
            <a:pPr algn="ctr"/>
            <a:r>
              <a:rPr kumimoji="1" lang="ja-JP" altLang="en-US" sz="1100">
                <a:latin typeface="+mn-ea"/>
              </a:rPr>
              <a:t>二者択一の賛否ではなく</a:t>
            </a:r>
            <a:endParaRPr kumimoji="1" lang="en-US" altLang="ja-JP" sz="1100" dirty="0">
              <a:latin typeface="+mn-ea"/>
            </a:endParaRPr>
          </a:p>
          <a:p>
            <a:pPr algn="ctr"/>
            <a:r>
              <a:rPr kumimoji="1" lang="ja-JP" altLang="en-US" sz="1100">
                <a:latin typeface="+mn-ea"/>
              </a:rPr>
              <a:t>条件等も含めた意思表示に対応して</a:t>
            </a:r>
            <a:endParaRPr kumimoji="1" lang="en-US" altLang="ja-JP" sz="1100" dirty="0">
              <a:latin typeface="+mn-ea"/>
            </a:endParaRPr>
          </a:p>
          <a:p>
            <a:pPr algn="ctr"/>
            <a:r>
              <a:rPr kumimoji="1" lang="ja-JP" altLang="en-US" sz="1100">
                <a:latin typeface="+mn-ea"/>
              </a:rPr>
              <a:t>全体の最適解を見出す</a:t>
            </a:r>
            <a:endParaRPr kumimoji="1" lang="en-US" altLang="ja-JP" sz="1100" dirty="0">
              <a:latin typeface="+mn-ea"/>
            </a:endParaRPr>
          </a:p>
          <a:p>
            <a:pPr algn="ctr"/>
            <a:r>
              <a:rPr kumimoji="1" lang="ja-JP" altLang="en-US" sz="1100">
                <a:latin typeface="+mn-ea"/>
              </a:rPr>
              <a:t>ヴィジョン形成、意思形成機能</a:t>
            </a:r>
            <a:endParaRPr kumimoji="1" lang="en-US" altLang="ja-JP" sz="1100" dirty="0">
              <a:latin typeface="+mn-ea"/>
            </a:endParaRPr>
          </a:p>
        </p:txBody>
      </p:sp>
      <p:sp>
        <p:nvSpPr>
          <p:cNvPr id="37" name="テキスト ボックス 36">
            <a:extLst>
              <a:ext uri="{FF2B5EF4-FFF2-40B4-BE49-F238E27FC236}">
                <a16:creationId xmlns:a16="http://schemas.microsoft.com/office/drawing/2014/main" id="{CD846393-E6C1-7248-B062-D61E3737B3AE}"/>
              </a:ext>
            </a:extLst>
          </p:cNvPr>
          <p:cNvSpPr txBox="1"/>
          <p:nvPr/>
        </p:nvSpPr>
        <p:spPr>
          <a:xfrm>
            <a:off x="6817752" y="3746418"/>
            <a:ext cx="2372167" cy="461665"/>
          </a:xfrm>
          <a:prstGeom prst="rect">
            <a:avLst/>
          </a:prstGeom>
          <a:noFill/>
        </p:spPr>
        <p:txBody>
          <a:bodyPr wrap="square">
            <a:spAutoFit/>
          </a:bodyPr>
          <a:lstStyle/>
          <a:p>
            <a:pPr algn="ctr"/>
            <a:r>
              <a:rPr kumimoji="1" lang="ja-JP" altLang="en-US" sz="1200">
                <a:latin typeface="+mn-ea"/>
              </a:rPr>
              <a:t>従来の意識調査に対応する</a:t>
            </a:r>
            <a:endParaRPr kumimoji="1" lang="en-US" altLang="ja-JP" sz="1200" dirty="0">
              <a:latin typeface="+mn-ea"/>
            </a:endParaRPr>
          </a:p>
          <a:p>
            <a:pPr algn="ctr"/>
            <a:r>
              <a:rPr kumimoji="1" lang="ja-JP" altLang="en-US" sz="1200">
                <a:latin typeface="+mn-ea"/>
              </a:rPr>
              <a:t>アンケート機能</a:t>
            </a:r>
            <a:endParaRPr kumimoji="1" lang="en-US" altLang="ja-JP" sz="1200" dirty="0">
              <a:latin typeface="+mn-ea"/>
            </a:endParaRPr>
          </a:p>
        </p:txBody>
      </p:sp>
      <p:sp>
        <p:nvSpPr>
          <p:cNvPr id="38" name="テキスト ボックス 37">
            <a:extLst>
              <a:ext uri="{FF2B5EF4-FFF2-40B4-BE49-F238E27FC236}">
                <a16:creationId xmlns:a16="http://schemas.microsoft.com/office/drawing/2014/main" id="{78B357CA-B618-A148-B6E3-F146CF8577D9}"/>
              </a:ext>
            </a:extLst>
          </p:cNvPr>
          <p:cNvSpPr txBox="1"/>
          <p:nvPr/>
        </p:nvSpPr>
        <p:spPr>
          <a:xfrm>
            <a:off x="6788308" y="3252804"/>
            <a:ext cx="2431055" cy="461665"/>
          </a:xfrm>
          <a:prstGeom prst="rect">
            <a:avLst/>
          </a:prstGeom>
          <a:noFill/>
        </p:spPr>
        <p:txBody>
          <a:bodyPr wrap="square">
            <a:spAutoFit/>
          </a:bodyPr>
          <a:lstStyle/>
          <a:p>
            <a:pPr algn="ctr"/>
            <a:r>
              <a:rPr kumimoji="1" lang="ja-JP" altLang="en-US" sz="1200">
                <a:latin typeface="+mn-ea"/>
              </a:rPr>
              <a:t>メール登録によって</a:t>
            </a:r>
            <a:endParaRPr kumimoji="1" lang="en-US" altLang="ja-JP" sz="1200" dirty="0">
              <a:latin typeface="+mn-ea"/>
            </a:endParaRPr>
          </a:p>
          <a:p>
            <a:pPr algn="ctr"/>
            <a:r>
              <a:rPr kumimoji="1" lang="ja-JP" altLang="en-US" sz="1200">
                <a:latin typeface="+mn-ea"/>
              </a:rPr>
              <a:t>継続的に行政と繋がる機能</a:t>
            </a:r>
            <a:endParaRPr kumimoji="1" lang="en-US" altLang="ja-JP" sz="1200" dirty="0">
              <a:latin typeface="+mn-ea"/>
            </a:endParaRPr>
          </a:p>
        </p:txBody>
      </p:sp>
      <p:sp>
        <p:nvSpPr>
          <p:cNvPr id="39" name="テキスト ボックス 38">
            <a:extLst>
              <a:ext uri="{FF2B5EF4-FFF2-40B4-BE49-F238E27FC236}">
                <a16:creationId xmlns:a16="http://schemas.microsoft.com/office/drawing/2014/main" id="{8C9365EE-F29E-6447-A4D8-707C0E11BE70}"/>
              </a:ext>
            </a:extLst>
          </p:cNvPr>
          <p:cNvSpPr txBox="1"/>
          <p:nvPr/>
        </p:nvSpPr>
        <p:spPr>
          <a:xfrm>
            <a:off x="6792686" y="2741582"/>
            <a:ext cx="2512088" cy="461665"/>
          </a:xfrm>
          <a:prstGeom prst="rect">
            <a:avLst/>
          </a:prstGeom>
          <a:noFill/>
        </p:spPr>
        <p:txBody>
          <a:bodyPr wrap="square">
            <a:spAutoFit/>
          </a:bodyPr>
          <a:lstStyle/>
          <a:p>
            <a:r>
              <a:rPr kumimoji="1" lang="ja-JP" altLang="en-US" sz="1200">
                <a:latin typeface="+mn-ea"/>
              </a:rPr>
              <a:t>データとファクトの正答率から</a:t>
            </a:r>
            <a:endParaRPr kumimoji="1" lang="en-US" altLang="ja-JP" sz="1200" dirty="0">
              <a:latin typeface="+mn-ea"/>
            </a:endParaRPr>
          </a:p>
          <a:p>
            <a:r>
              <a:rPr kumimoji="1" lang="ja-JP" altLang="en-US" sz="1200">
                <a:latin typeface="+mn-ea"/>
              </a:rPr>
              <a:t>広報の改善点を把握できる機能</a:t>
            </a:r>
            <a:endParaRPr lang="ja-JP" altLang="en-US" sz="1200"/>
          </a:p>
        </p:txBody>
      </p:sp>
      <p:sp>
        <p:nvSpPr>
          <p:cNvPr id="40" name="円/楕円 39">
            <a:extLst>
              <a:ext uri="{FF2B5EF4-FFF2-40B4-BE49-F238E27FC236}">
                <a16:creationId xmlns:a16="http://schemas.microsoft.com/office/drawing/2014/main" id="{1FC6B1B3-DA03-0444-9825-7A9EBEDAC823}"/>
              </a:ext>
            </a:extLst>
          </p:cNvPr>
          <p:cNvSpPr/>
          <p:nvPr/>
        </p:nvSpPr>
        <p:spPr>
          <a:xfrm>
            <a:off x="6518873" y="2225710"/>
            <a:ext cx="281353" cy="2813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a:extLst>
              <a:ext uri="{FF2B5EF4-FFF2-40B4-BE49-F238E27FC236}">
                <a16:creationId xmlns:a16="http://schemas.microsoft.com/office/drawing/2014/main" id="{CCF8A66A-93A8-D743-9D4C-1DF6CE4270C2}"/>
              </a:ext>
            </a:extLst>
          </p:cNvPr>
          <p:cNvSpPr txBox="1"/>
          <p:nvPr/>
        </p:nvSpPr>
        <p:spPr>
          <a:xfrm>
            <a:off x="6395780" y="2196797"/>
            <a:ext cx="527538" cy="369332"/>
          </a:xfrm>
          <a:prstGeom prst="rect">
            <a:avLst/>
          </a:prstGeom>
          <a:noFill/>
          <a:ln>
            <a:noFill/>
          </a:ln>
        </p:spPr>
        <p:txBody>
          <a:bodyPr wrap="square">
            <a:spAutoFit/>
          </a:bodyPr>
          <a:lstStyle/>
          <a:p>
            <a:pPr algn="ctr"/>
            <a:r>
              <a:rPr kumimoji="1" lang="ja-JP" altLang="en-US" sz="1800">
                <a:solidFill>
                  <a:schemeClr val="bg1"/>
                </a:solidFill>
                <a:latin typeface="+mn-ea"/>
              </a:rPr>
              <a:t>１</a:t>
            </a:r>
            <a:endParaRPr lang="ja-JP" altLang="en-US">
              <a:solidFill>
                <a:schemeClr val="bg1"/>
              </a:solidFill>
            </a:endParaRPr>
          </a:p>
        </p:txBody>
      </p:sp>
      <p:sp>
        <p:nvSpPr>
          <p:cNvPr id="42" name="円/楕円 41">
            <a:extLst>
              <a:ext uri="{FF2B5EF4-FFF2-40B4-BE49-F238E27FC236}">
                <a16:creationId xmlns:a16="http://schemas.microsoft.com/office/drawing/2014/main" id="{4F800CCE-F733-0F47-920B-A5B1D8B76119}"/>
              </a:ext>
            </a:extLst>
          </p:cNvPr>
          <p:cNvSpPr/>
          <p:nvPr/>
        </p:nvSpPr>
        <p:spPr>
          <a:xfrm>
            <a:off x="6518873" y="2810189"/>
            <a:ext cx="281353" cy="2813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円/楕円 42">
            <a:extLst>
              <a:ext uri="{FF2B5EF4-FFF2-40B4-BE49-F238E27FC236}">
                <a16:creationId xmlns:a16="http://schemas.microsoft.com/office/drawing/2014/main" id="{7E2E5866-29B0-9341-AA2F-38A7E851EE9B}"/>
              </a:ext>
            </a:extLst>
          </p:cNvPr>
          <p:cNvSpPr/>
          <p:nvPr/>
        </p:nvSpPr>
        <p:spPr>
          <a:xfrm>
            <a:off x="6518873" y="3323493"/>
            <a:ext cx="281353" cy="2813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円/楕円 43">
            <a:extLst>
              <a:ext uri="{FF2B5EF4-FFF2-40B4-BE49-F238E27FC236}">
                <a16:creationId xmlns:a16="http://schemas.microsoft.com/office/drawing/2014/main" id="{8CAC24D2-9317-164A-A94F-4AF8CB4A9195}"/>
              </a:ext>
            </a:extLst>
          </p:cNvPr>
          <p:cNvSpPr/>
          <p:nvPr/>
        </p:nvSpPr>
        <p:spPr>
          <a:xfrm>
            <a:off x="6518873" y="3827588"/>
            <a:ext cx="281353" cy="2813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44">
            <a:extLst>
              <a:ext uri="{FF2B5EF4-FFF2-40B4-BE49-F238E27FC236}">
                <a16:creationId xmlns:a16="http://schemas.microsoft.com/office/drawing/2014/main" id="{E0DDE666-D930-2B41-A31F-F9048545F3B4}"/>
              </a:ext>
            </a:extLst>
          </p:cNvPr>
          <p:cNvSpPr/>
          <p:nvPr/>
        </p:nvSpPr>
        <p:spPr>
          <a:xfrm>
            <a:off x="6518873" y="4442212"/>
            <a:ext cx="281353" cy="2813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円/楕円 45">
            <a:extLst>
              <a:ext uri="{FF2B5EF4-FFF2-40B4-BE49-F238E27FC236}">
                <a16:creationId xmlns:a16="http://schemas.microsoft.com/office/drawing/2014/main" id="{67E7FBAF-05CD-AC46-A509-B53EEE406970}"/>
              </a:ext>
            </a:extLst>
          </p:cNvPr>
          <p:cNvSpPr/>
          <p:nvPr/>
        </p:nvSpPr>
        <p:spPr>
          <a:xfrm>
            <a:off x="6518873" y="5086981"/>
            <a:ext cx="281353" cy="2813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円/楕円 46">
            <a:extLst>
              <a:ext uri="{FF2B5EF4-FFF2-40B4-BE49-F238E27FC236}">
                <a16:creationId xmlns:a16="http://schemas.microsoft.com/office/drawing/2014/main" id="{FD341A94-9147-D942-BEEC-D0484D325CB2}"/>
              </a:ext>
            </a:extLst>
          </p:cNvPr>
          <p:cNvSpPr/>
          <p:nvPr/>
        </p:nvSpPr>
        <p:spPr>
          <a:xfrm>
            <a:off x="6518873" y="5550880"/>
            <a:ext cx="281353" cy="2813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ボックス 47">
            <a:extLst>
              <a:ext uri="{FF2B5EF4-FFF2-40B4-BE49-F238E27FC236}">
                <a16:creationId xmlns:a16="http://schemas.microsoft.com/office/drawing/2014/main" id="{5E408635-F2F7-FA43-98CF-30153F88B02B}"/>
              </a:ext>
            </a:extLst>
          </p:cNvPr>
          <p:cNvSpPr txBox="1"/>
          <p:nvPr/>
        </p:nvSpPr>
        <p:spPr>
          <a:xfrm>
            <a:off x="6395780" y="2781276"/>
            <a:ext cx="527538" cy="369332"/>
          </a:xfrm>
          <a:prstGeom prst="rect">
            <a:avLst/>
          </a:prstGeom>
          <a:noFill/>
          <a:ln>
            <a:noFill/>
          </a:ln>
        </p:spPr>
        <p:txBody>
          <a:bodyPr wrap="square">
            <a:spAutoFit/>
          </a:bodyPr>
          <a:lstStyle/>
          <a:p>
            <a:pPr algn="ctr"/>
            <a:r>
              <a:rPr kumimoji="1" lang="ja-JP" altLang="en-US" sz="1800">
                <a:solidFill>
                  <a:schemeClr val="bg1"/>
                </a:solidFill>
                <a:latin typeface="+mn-ea"/>
              </a:rPr>
              <a:t>２</a:t>
            </a:r>
            <a:endParaRPr lang="ja-JP" altLang="en-US">
              <a:solidFill>
                <a:schemeClr val="bg1"/>
              </a:solidFill>
            </a:endParaRPr>
          </a:p>
        </p:txBody>
      </p:sp>
      <p:sp>
        <p:nvSpPr>
          <p:cNvPr id="49" name="テキスト ボックス 48">
            <a:extLst>
              <a:ext uri="{FF2B5EF4-FFF2-40B4-BE49-F238E27FC236}">
                <a16:creationId xmlns:a16="http://schemas.microsoft.com/office/drawing/2014/main" id="{D88876FD-B5D3-164F-B086-217A2ABEC4B4}"/>
              </a:ext>
            </a:extLst>
          </p:cNvPr>
          <p:cNvSpPr txBox="1"/>
          <p:nvPr/>
        </p:nvSpPr>
        <p:spPr>
          <a:xfrm>
            <a:off x="6395780" y="3295417"/>
            <a:ext cx="527538" cy="369332"/>
          </a:xfrm>
          <a:prstGeom prst="rect">
            <a:avLst/>
          </a:prstGeom>
          <a:noFill/>
          <a:ln>
            <a:noFill/>
          </a:ln>
        </p:spPr>
        <p:txBody>
          <a:bodyPr wrap="square">
            <a:spAutoFit/>
          </a:bodyPr>
          <a:lstStyle/>
          <a:p>
            <a:pPr algn="ctr"/>
            <a:r>
              <a:rPr kumimoji="1" lang="ja-JP" altLang="en-US" sz="1800">
                <a:solidFill>
                  <a:schemeClr val="bg1"/>
                </a:solidFill>
                <a:latin typeface="+mn-ea"/>
              </a:rPr>
              <a:t>３</a:t>
            </a:r>
            <a:endParaRPr lang="ja-JP" altLang="en-US">
              <a:solidFill>
                <a:schemeClr val="bg1"/>
              </a:solidFill>
            </a:endParaRPr>
          </a:p>
        </p:txBody>
      </p:sp>
      <p:sp>
        <p:nvSpPr>
          <p:cNvPr id="50" name="テキスト ボックス 49">
            <a:extLst>
              <a:ext uri="{FF2B5EF4-FFF2-40B4-BE49-F238E27FC236}">
                <a16:creationId xmlns:a16="http://schemas.microsoft.com/office/drawing/2014/main" id="{8218B432-4339-7541-8F71-6A4B252051E7}"/>
              </a:ext>
            </a:extLst>
          </p:cNvPr>
          <p:cNvSpPr txBox="1"/>
          <p:nvPr/>
        </p:nvSpPr>
        <p:spPr>
          <a:xfrm>
            <a:off x="6395780" y="3799509"/>
            <a:ext cx="527538" cy="369332"/>
          </a:xfrm>
          <a:prstGeom prst="rect">
            <a:avLst/>
          </a:prstGeom>
          <a:noFill/>
          <a:ln>
            <a:noFill/>
          </a:ln>
        </p:spPr>
        <p:txBody>
          <a:bodyPr wrap="square">
            <a:spAutoFit/>
          </a:bodyPr>
          <a:lstStyle/>
          <a:p>
            <a:pPr algn="ctr"/>
            <a:r>
              <a:rPr kumimoji="1" lang="ja-JP" altLang="en-US" sz="1800">
                <a:solidFill>
                  <a:schemeClr val="bg1"/>
                </a:solidFill>
                <a:latin typeface="+mn-ea"/>
              </a:rPr>
              <a:t>４</a:t>
            </a:r>
            <a:endParaRPr lang="ja-JP" altLang="en-US">
              <a:solidFill>
                <a:schemeClr val="bg1"/>
              </a:solidFill>
            </a:endParaRPr>
          </a:p>
        </p:txBody>
      </p:sp>
      <p:sp>
        <p:nvSpPr>
          <p:cNvPr id="51" name="テキスト ボックス 50">
            <a:extLst>
              <a:ext uri="{FF2B5EF4-FFF2-40B4-BE49-F238E27FC236}">
                <a16:creationId xmlns:a16="http://schemas.microsoft.com/office/drawing/2014/main" id="{86B56E4C-1F30-C149-8155-E84A6CFB2737}"/>
              </a:ext>
            </a:extLst>
          </p:cNvPr>
          <p:cNvSpPr txBox="1"/>
          <p:nvPr/>
        </p:nvSpPr>
        <p:spPr>
          <a:xfrm>
            <a:off x="6395780" y="4404084"/>
            <a:ext cx="527538" cy="369332"/>
          </a:xfrm>
          <a:prstGeom prst="rect">
            <a:avLst/>
          </a:prstGeom>
          <a:noFill/>
          <a:ln>
            <a:noFill/>
          </a:ln>
        </p:spPr>
        <p:txBody>
          <a:bodyPr wrap="square">
            <a:spAutoFit/>
          </a:bodyPr>
          <a:lstStyle/>
          <a:p>
            <a:pPr algn="ctr"/>
            <a:r>
              <a:rPr kumimoji="1" lang="ja-JP" altLang="en-US" sz="1800">
                <a:solidFill>
                  <a:schemeClr val="bg1"/>
                </a:solidFill>
                <a:latin typeface="+mn-ea"/>
              </a:rPr>
              <a:t>５</a:t>
            </a:r>
            <a:endParaRPr lang="ja-JP" altLang="en-US">
              <a:solidFill>
                <a:schemeClr val="bg1"/>
              </a:solidFill>
            </a:endParaRPr>
          </a:p>
        </p:txBody>
      </p:sp>
      <p:sp>
        <p:nvSpPr>
          <p:cNvPr id="52" name="テキスト ボックス 51">
            <a:extLst>
              <a:ext uri="{FF2B5EF4-FFF2-40B4-BE49-F238E27FC236}">
                <a16:creationId xmlns:a16="http://schemas.microsoft.com/office/drawing/2014/main" id="{AE42A8C3-AF59-8044-989A-0ABCE537B6FE}"/>
              </a:ext>
            </a:extLst>
          </p:cNvPr>
          <p:cNvSpPr txBox="1"/>
          <p:nvPr/>
        </p:nvSpPr>
        <p:spPr>
          <a:xfrm>
            <a:off x="6395780" y="5058902"/>
            <a:ext cx="527538" cy="369332"/>
          </a:xfrm>
          <a:prstGeom prst="rect">
            <a:avLst/>
          </a:prstGeom>
          <a:noFill/>
          <a:ln>
            <a:noFill/>
          </a:ln>
        </p:spPr>
        <p:txBody>
          <a:bodyPr wrap="square">
            <a:spAutoFit/>
          </a:bodyPr>
          <a:lstStyle/>
          <a:p>
            <a:pPr algn="ctr"/>
            <a:r>
              <a:rPr kumimoji="1" lang="ja-JP" altLang="en-US" sz="1800">
                <a:solidFill>
                  <a:schemeClr val="bg1"/>
                </a:solidFill>
                <a:latin typeface="+mn-ea"/>
              </a:rPr>
              <a:t>６</a:t>
            </a:r>
            <a:endParaRPr lang="ja-JP" altLang="en-US">
              <a:solidFill>
                <a:schemeClr val="bg1"/>
              </a:solidFill>
            </a:endParaRPr>
          </a:p>
        </p:txBody>
      </p:sp>
      <p:sp>
        <p:nvSpPr>
          <p:cNvPr id="53" name="テキスト ボックス 52">
            <a:extLst>
              <a:ext uri="{FF2B5EF4-FFF2-40B4-BE49-F238E27FC236}">
                <a16:creationId xmlns:a16="http://schemas.microsoft.com/office/drawing/2014/main" id="{2C059EC3-62B6-6F41-B057-75A1D5854A4B}"/>
              </a:ext>
            </a:extLst>
          </p:cNvPr>
          <p:cNvSpPr txBox="1"/>
          <p:nvPr/>
        </p:nvSpPr>
        <p:spPr>
          <a:xfrm>
            <a:off x="6395780" y="5532849"/>
            <a:ext cx="527538" cy="369332"/>
          </a:xfrm>
          <a:prstGeom prst="rect">
            <a:avLst/>
          </a:prstGeom>
          <a:noFill/>
          <a:ln>
            <a:noFill/>
          </a:ln>
        </p:spPr>
        <p:txBody>
          <a:bodyPr wrap="square">
            <a:spAutoFit/>
          </a:bodyPr>
          <a:lstStyle/>
          <a:p>
            <a:pPr algn="ctr"/>
            <a:r>
              <a:rPr kumimoji="1" lang="ja-JP" altLang="en-US" sz="1800">
                <a:solidFill>
                  <a:schemeClr val="bg1"/>
                </a:solidFill>
                <a:latin typeface="+mn-ea"/>
              </a:rPr>
              <a:t>７</a:t>
            </a:r>
            <a:endParaRPr lang="ja-JP" altLang="en-US">
              <a:solidFill>
                <a:schemeClr val="bg1"/>
              </a:solidFill>
            </a:endParaRPr>
          </a:p>
        </p:txBody>
      </p:sp>
      <p:sp>
        <p:nvSpPr>
          <p:cNvPr id="54" name="テキスト ボックス 53">
            <a:extLst>
              <a:ext uri="{FF2B5EF4-FFF2-40B4-BE49-F238E27FC236}">
                <a16:creationId xmlns:a16="http://schemas.microsoft.com/office/drawing/2014/main" id="{834DDC73-C552-0448-939D-EE4F76191DC3}"/>
              </a:ext>
            </a:extLst>
          </p:cNvPr>
          <p:cNvSpPr txBox="1"/>
          <p:nvPr/>
        </p:nvSpPr>
        <p:spPr>
          <a:xfrm>
            <a:off x="301518" y="6166459"/>
            <a:ext cx="2339102" cy="646331"/>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団体自治と住民自治を統合する</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コミュニケーションとして</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ほぼ機能不全</a:t>
            </a:r>
            <a:endParaRPr kumimoji="1" lang="en-US" altLang="ja-JP" sz="1200" b="1" dirty="0">
              <a:solidFill>
                <a:schemeClr val="accent5">
                  <a:lumMod val="75000"/>
                </a:schemeClr>
              </a:solidFill>
              <a:latin typeface="+mn-ea"/>
            </a:endParaRPr>
          </a:p>
        </p:txBody>
      </p:sp>
      <p:cxnSp>
        <p:nvCxnSpPr>
          <p:cNvPr id="55" name="直線コネクタ 54">
            <a:extLst>
              <a:ext uri="{FF2B5EF4-FFF2-40B4-BE49-F238E27FC236}">
                <a16:creationId xmlns:a16="http://schemas.microsoft.com/office/drawing/2014/main" id="{03729BC5-74D6-C34C-BACF-C09A7DB9266D}"/>
              </a:ext>
            </a:extLst>
          </p:cNvPr>
          <p:cNvCxnSpPr>
            <a:cxnSpLocks/>
            <a:stCxn id="12" idx="3"/>
            <a:endCxn id="5" idx="1"/>
          </p:cNvCxnSpPr>
          <p:nvPr/>
        </p:nvCxnSpPr>
        <p:spPr>
          <a:xfrm>
            <a:off x="2763296" y="2347966"/>
            <a:ext cx="879227" cy="586153"/>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直線コネクタ 55">
            <a:extLst>
              <a:ext uri="{FF2B5EF4-FFF2-40B4-BE49-F238E27FC236}">
                <a16:creationId xmlns:a16="http://schemas.microsoft.com/office/drawing/2014/main" id="{D4BEF1DF-F31B-8E4D-83E3-1142F0EF777D}"/>
              </a:ext>
            </a:extLst>
          </p:cNvPr>
          <p:cNvCxnSpPr>
            <a:cxnSpLocks/>
            <a:stCxn id="11" idx="3"/>
            <a:endCxn id="5" idx="1"/>
          </p:cNvCxnSpPr>
          <p:nvPr/>
        </p:nvCxnSpPr>
        <p:spPr>
          <a:xfrm>
            <a:off x="2763296" y="2872157"/>
            <a:ext cx="879227" cy="61962"/>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970A507C-E708-5A47-BB96-7C579421FDBF}"/>
              </a:ext>
            </a:extLst>
          </p:cNvPr>
          <p:cNvCxnSpPr>
            <a:cxnSpLocks/>
            <a:stCxn id="10" idx="3"/>
            <a:endCxn id="5" idx="1"/>
          </p:cNvCxnSpPr>
          <p:nvPr/>
        </p:nvCxnSpPr>
        <p:spPr>
          <a:xfrm flipV="1">
            <a:off x="2763296" y="2934119"/>
            <a:ext cx="879227" cy="472278"/>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12F9B4EE-3906-D24B-80A5-F44B56F5D5FA}"/>
              </a:ext>
            </a:extLst>
          </p:cNvPr>
          <p:cNvCxnSpPr>
            <a:cxnSpLocks/>
            <a:stCxn id="9" idx="3"/>
            <a:endCxn id="5" idx="1"/>
          </p:cNvCxnSpPr>
          <p:nvPr/>
        </p:nvCxnSpPr>
        <p:spPr>
          <a:xfrm flipV="1">
            <a:off x="2763296" y="2934119"/>
            <a:ext cx="879227" cy="1026614"/>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EF169EA5-28E0-904C-A529-3B2CBF25D1BD}"/>
              </a:ext>
            </a:extLst>
          </p:cNvPr>
          <p:cNvCxnSpPr>
            <a:cxnSpLocks/>
            <a:stCxn id="8" idx="3"/>
            <a:endCxn id="5" idx="1"/>
          </p:cNvCxnSpPr>
          <p:nvPr/>
        </p:nvCxnSpPr>
        <p:spPr>
          <a:xfrm flipV="1">
            <a:off x="2763296" y="2934119"/>
            <a:ext cx="879227" cy="1587647"/>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E6407501-A82A-C64F-A647-852F01A40B04}"/>
              </a:ext>
            </a:extLst>
          </p:cNvPr>
          <p:cNvCxnSpPr>
            <a:cxnSpLocks/>
            <a:stCxn id="7" idx="3"/>
            <a:endCxn id="5" idx="1"/>
          </p:cNvCxnSpPr>
          <p:nvPr/>
        </p:nvCxnSpPr>
        <p:spPr>
          <a:xfrm flipV="1">
            <a:off x="2763296" y="2934119"/>
            <a:ext cx="879227" cy="2208971"/>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直線コネクタ 60">
            <a:extLst>
              <a:ext uri="{FF2B5EF4-FFF2-40B4-BE49-F238E27FC236}">
                <a16:creationId xmlns:a16="http://schemas.microsoft.com/office/drawing/2014/main" id="{6C1CCB83-9D42-FD47-BB5B-BA8AC4D3710A}"/>
              </a:ext>
            </a:extLst>
          </p:cNvPr>
          <p:cNvCxnSpPr>
            <a:cxnSpLocks/>
            <a:stCxn id="6" idx="3"/>
            <a:endCxn id="5" idx="1"/>
          </p:cNvCxnSpPr>
          <p:nvPr/>
        </p:nvCxnSpPr>
        <p:spPr>
          <a:xfrm flipV="1">
            <a:off x="2763296" y="2934119"/>
            <a:ext cx="879227" cy="2867143"/>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直線コネクタ 61">
            <a:extLst>
              <a:ext uri="{FF2B5EF4-FFF2-40B4-BE49-F238E27FC236}">
                <a16:creationId xmlns:a16="http://schemas.microsoft.com/office/drawing/2014/main" id="{7007FE54-B2E7-DA48-8E99-5BAA671C701D}"/>
              </a:ext>
            </a:extLst>
          </p:cNvPr>
          <p:cNvCxnSpPr>
            <a:cxnSpLocks/>
            <a:stCxn id="4" idx="3"/>
            <a:endCxn id="41" idx="1"/>
          </p:cNvCxnSpPr>
          <p:nvPr/>
        </p:nvCxnSpPr>
        <p:spPr>
          <a:xfrm flipV="1">
            <a:off x="5673971" y="2381463"/>
            <a:ext cx="721809" cy="584479"/>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FD6A8545-1C8F-3E49-90F9-C3A289B37883}"/>
              </a:ext>
            </a:extLst>
          </p:cNvPr>
          <p:cNvCxnSpPr>
            <a:cxnSpLocks/>
            <a:stCxn id="4" idx="3"/>
            <a:endCxn id="48" idx="1"/>
          </p:cNvCxnSpPr>
          <p:nvPr/>
        </p:nvCxnSpPr>
        <p:spPr>
          <a:xfrm>
            <a:off x="5673971" y="2965942"/>
            <a:ext cx="7218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FBA3103F-B0E7-F94A-BA54-00B1882E822E}"/>
              </a:ext>
            </a:extLst>
          </p:cNvPr>
          <p:cNvCxnSpPr>
            <a:cxnSpLocks/>
            <a:stCxn id="4" idx="3"/>
            <a:endCxn id="49" idx="1"/>
          </p:cNvCxnSpPr>
          <p:nvPr/>
        </p:nvCxnSpPr>
        <p:spPr>
          <a:xfrm>
            <a:off x="5673971" y="2965942"/>
            <a:ext cx="721809" cy="514141"/>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F677AF0E-FD1C-434E-941A-7178572486C6}"/>
              </a:ext>
            </a:extLst>
          </p:cNvPr>
          <p:cNvCxnSpPr>
            <a:cxnSpLocks/>
            <a:stCxn id="4" idx="3"/>
            <a:endCxn id="50" idx="1"/>
          </p:cNvCxnSpPr>
          <p:nvPr/>
        </p:nvCxnSpPr>
        <p:spPr>
          <a:xfrm>
            <a:off x="5673971" y="2965942"/>
            <a:ext cx="721809" cy="1018233"/>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直線コネクタ 65">
            <a:extLst>
              <a:ext uri="{FF2B5EF4-FFF2-40B4-BE49-F238E27FC236}">
                <a16:creationId xmlns:a16="http://schemas.microsoft.com/office/drawing/2014/main" id="{1B903D98-285F-B949-92E7-EAB2BF129C09}"/>
              </a:ext>
            </a:extLst>
          </p:cNvPr>
          <p:cNvCxnSpPr>
            <a:cxnSpLocks/>
            <a:stCxn id="4" idx="3"/>
            <a:endCxn id="51" idx="1"/>
          </p:cNvCxnSpPr>
          <p:nvPr/>
        </p:nvCxnSpPr>
        <p:spPr>
          <a:xfrm>
            <a:off x="5673971" y="2965942"/>
            <a:ext cx="721809" cy="1622808"/>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直線コネクタ 66">
            <a:extLst>
              <a:ext uri="{FF2B5EF4-FFF2-40B4-BE49-F238E27FC236}">
                <a16:creationId xmlns:a16="http://schemas.microsoft.com/office/drawing/2014/main" id="{4B230D65-3D31-0C4C-AD23-0EFC7200442C}"/>
              </a:ext>
            </a:extLst>
          </p:cNvPr>
          <p:cNvCxnSpPr>
            <a:cxnSpLocks/>
            <a:stCxn id="4" idx="3"/>
            <a:endCxn id="52" idx="1"/>
          </p:cNvCxnSpPr>
          <p:nvPr/>
        </p:nvCxnSpPr>
        <p:spPr>
          <a:xfrm>
            <a:off x="5673971" y="2965942"/>
            <a:ext cx="721809" cy="2277626"/>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直線コネクタ 67">
            <a:extLst>
              <a:ext uri="{FF2B5EF4-FFF2-40B4-BE49-F238E27FC236}">
                <a16:creationId xmlns:a16="http://schemas.microsoft.com/office/drawing/2014/main" id="{C6A7F088-125F-DA4F-BF66-265B35A04636}"/>
              </a:ext>
            </a:extLst>
          </p:cNvPr>
          <p:cNvCxnSpPr>
            <a:cxnSpLocks/>
            <a:stCxn id="4" idx="3"/>
            <a:endCxn id="53" idx="1"/>
          </p:cNvCxnSpPr>
          <p:nvPr/>
        </p:nvCxnSpPr>
        <p:spPr>
          <a:xfrm>
            <a:off x="5673971" y="2965942"/>
            <a:ext cx="721809" cy="2751573"/>
          </a:xfrm>
          <a:prstGeom prst="line">
            <a:avLst/>
          </a:prstGeom>
        </p:spPr>
        <p:style>
          <a:lnRef idx="1">
            <a:schemeClr val="accent1"/>
          </a:lnRef>
          <a:fillRef idx="0">
            <a:schemeClr val="accent1"/>
          </a:fillRef>
          <a:effectRef idx="0">
            <a:schemeClr val="accent1"/>
          </a:effectRef>
          <a:fontRef idx="minor">
            <a:schemeClr val="tx1"/>
          </a:fontRef>
        </p:style>
      </p:cxnSp>
      <p:sp>
        <p:nvSpPr>
          <p:cNvPr id="69" name="右矢印 68">
            <a:extLst>
              <a:ext uri="{FF2B5EF4-FFF2-40B4-BE49-F238E27FC236}">
                <a16:creationId xmlns:a16="http://schemas.microsoft.com/office/drawing/2014/main" id="{BF3AA3E0-9C9A-3B4F-8513-6812A16D131D}"/>
              </a:ext>
            </a:extLst>
          </p:cNvPr>
          <p:cNvSpPr/>
          <p:nvPr/>
        </p:nvSpPr>
        <p:spPr>
          <a:xfrm>
            <a:off x="2743200" y="1542422"/>
            <a:ext cx="1225899" cy="3315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右矢印 69">
            <a:extLst>
              <a:ext uri="{FF2B5EF4-FFF2-40B4-BE49-F238E27FC236}">
                <a16:creationId xmlns:a16="http://schemas.microsoft.com/office/drawing/2014/main" id="{48D3439B-AF66-224D-84A2-AEB3679391F5}"/>
              </a:ext>
            </a:extLst>
          </p:cNvPr>
          <p:cNvSpPr/>
          <p:nvPr/>
        </p:nvSpPr>
        <p:spPr>
          <a:xfrm>
            <a:off x="5427785" y="1544097"/>
            <a:ext cx="962967" cy="3315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テキスト ボックス 70">
            <a:extLst>
              <a:ext uri="{FF2B5EF4-FFF2-40B4-BE49-F238E27FC236}">
                <a16:creationId xmlns:a16="http://schemas.microsoft.com/office/drawing/2014/main" id="{17EC599A-EE0E-0043-B860-FB77D3B38800}"/>
              </a:ext>
            </a:extLst>
          </p:cNvPr>
          <p:cNvSpPr txBox="1"/>
          <p:nvPr/>
        </p:nvSpPr>
        <p:spPr>
          <a:xfrm rot="5400000">
            <a:off x="7794701" y="5876733"/>
            <a:ext cx="338554" cy="276999"/>
          </a:xfrm>
          <a:prstGeom prst="rect">
            <a:avLst/>
          </a:prstGeom>
          <a:noFill/>
        </p:spPr>
        <p:txBody>
          <a:bodyPr wrap="none" rtlCol="0">
            <a:spAutoFit/>
          </a:bodyPr>
          <a:lstStyle/>
          <a:p>
            <a:pPr algn="ctr"/>
            <a:r>
              <a:rPr kumimoji="1" lang="ja-JP" altLang="en-US" sz="1200" b="1">
                <a:solidFill>
                  <a:schemeClr val="accent5">
                    <a:lumMod val="75000"/>
                  </a:schemeClr>
                </a:solidFill>
                <a:latin typeface="Hiragino Kaku Gothic Std W8" panose="020B0800000000000000" pitchFamily="34" charset="-128"/>
                <a:ea typeface="Hiragino Kaku Gothic Std W8" panose="020B0800000000000000" pitchFamily="34" charset="-128"/>
              </a:rPr>
              <a:t>＝</a:t>
            </a:r>
            <a:endParaRPr kumimoji="1" lang="en-US" altLang="ja-JP" sz="1200" b="1" dirty="0">
              <a:solidFill>
                <a:schemeClr val="accent5">
                  <a:lumMod val="75000"/>
                </a:schemeClr>
              </a:solidFill>
              <a:latin typeface="Hiragino Kaku Gothic Std W8" panose="020B0800000000000000" pitchFamily="34" charset="-128"/>
              <a:ea typeface="Hiragino Kaku Gothic Std W8" panose="020B0800000000000000" pitchFamily="34" charset="-128"/>
            </a:endParaRPr>
          </a:p>
        </p:txBody>
      </p:sp>
      <p:cxnSp>
        <p:nvCxnSpPr>
          <p:cNvPr id="72" name="直線コネクタ 71">
            <a:extLst>
              <a:ext uri="{FF2B5EF4-FFF2-40B4-BE49-F238E27FC236}">
                <a16:creationId xmlns:a16="http://schemas.microsoft.com/office/drawing/2014/main" id="{6559E5F9-6670-F842-929C-FAFED613F1D0}"/>
              </a:ext>
            </a:extLst>
          </p:cNvPr>
          <p:cNvCxnSpPr>
            <a:cxnSpLocks/>
          </p:cNvCxnSpPr>
          <p:nvPr/>
        </p:nvCxnSpPr>
        <p:spPr>
          <a:xfrm>
            <a:off x="102620" y="552548"/>
            <a:ext cx="9803380"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73" name="テキスト ボックス 72">
            <a:extLst>
              <a:ext uri="{FF2B5EF4-FFF2-40B4-BE49-F238E27FC236}">
                <a16:creationId xmlns:a16="http://schemas.microsoft.com/office/drawing/2014/main" id="{CD510543-A588-6944-B5F8-8CC388ECAABF}"/>
              </a:ext>
            </a:extLst>
          </p:cNvPr>
          <p:cNvSpPr txBox="1"/>
          <p:nvPr/>
        </p:nvSpPr>
        <p:spPr>
          <a:xfrm>
            <a:off x="1500554" y="212244"/>
            <a:ext cx="8405446" cy="400110"/>
          </a:xfrm>
          <a:prstGeom prst="rect">
            <a:avLst/>
          </a:prstGeom>
          <a:noFill/>
        </p:spPr>
        <p:txBody>
          <a:bodyPr wrap="square">
            <a:spAutoFit/>
          </a:bodyPr>
          <a:lstStyle/>
          <a:p>
            <a:r>
              <a:rPr lang="ja-JP" altLang="en-US" sz="1800" b="1">
                <a:solidFill>
                  <a:srgbClr val="0070C0"/>
                </a:solidFill>
              </a:rPr>
              <a:t>＝</a:t>
            </a:r>
            <a:r>
              <a:rPr lang="ja-JP" altLang="en-US" sz="2000" b="1">
                <a:solidFill>
                  <a:srgbClr val="0070C0"/>
                </a:solidFill>
              </a:rPr>
              <a:t>住民が地域課題について知り、学びながら意思表示できる方法で対応</a:t>
            </a:r>
            <a:endParaRPr lang="ja-JP" altLang="en-US"/>
          </a:p>
        </p:txBody>
      </p:sp>
      <p:pic>
        <p:nvPicPr>
          <p:cNvPr id="77" name="図 76">
            <a:extLst>
              <a:ext uri="{FF2B5EF4-FFF2-40B4-BE49-F238E27FC236}">
                <a16:creationId xmlns:a16="http://schemas.microsoft.com/office/drawing/2014/main" id="{B3F0C7DC-D0F5-8C44-92E6-FD92979F2587}"/>
              </a:ext>
            </a:extLst>
          </p:cNvPr>
          <p:cNvPicPr>
            <a:picLocks noChangeAspect="1"/>
          </p:cNvPicPr>
          <p:nvPr/>
        </p:nvPicPr>
        <p:blipFill>
          <a:blip r:embed="rId2"/>
          <a:stretch>
            <a:fillRect/>
          </a:stretch>
        </p:blipFill>
        <p:spPr>
          <a:xfrm>
            <a:off x="227748" y="107188"/>
            <a:ext cx="1279506" cy="452216"/>
          </a:xfrm>
          <a:prstGeom prst="rect">
            <a:avLst/>
          </a:prstGeom>
        </p:spPr>
      </p:pic>
      <p:sp>
        <p:nvSpPr>
          <p:cNvPr id="80" name="テキスト ボックス 79">
            <a:extLst>
              <a:ext uri="{FF2B5EF4-FFF2-40B4-BE49-F238E27FC236}">
                <a16:creationId xmlns:a16="http://schemas.microsoft.com/office/drawing/2014/main" id="{6A71670F-BBA2-0349-BDD3-475F43830327}"/>
              </a:ext>
            </a:extLst>
          </p:cNvPr>
          <p:cNvSpPr txBox="1"/>
          <p:nvPr/>
        </p:nvSpPr>
        <p:spPr>
          <a:xfrm>
            <a:off x="190919" y="813663"/>
            <a:ext cx="9326880" cy="307777"/>
          </a:xfrm>
          <a:prstGeom prst="rect">
            <a:avLst/>
          </a:prstGeom>
          <a:noFill/>
        </p:spPr>
        <p:txBody>
          <a:bodyPr wrap="square">
            <a:spAutoFit/>
          </a:bodyPr>
          <a:lstStyle/>
          <a:p>
            <a:r>
              <a:rPr lang="ja-JP" altLang="en-US" sz="1400" b="1">
                <a:solidFill>
                  <a:srgbClr val="05318E"/>
                </a:solidFill>
                <a:latin typeface="+mn-ea"/>
              </a:rPr>
              <a:t>　　　　　で「こども基本法」の背景・趣旨をこどもも大人も共有することが可能に。</a:t>
            </a:r>
            <a:endParaRPr lang="ja-JP" altLang="en-US" sz="1400">
              <a:solidFill>
                <a:srgbClr val="05318E"/>
              </a:solidFill>
            </a:endParaRPr>
          </a:p>
        </p:txBody>
      </p:sp>
      <p:cxnSp>
        <p:nvCxnSpPr>
          <p:cNvPr id="81" name="直線コネクタ 80">
            <a:extLst>
              <a:ext uri="{FF2B5EF4-FFF2-40B4-BE49-F238E27FC236}">
                <a16:creationId xmlns:a16="http://schemas.microsoft.com/office/drawing/2014/main" id="{C96D3F85-C55C-054F-8EDD-3A5DB15ACAA9}"/>
              </a:ext>
            </a:extLst>
          </p:cNvPr>
          <p:cNvCxnSpPr>
            <a:cxnSpLocks/>
          </p:cNvCxnSpPr>
          <p:nvPr/>
        </p:nvCxnSpPr>
        <p:spPr>
          <a:xfrm flipH="1">
            <a:off x="190919" y="1060894"/>
            <a:ext cx="7174523"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pic>
        <p:nvPicPr>
          <p:cNvPr id="82" name="図 81">
            <a:extLst>
              <a:ext uri="{FF2B5EF4-FFF2-40B4-BE49-F238E27FC236}">
                <a16:creationId xmlns:a16="http://schemas.microsoft.com/office/drawing/2014/main" id="{0E910D81-7E27-184D-BE8A-30F4FE73B5A6}"/>
              </a:ext>
            </a:extLst>
          </p:cNvPr>
          <p:cNvPicPr>
            <a:picLocks noChangeAspect="1"/>
          </p:cNvPicPr>
          <p:nvPr/>
        </p:nvPicPr>
        <p:blipFill>
          <a:blip r:embed="rId3"/>
          <a:stretch>
            <a:fillRect/>
          </a:stretch>
        </p:blipFill>
        <p:spPr>
          <a:xfrm>
            <a:off x="258294" y="830037"/>
            <a:ext cx="827774" cy="300068"/>
          </a:xfrm>
          <a:prstGeom prst="rect">
            <a:avLst/>
          </a:prstGeom>
          <a:solidFill>
            <a:schemeClr val="bg1"/>
          </a:solidFill>
        </p:spPr>
      </p:pic>
      <p:sp>
        <p:nvSpPr>
          <p:cNvPr id="2" name="スライド番号プレースホルダー 1">
            <a:extLst>
              <a:ext uri="{FF2B5EF4-FFF2-40B4-BE49-F238E27FC236}">
                <a16:creationId xmlns:a16="http://schemas.microsoft.com/office/drawing/2014/main" id="{057A08B8-261E-D046-AE2E-B9E130D12D99}"/>
              </a:ext>
            </a:extLst>
          </p:cNvPr>
          <p:cNvSpPr>
            <a:spLocks noGrp="1"/>
          </p:cNvSpPr>
          <p:nvPr>
            <p:ph type="sldNum" sz="quarter" idx="12"/>
          </p:nvPr>
        </p:nvSpPr>
        <p:spPr/>
        <p:txBody>
          <a:bodyPr/>
          <a:lstStyle/>
          <a:p>
            <a:fld id="{A24A08D3-4842-684C-BE54-C9E1F2E8DB8B}" type="slidenum">
              <a:rPr kumimoji="1" lang="ja-JP" altLang="en-US" smtClean="0"/>
              <a:t>21</a:t>
            </a:fld>
            <a:endParaRPr kumimoji="1" lang="ja-JP" altLang="en-US"/>
          </a:p>
        </p:txBody>
      </p:sp>
    </p:spTree>
    <p:extLst>
      <p:ext uri="{BB962C8B-B14F-4D97-AF65-F5344CB8AC3E}">
        <p14:creationId xmlns:p14="http://schemas.microsoft.com/office/powerpoint/2010/main" val="25011599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a:extLst>
              <a:ext uri="{FF2B5EF4-FFF2-40B4-BE49-F238E27FC236}">
                <a16:creationId xmlns:a16="http://schemas.microsoft.com/office/drawing/2014/main" id="{09CEDAD9-B9C1-6647-BC9A-30D265DDA1F7}"/>
              </a:ext>
            </a:extLst>
          </p:cNvPr>
          <p:cNvCxnSpPr>
            <a:cxnSpLocks/>
          </p:cNvCxnSpPr>
          <p:nvPr/>
        </p:nvCxnSpPr>
        <p:spPr>
          <a:xfrm>
            <a:off x="102620" y="552548"/>
            <a:ext cx="9803380"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5" name="テキスト ボックス 4">
            <a:extLst>
              <a:ext uri="{FF2B5EF4-FFF2-40B4-BE49-F238E27FC236}">
                <a16:creationId xmlns:a16="http://schemas.microsoft.com/office/drawing/2014/main" id="{D1F32AE7-C692-2240-8451-91DC48DA0DD0}"/>
              </a:ext>
            </a:extLst>
          </p:cNvPr>
          <p:cNvSpPr txBox="1"/>
          <p:nvPr/>
        </p:nvSpPr>
        <p:spPr>
          <a:xfrm>
            <a:off x="1500554" y="212244"/>
            <a:ext cx="8405446" cy="400110"/>
          </a:xfrm>
          <a:prstGeom prst="rect">
            <a:avLst/>
          </a:prstGeom>
          <a:noFill/>
        </p:spPr>
        <p:txBody>
          <a:bodyPr wrap="square">
            <a:spAutoFit/>
          </a:bodyPr>
          <a:lstStyle/>
          <a:p>
            <a:r>
              <a:rPr lang="ja-JP" altLang="en-US" sz="1800" b="1">
                <a:solidFill>
                  <a:srgbClr val="0070C0"/>
                </a:solidFill>
              </a:rPr>
              <a:t>＝</a:t>
            </a:r>
            <a:r>
              <a:rPr lang="ja-JP" altLang="en-US" sz="2000" b="1">
                <a:solidFill>
                  <a:srgbClr val="0070C0"/>
                </a:solidFill>
              </a:rPr>
              <a:t>住民が地域課題について知り、学びながら意思表示できる方法で対応</a:t>
            </a:r>
            <a:endParaRPr lang="ja-JP" altLang="en-US"/>
          </a:p>
        </p:txBody>
      </p:sp>
      <p:pic>
        <p:nvPicPr>
          <p:cNvPr id="6" name="図 5">
            <a:extLst>
              <a:ext uri="{FF2B5EF4-FFF2-40B4-BE49-F238E27FC236}">
                <a16:creationId xmlns:a16="http://schemas.microsoft.com/office/drawing/2014/main" id="{7DB0BD22-733E-1747-B7FC-95E805BA2371}"/>
              </a:ext>
            </a:extLst>
          </p:cNvPr>
          <p:cNvPicPr>
            <a:picLocks noChangeAspect="1"/>
          </p:cNvPicPr>
          <p:nvPr/>
        </p:nvPicPr>
        <p:blipFill>
          <a:blip r:embed="rId2"/>
          <a:stretch>
            <a:fillRect/>
          </a:stretch>
        </p:blipFill>
        <p:spPr>
          <a:xfrm>
            <a:off x="227748" y="107188"/>
            <a:ext cx="1279506" cy="452216"/>
          </a:xfrm>
          <a:prstGeom prst="rect">
            <a:avLst/>
          </a:prstGeom>
        </p:spPr>
      </p:pic>
      <p:pic>
        <p:nvPicPr>
          <p:cNvPr id="12" name="図 11">
            <a:extLst>
              <a:ext uri="{FF2B5EF4-FFF2-40B4-BE49-F238E27FC236}">
                <a16:creationId xmlns:a16="http://schemas.microsoft.com/office/drawing/2014/main" id="{49BAA3F9-A862-494D-9312-CFB3D42FA82A}"/>
              </a:ext>
            </a:extLst>
          </p:cNvPr>
          <p:cNvPicPr>
            <a:picLocks noChangeAspect="1"/>
          </p:cNvPicPr>
          <p:nvPr/>
        </p:nvPicPr>
        <p:blipFill>
          <a:blip r:embed="rId3"/>
          <a:stretch>
            <a:fillRect/>
          </a:stretch>
        </p:blipFill>
        <p:spPr>
          <a:xfrm>
            <a:off x="3540040" y="2441749"/>
            <a:ext cx="1796502" cy="3195377"/>
          </a:xfrm>
          <a:prstGeom prst="rect">
            <a:avLst/>
          </a:prstGeom>
        </p:spPr>
      </p:pic>
      <p:pic>
        <p:nvPicPr>
          <p:cNvPr id="14" name="図 13">
            <a:extLst>
              <a:ext uri="{FF2B5EF4-FFF2-40B4-BE49-F238E27FC236}">
                <a16:creationId xmlns:a16="http://schemas.microsoft.com/office/drawing/2014/main" id="{070833D6-4625-FE47-87D0-244B29A35EA9}"/>
              </a:ext>
            </a:extLst>
          </p:cNvPr>
          <p:cNvPicPr>
            <a:picLocks noChangeAspect="1"/>
          </p:cNvPicPr>
          <p:nvPr/>
        </p:nvPicPr>
        <p:blipFill>
          <a:blip r:embed="rId4"/>
          <a:stretch>
            <a:fillRect/>
          </a:stretch>
        </p:blipFill>
        <p:spPr>
          <a:xfrm>
            <a:off x="6471013" y="2441749"/>
            <a:ext cx="1824747" cy="3245617"/>
          </a:xfrm>
          <a:prstGeom prst="rect">
            <a:avLst/>
          </a:prstGeom>
        </p:spPr>
      </p:pic>
      <p:sp>
        <p:nvSpPr>
          <p:cNvPr id="15" name="テキスト ボックス 14">
            <a:extLst>
              <a:ext uri="{FF2B5EF4-FFF2-40B4-BE49-F238E27FC236}">
                <a16:creationId xmlns:a16="http://schemas.microsoft.com/office/drawing/2014/main" id="{6E48B663-0F4C-014D-9736-35203B9A979A}"/>
              </a:ext>
            </a:extLst>
          </p:cNvPr>
          <p:cNvSpPr txBox="1"/>
          <p:nvPr/>
        </p:nvSpPr>
        <p:spPr>
          <a:xfrm>
            <a:off x="189270" y="569444"/>
            <a:ext cx="9716729" cy="769441"/>
          </a:xfrm>
          <a:prstGeom prst="rect">
            <a:avLst/>
          </a:prstGeom>
          <a:noFill/>
        </p:spPr>
        <p:txBody>
          <a:bodyPr wrap="square">
            <a:spAutoFit/>
          </a:bodyPr>
          <a:lstStyle/>
          <a:p>
            <a:r>
              <a:rPr lang="ja-JP" altLang="en-US" sz="1100" b="1">
                <a:latin typeface="+mn-ea"/>
              </a:rPr>
              <a:t>・「ポリネコ</a:t>
            </a:r>
            <a:r>
              <a:rPr lang="en-US" altLang="ja-JP" sz="1100" b="1" dirty="0">
                <a:latin typeface="+mn-ea"/>
              </a:rPr>
              <a:t>!</a:t>
            </a:r>
            <a:r>
              <a:rPr lang="ja-JP" altLang="en-US" sz="1100" b="1">
                <a:latin typeface="+mn-ea"/>
              </a:rPr>
              <a:t>」は情報サイトと回答サイトの</a:t>
            </a:r>
            <a:r>
              <a:rPr lang="en-US" altLang="ja-JP" sz="1100" b="1" dirty="0">
                <a:latin typeface="+mn-ea"/>
              </a:rPr>
              <a:t>2</a:t>
            </a:r>
            <a:r>
              <a:rPr lang="ja-JP" altLang="en-US" sz="1100" b="1">
                <a:latin typeface="+mn-ea"/>
              </a:rPr>
              <a:t>つのサイトで構成されます。</a:t>
            </a:r>
            <a:endParaRPr lang="en-US" altLang="ja-JP" sz="1100" b="1" dirty="0">
              <a:latin typeface="+mn-ea"/>
            </a:endParaRPr>
          </a:p>
          <a:p>
            <a:r>
              <a:rPr lang="ja-JP" altLang="en-US" sz="1100" b="1">
                <a:latin typeface="+mn-ea"/>
              </a:rPr>
              <a:t>・「ポリネコ</a:t>
            </a:r>
            <a:r>
              <a:rPr lang="en-US" altLang="ja-JP" sz="1100" b="1" dirty="0">
                <a:latin typeface="+mn-ea"/>
              </a:rPr>
              <a:t>!</a:t>
            </a:r>
            <a:r>
              <a:rPr lang="ja-JP" altLang="en-US" sz="1100" b="1">
                <a:latin typeface="+mn-ea"/>
              </a:rPr>
              <a:t>」情報サイトでは、設問の背景や住民からの問い合わせへの回答などを逐次掲載します。ログインは不要で、誰でもアクセスできます。</a:t>
            </a:r>
            <a:endParaRPr lang="en-US" altLang="ja-JP" sz="1100" b="1" dirty="0">
              <a:latin typeface="+mn-ea"/>
            </a:endParaRPr>
          </a:p>
          <a:p>
            <a:r>
              <a:rPr lang="ja-JP" altLang="en-US" sz="1100" b="1">
                <a:latin typeface="+mn-ea"/>
              </a:rPr>
              <a:t>・「ポリネコ</a:t>
            </a:r>
            <a:r>
              <a:rPr lang="en-US" altLang="ja-JP" sz="1100" b="1" dirty="0">
                <a:latin typeface="+mn-ea"/>
              </a:rPr>
              <a:t>!</a:t>
            </a:r>
            <a:r>
              <a:rPr lang="ja-JP" altLang="en-US" sz="1100" b="1">
                <a:latin typeface="+mn-ea"/>
              </a:rPr>
              <a:t>」回答サイトでは、ログインが必要で、実際の回答に参加できます。</a:t>
            </a:r>
            <a:endParaRPr lang="en-US" altLang="ja-JP" sz="1100" b="1" dirty="0">
              <a:latin typeface="+mn-ea"/>
            </a:endParaRPr>
          </a:p>
          <a:p>
            <a:r>
              <a:rPr lang="ja-JP" altLang="en-US" sz="1100" b="1">
                <a:latin typeface="+mn-ea"/>
              </a:rPr>
              <a:t>・新しい設問テーマの設置や、回答分析を掲載するなどの節目に、登録者にメールを送り告知を行います。</a:t>
            </a:r>
            <a:endParaRPr lang="en-US" altLang="ja-JP" sz="1100" b="1" dirty="0">
              <a:latin typeface="+mn-ea"/>
            </a:endParaRPr>
          </a:p>
        </p:txBody>
      </p:sp>
      <p:sp>
        <p:nvSpPr>
          <p:cNvPr id="16" name="角丸四角形 15">
            <a:extLst>
              <a:ext uri="{FF2B5EF4-FFF2-40B4-BE49-F238E27FC236}">
                <a16:creationId xmlns:a16="http://schemas.microsoft.com/office/drawing/2014/main" id="{CF6971C9-E334-A64F-9670-D61A37BF8EF7}"/>
              </a:ext>
            </a:extLst>
          </p:cNvPr>
          <p:cNvSpPr/>
          <p:nvPr/>
        </p:nvSpPr>
        <p:spPr>
          <a:xfrm>
            <a:off x="661411" y="1670932"/>
            <a:ext cx="1875022" cy="276730"/>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5">
                  <a:lumMod val="50000"/>
                </a:schemeClr>
              </a:solidFill>
            </a:endParaRPr>
          </a:p>
        </p:txBody>
      </p:sp>
      <p:sp>
        <p:nvSpPr>
          <p:cNvPr id="17" name="テキスト ボックス 16">
            <a:extLst>
              <a:ext uri="{FF2B5EF4-FFF2-40B4-BE49-F238E27FC236}">
                <a16:creationId xmlns:a16="http://schemas.microsoft.com/office/drawing/2014/main" id="{F188F13C-BC4B-D64E-9536-3E2F9CAF94CC}"/>
              </a:ext>
            </a:extLst>
          </p:cNvPr>
          <p:cNvSpPr txBox="1"/>
          <p:nvPr/>
        </p:nvSpPr>
        <p:spPr>
          <a:xfrm>
            <a:off x="671297" y="1689543"/>
            <a:ext cx="1877960" cy="276999"/>
          </a:xfrm>
          <a:prstGeom prst="rect">
            <a:avLst/>
          </a:prstGeom>
          <a:noFill/>
        </p:spPr>
        <p:txBody>
          <a:bodyPr wrap="square">
            <a:spAutoFit/>
          </a:bodyPr>
          <a:lstStyle/>
          <a:p>
            <a:pPr algn="ctr"/>
            <a:r>
              <a:rPr lang="ja-JP" altLang="en-US" sz="1200">
                <a:solidFill>
                  <a:schemeClr val="bg1"/>
                </a:solidFill>
              </a:rPr>
              <a:t>宇部市</a:t>
            </a:r>
            <a:r>
              <a:rPr lang="en-US" altLang="ja-JP" sz="1200" dirty="0">
                <a:solidFill>
                  <a:schemeClr val="bg1"/>
                </a:solidFill>
              </a:rPr>
              <a:t> HP</a:t>
            </a:r>
            <a:endParaRPr lang="ja-JP" altLang="en-US" sz="1200">
              <a:solidFill>
                <a:schemeClr val="bg1"/>
              </a:solidFill>
            </a:endParaRPr>
          </a:p>
        </p:txBody>
      </p:sp>
      <p:sp>
        <p:nvSpPr>
          <p:cNvPr id="18" name="角丸四角形 17">
            <a:extLst>
              <a:ext uri="{FF2B5EF4-FFF2-40B4-BE49-F238E27FC236}">
                <a16:creationId xmlns:a16="http://schemas.microsoft.com/office/drawing/2014/main" id="{0A7CB1E8-79E9-D34C-AC41-2CCB100ADD85}"/>
              </a:ext>
            </a:extLst>
          </p:cNvPr>
          <p:cNvSpPr/>
          <p:nvPr/>
        </p:nvSpPr>
        <p:spPr>
          <a:xfrm>
            <a:off x="3466574" y="2034347"/>
            <a:ext cx="1875022" cy="276730"/>
          </a:xfrm>
          <a:prstGeom prst="roundRect">
            <a:avLst>
              <a:gd name="adj" fmla="val 5000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5">
                  <a:lumMod val="50000"/>
                </a:schemeClr>
              </a:solidFill>
            </a:endParaRPr>
          </a:p>
        </p:txBody>
      </p:sp>
      <p:sp>
        <p:nvSpPr>
          <p:cNvPr id="19" name="テキスト ボックス 18">
            <a:extLst>
              <a:ext uri="{FF2B5EF4-FFF2-40B4-BE49-F238E27FC236}">
                <a16:creationId xmlns:a16="http://schemas.microsoft.com/office/drawing/2014/main" id="{4A32FA34-AA55-8D4B-8096-7BB77BB9E99D}"/>
              </a:ext>
            </a:extLst>
          </p:cNvPr>
          <p:cNvSpPr txBox="1"/>
          <p:nvPr/>
        </p:nvSpPr>
        <p:spPr>
          <a:xfrm>
            <a:off x="3466415" y="2052958"/>
            <a:ext cx="1877960" cy="276999"/>
          </a:xfrm>
          <a:prstGeom prst="rect">
            <a:avLst/>
          </a:prstGeom>
          <a:noFill/>
        </p:spPr>
        <p:txBody>
          <a:bodyPr wrap="square">
            <a:spAutoFit/>
          </a:bodyPr>
          <a:lstStyle/>
          <a:p>
            <a:pPr algn="ctr"/>
            <a:r>
              <a:rPr lang="ja-JP" altLang="en-US" sz="1200">
                <a:solidFill>
                  <a:schemeClr val="bg1"/>
                </a:solidFill>
              </a:rPr>
              <a:t>ポリネコ</a:t>
            </a:r>
            <a:r>
              <a:rPr lang="en-US" altLang="ja-JP" sz="1200" dirty="0">
                <a:solidFill>
                  <a:schemeClr val="bg1"/>
                </a:solidFill>
              </a:rPr>
              <a:t>!</a:t>
            </a:r>
            <a:r>
              <a:rPr lang="ja-JP" altLang="en-US" sz="1200">
                <a:solidFill>
                  <a:schemeClr val="bg1"/>
                </a:solidFill>
              </a:rPr>
              <a:t>・ブログ</a:t>
            </a:r>
          </a:p>
        </p:txBody>
      </p:sp>
      <p:sp>
        <p:nvSpPr>
          <p:cNvPr id="20" name="角丸四角形 19">
            <a:extLst>
              <a:ext uri="{FF2B5EF4-FFF2-40B4-BE49-F238E27FC236}">
                <a16:creationId xmlns:a16="http://schemas.microsoft.com/office/drawing/2014/main" id="{1B8580FA-8804-194E-8D68-C0BECC954446}"/>
              </a:ext>
            </a:extLst>
          </p:cNvPr>
          <p:cNvSpPr/>
          <p:nvPr/>
        </p:nvSpPr>
        <p:spPr>
          <a:xfrm>
            <a:off x="6412417" y="2036022"/>
            <a:ext cx="1875022" cy="276730"/>
          </a:xfrm>
          <a:prstGeom prst="roundRect">
            <a:avLst>
              <a:gd name="adj" fmla="val 50000"/>
            </a:avLst>
          </a:prstGeom>
          <a:solidFill>
            <a:srgbClr val="44C629"/>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5">
                  <a:lumMod val="50000"/>
                </a:schemeClr>
              </a:solidFill>
            </a:endParaRPr>
          </a:p>
        </p:txBody>
      </p:sp>
      <p:sp>
        <p:nvSpPr>
          <p:cNvPr id="21" name="テキスト ボックス 20">
            <a:extLst>
              <a:ext uri="{FF2B5EF4-FFF2-40B4-BE49-F238E27FC236}">
                <a16:creationId xmlns:a16="http://schemas.microsoft.com/office/drawing/2014/main" id="{7588B2E7-F5A1-BE42-BC12-F35ED4FC8964}"/>
              </a:ext>
            </a:extLst>
          </p:cNvPr>
          <p:cNvSpPr txBox="1"/>
          <p:nvPr/>
        </p:nvSpPr>
        <p:spPr>
          <a:xfrm>
            <a:off x="6472545" y="2054633"/>
            <a:ext cx="1877960" cy="276999"/>
          </a:xfrm>
          <a:prstGeom prst="rect">
            <a:avLst/>
          </a:prstGeom>
          <a:noFill/>
        </p:spPr>
        <p:txBody>
          <a:bodyPr wrap="square">
            <a:spAutoFit/>
          </a:bodyPr>
          <a:lstStyle/>
          <a:p>
            <a:pPr algn="ctr"/>
            <a:r>
              <a:rPr lang="ja-JP" altLang="en-US" sz="1200">
                <a:solidFill>
                  <a:schemeClr val="bg1"/>
                </a:solidFill>
              </a:rPr>
              <a:t>ポリネコ</a:t>
            </a:r>
            <a:r>
              <a:rPr lang="en-US" altLang="ja-JP" sz="1200" dirty="0">
                <a:solidFill>
                  <a:schemeClr val="bg1"/>
                </a:solidFill>
              </a:rPr>
              <a:t>!</a:t>
            </a:r>
            <a:r>
              <a:rPr lang="ja-JP" altLang="en-US" sz="1200">
                <a:solidFill>
                  <a:schemeClr val="bg1"/>
                </a:solidFill>
              </a:rPr>
              <a:t>・回答サイト</a:t>
            </a:r>
          </a:p>
        </p:txBody>
      </p:sp>
      <p:pic>
        <p:nvPicPr>
          <p:cNvPr id="23" name="図 22">
            <a:extLst>
              <a:ext uri="{FF2B5EF4-FFF2-40B4-BE49-F238E27FC236}">
                <a16:creationId xmlns:a16="http://schemas.microsoft.com/office/drawing/2014/main" id="{00B05466-5D86-3F49-8E3E-E7B10E350943}"/>
              </a:ext>
            </a:extLst>
          </p:cNvPr>
          <p:cNvPicPr>
            <a:picLocks noChangeAspect="1"/>
          </p:cNvPicPr>
          <p:nvPr/>
        </p:nvPicPr>
        <p:blipFill>
          <a:blip r:embed="rId5"/>
          <a:stretch>
            <a:fillRect/>
          </a:stretch>
        </p:blipFill>
        <p:spPr>
          <a:xfrm>
            <a:off x="8598334" y="3727937"/>
            <a:ext cx="1056458" cy="1793631"/>
          </a:xfrm>
          <a:prstGeom prst="rect">
            <a:avLst/>
          </a:prstGeom>
        </p:spPr>
      </p:pic>
      <p:sp>
        <p:nvSpPr>
          <p:cNvPr id="24" name="正方形/長方形 23">
            <a:extLst>
              <a:ext uri="{FF2B5EF4-FFF2-40B4-BE49-F238E27FC236}">
                <a16:creationId xmlns:a16="http://schemas.microsoft.com/office/drawing/2014/main" id="{01A46DE7-05B8-A844-901F-C2ED6E515438}"/>
              </a:ext>
            </a:extLst>
          </p:cNvPr>
          <p:cNvSpPr/>
          <p:nvPr/>
        </p:nvSpPr>
        <p:spPr>
          <a:xfrm>
            <a:off x="4124090" y="2583894"/>
            <a:ext cx="781493" cy="153109"/>
          </a:xfrm>
          <a:prstGeom prst="rect">
            <a:avLst/>
          </a:prstGeom>
          <a:solidFill>
            <a:srgbClr val="E3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98A75FCB-9F25-F941-A91B-FAFEF3A2F0E4}"/>
              </a:ext>
            </a:extLst>
          </p:cNvPr>
          <p:cNvSpPr/>
          <p:nvPr/>
        </p:nvSpPr>
        <p:spPr>
          <a:xfrm>
            <a:off x="6998425" y="2587438"/>
            <a:ext cx="868325" cy="155943"/>
          </a:xfrm>
          <a:prstGeom prst="rect">
            <a:avLst/>
          </a:prstGeom>
          <a:solidFill>
            <a:srgbClr val="E3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a:extLst>
              <a:ext uri="{FF2B5EF4-FFF2-40B4-BE49-F238E27FC236}">
                <a16:creationId xmlns:a16="http://schemas.microsoft.com/office/drawing/2014/main" id="{2F4DE92E-D71D-F743-A16A-23C34DB6F4B1}"/>
              </a:ext>
            </a:extLst>
          </p:cNvPr>
          <p:cNvPicPr>
            <a:picLocks noChangeAspect="1"/>
          </p:cNvPicPr>
          <p:nvPr/>
        </p:nvPicPr>
        <p:blipFill>
          <a:blip r:embed="rId2"/>
          <a:stretch>
            <a:fillRect/>
          </a:stretch>
        </p:blipFill>
        <p:spPr>
          <a:xfrm>
            <a:off x="4741133" y="1745329"/>
            <a:ext cx="544299" cy="192372"/>
          </a:xfrm>
          <a:prstGeom prst="rect">
            <a:avLst/>
          </a:prstGeom>
        </p:spPr>
      </p:pic>
      <p:sp>
        <p:nvSpPr>
          <p:cNvPr id="28" name="角丸四角形 27">
            <a:extLst>
              <a:ext uri="{FF2B5EF4-FFF2-40B4-BE49-F238E27FC236}">
                <a16:creationId xmlns:a16="http://schemas.microsoft.com/office/drawing/2014/main" id="{947DE03E-9017-EA47-8268-9793A1992B81}"/>
              </a:ext>
            </a:extLst>
          </p:cNvPr>
          <p:cNvSpPr/>
          <p:nvPr/>
        </p:nvSpPr>
        <p:spPr>
          <a:xfrm>
            <a:off x="3086410" y="1678075"/>
            <a:ext cx="5454689" cy="271304"/>
          </a:xfrm>
          <a:prstGeom prst="roundRect">
            <a:avLst>
              <a:gd name="adj" fmla="val 50000"/>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5">
                  <a:lumMod val="50000"/>
                </a:schemeClr>
              </a:solidFill>
            </a:endParaRPr>
          </a:p>
        </p:txBody>
      </p:sp>
      <p:sp>
        <p:nvSpPr>
          <p:cNvPr id="29" name="左右矢印 28">
            <a:extLst>
              <a:ext uri="{FF2B5EF4-FFF2-40B4-BE49-F238E27FC236}">
                <a16:creationId xmlns:a16="http://schemas.microsoft.com/office/drawing/2014/main" id="{663651A7-558C-EC49-B50E-1C8FEEA99FFC}"/>
              </a:ext>
            </a:extLst>
          </p:cNvPr>
          <p:cNvSpPr/>
          <p:nvPr/>
        </p:nvSpPr>
        <p:spPr>
          <a:xfrm>
            <a:off x="2672862" y="3235569"/>
            <a:ext cx="643095" cy="190919"/>
          </a:xfrm>
          <a:prstGeom prst="lef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左右矢印 29">
            <a:extLst>
              <a:ext uri="{FF2B5EF4-FFF2-40B4-BE49-F238E27FC236}">
                <a16:creationId xmlns:a16="http://schemas.microsoft.com/office/drawing/2014/main" id="{DFE5C25E-E753-D441-9F2F-685111059261}"/>
              </a:ext>
            </a:extLst>
          </p:cNvPr>
          <p:cNvSpPr/>
          <p:nvPr/>
        </p:nvSpPr>
        <p:spPr>
          <a:xfrm>
            <a:off x="5558413" y="3257341"/>
            <a:ext cx="643095" cy="190919"/>
          </a:xfrm>
          <a:prstGeom prst="lef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EE3B6FE0-6A25-B642-80C6-FDF25B102896}"/>
              </a:ext>
            </a:extLst>
          </p:cNvPr>
          <p:cNvSpPr/>
          <p:nvPr/>
        </p:nvSpPr>
        <p:spPr>
          <a:xfrm>
            <a:off x="5289538" y="1706935"/>
            <a:ext cx="1665841" cy="253916"/>
          </a:xfrm>
          <a:prstGeom prst="rect">
            <a:avLst/>
          </a:prstGeom>
        </p:spPr>
        <p:txBody>
          <a:bodyPr wrap="none">
            <a:spAutoFit/>
          </a:bodyPr>
          <a:lstStyle/>
          <a:p>
            <a:r>
              <a:rPr lang="ja-JP" altLang="en-US" sz="1050" b="1">
                <a:latin typeface="+mn-ea"/>
              </a:rPr>
              <a:t>情報サイト＋回答サイト</a:t>
            </a:r>
            <a:endParaRPr lang="ja-JP" altLang="en-US" sz="1050"/>
          </a:p>
        </p:txBody>
      </p:sp>
      <p:sp>
        <p:nvSpPr>
          <p:cNvPr id="32" name="正方形/長方形 31">
            <a:extLst>
              <a:ext uri="{FF2B5EF4-FFF2-40B4-BE49-F238E27FC236}">
                <a16:creationId xmlns:a16="http://schemas.microsoft.com/office/drawing/2014/main" id="{86D47140-2499-AF40-997C-F89C4527C5DC}"/>
              </a:ext>
            </a:extLst>
          </p:cNvPr>
          <p:cNvSpPr/>
          <p:nvPr/>
        </p:nvSpPr>
        <p:spPr>
          <a:xfrm>
            <a:off x="2947156" y="6309081"/>
            <a:ext cx="1441420" cy="200055"/>
          </a:xfrm>
          <a:prstGeom prst="rect">
            <a:avLst/>
          </a:prstGeom>
        </p:spPr>
        <p:txBody>
          <a:bodyPr wrap="none">
            <a:spAutoFit/>
          </a:bodyPr>
          <a:lstStyle/>
          <a:p>
            <a:r>
              <a:rPr lang="ja-JP" altLang="en-US" sz="700" b="1">
                <a:latin typeface="+mn-ea"/>
              </a:rPr>
              <a:t>・画面は千曲市の展開事例より</a:t>
            </a:r>
            <a:endParaRPr lang="ja-JP" altLang="en-US" sz="700"/>
          </a:p>
        </p:txBody>
      </p:sp>
      <p:sp>
        <p:nvSpPr>
          <p:cNvPr id="33" name="正方形/長方形 32">
            <a:extLst>
              <a:ext uri="{FF2B5EF4-FFF2-40B4-BE49-F238E27FC236}">
                <a16:creationId xmlns:a16="http://schemas.microsoft.com/office/drawing/2014/main" id="{AAD92632-DA68-8F49-9FEF-AF73EE93B689}"/>
              </a:ext>
            </a:extLst>
          </p:cNvPr>
          <p:cNvSpPr/>
          <p:nvPr/>
        </p:nvSpPr>
        <p:spPr>
          <a:xfrm>
            <a:off x="3300523" y="5707855"/>
            <a:ext cx="2473754" cy="577081"/>
          </a:xfrm>
          <a:prstGeom prst="rect">
            <a:avLst/>
          </a:prstGeom>
        </p:spPr>
        <p:txBody>
          <a:bodyPr wrap="none">
            <a:spAutoFit/>
          </a:bodyPr>
          <a:lstStyle/>
          <a:p>
            <a:r>
              <a:rPr lang="ja-JP" altLang="en-US" sz="1050" b="1">
                <a:latin typeface="+mn-ea"/>
              </a:rPr>
              <a:t>・参加方法やテーマの解説、質問への</a:t>
            </a:r>
            <a:endParaRPr lang="en-US" altLang="ja-JP" sz="1050" b="1" dirty="0">
              <a:latin typeface="+mn-ea"/>
            </a:endParaRPr>
          </a:p>
          <a:p>
            <a:r>
              <a:rPr lang="ja-JP" altLang="en-US" sz="1050" b="1">
                <a:latin typeface="+mn-ea"/>
              </a:rPr>
              <a:t>　回答などをブログ記事の形式で紹介</a:t>
            </a:r>
            <a:endParaRPr lang="en-US" altLang="ja-JP" sz="1050" b="1" dirty="0">
              <a:latin typeface="+mn-ea"/>
            </a:endParaRPr>
          </a:p>
          <a:p>
            <a:r>
              <a:rPr lang="ja-JP" altLang="en-US" sz="1050" b="1">
                <a:latin typeface="+mn-ea"/>
              </a:rPr>
              <a:t>　（ログインは不要）</a:t>
            </a:r>
            <a:endParaRPr lang="ja-JP" altLang="en-US" sz="1050"/>
          </a:p>
        </p:txBody>
      </p:sp>
      <p:sp>
        <p:nvSpPr>
          <p:cNvPr id="34" name="正方形/長方形 33">
            <a:extLst>
              <a:ext uri="{FF2B5EF4-FFF2-40B4-BE49-F238E27FC236}">
                <a16:creationId xmlns:a16="http://schemas.microsoft.com/office/drawing/2014/main" id="{5782EF09-F472-4649-9502-A4952C6828FC}"/>
              </a:ext>
            </a:extLst>
          </p:cNvPr>
          <p:cNvSpPr/>
          <p:nvPr/>
        </p:nvSpPr>
        <p:spPr>
          <a:xfrm>
            <a:off x="6246365" y="5699481"/>
            <a:ext cx="2339102" cy="900246"/>
          </a:xfrm>
          <a:prstGeom prst="rect">
            <a:avLst/>
          </a:prstGeom>
        </p:spPr>
        <p:txBody>
          <a:bodyPr wrap="none">
            <a:spAutoFit/>
          </a:bodyPr>
          <a:lstStyle/>
          <a:p>
            <a:r>
              <a:rPr lang="ja-JP" altLang="en-US" sz="1050" b="1">
                <a:latin typeface="+mn-ea"/>
              </a:rPr>
              <a:t>・回答テーマを選び、回答する</a:t>
            </a:r>
            <a:endParaRPr lang="en-US" altLang="ja-JP" sz="1050" b="1" dirty="0">
              <a:latin typeface="+mn-ea"/>
            </a:endParaRPr>
          </a:p>
          <a:p>
            <a:r>
              <a:rPr lang="ja-JP" altLang="en-US" sz="1050" b="1">
                <a:latin typeface="+mn-ea"/>
              </a:rPr>
              <a:t>　声の受付箱など、何か答えられる</a:t>
            </a:r>
            <a:endParaRPr lang="en-US" altLang="ja-JP" sz="1050" b="1" dirty="0">
              <a:latin typeface="+mn-ea"/>
            </a:endParaRPr>
          </a:p>
          <a:p>
            <a:r>
              <a:rPr lang="ja-JP" altLang="en-US" sz="1050" b="1">
                <a:latin typeface="+mn-ea"/>
              </a:rPr>
              <a:t>　テーマがあります。</a:t>
            </a:r>
            <a:endParaRPr lang="en-US" altLang="ja-JP" sz="1050" b="1" dirty="0">
              <a:latin typeface="+mn-ea"/>
            </a:endParaRPr>
          </a:p>
          <a:p>
            <a:r>
              <a:rPr lang="ja-JP" altLang="en-US" sz="1050" b="1">
                <a:latin typeface="+mn-ea"/>
              </a:rPr>
              <a:t>　（ログインが必要）</a:t>
            </a:r>
            <a:endParaRPr lang="en-US" altLang="ja-JP" sz="1050" b="1" dirty="0">
              <a:latin typeface="+mn-ea"/>
            </a:endParaRPr>
          </a:p>
          <a:p>
            <a:r>
              <a:rPr lang="ja-JP" altLang="en-US" sz="1050" b="1">
                <a:latin typeface="+mn-ea"/>
              </a:rPr>
              <a:t>・更新はメールでも告知</a:t>
            </a:r>
            <a:endParaRPr lang="ja-JP" altLang="en-US" sz="1050"/>
          </a:p>
        </p:txBody>
      </p:sp>
      <p:sp>
        <p:nvSpPr>
          <p:cNvPr id="36" name="正方形/長方形 35">
            <a:extLst>
              <a:ext uri="{FF2B5EF4-FFF2-40B4-BE49-F238E27FC236}">
                <a16:creationId xmlns:a16="http://schemas.microsoft.com/office/drawing/2014/main" id="{8C514C5C-C392-1248-95E9-30B4BD9385B7}"/>
              </a:ext>
            </a:extLst>
          </p:cNvPr>
          <p:cNvSpPr/>
          <p:nvPr/>
        </p:nvSpPr>
        <p:spPr>
          <a:xfrm>
            <a:off x="8670390" y="5686083"/>
            <a:ext cx="857927" cy="253916"/>
          </a:xfrm>
          <a:prstGeom prst="rect">
            <a:avLst/>
          </a:prstGeom>
        </p:spPr>
        <p:txBody>
          <a:bodyPr wrap="none">
            <a:spAutoFit/>
          </a:bodyPr>
          <a:lstStyle/>
          <a:p>
            <a:r>
              <a:rPr lang="ja-JP" altLang="en-US" sz="1050" b="1">
                <a:latin typeface="+mn-ea"/>
              </a:rPr>
              <a:t>・回答画面</a:t>
            </a:r>
            <a:endParaRPr lang="ja-JP" altLang="en-US" sz="1050"/>
          </a:p>
        </p:txBody>
      </p:sp>
      <p:sp>
        <p:nvSpPr>
          <p:cNvPr id="2" name="スライド番号プレースホルダー 1">
            <a:extLst>
              <a:ext uri="{FF2B5EF4-FFF2-40B4-BE49-F238E27FC236}">
                <a16:creationId xmlns:a16="http://schemas.microsoft.com/office/drawing/2014/main" id="{D0C64DA8-6286-DF44-BB67-D549BD5F3849}"/>
              </a:ext>
            </a:extLst>
          </p:cNvPr>
          <p:cNvSpPr>
            <a:spLocks noGrp="1"/>
          </p:cNvSpPr>
          <p:nvPr>
            <p:ph type="sldNum" sz="quarter" idx="12"/>
          </p:nvPr>
        </p:nvSpPr>
        <p:spPr/>
        <p:txBody>
          <a:bodyPr/>
          <a:lstStyle/>
          <a:p>
            <a:fld id="{A24A08D3-4842-684C-BE54-C9E1F2E8DB8B}" type="slidenum">
              <a:rPr kumimoji="1" lang="ja-JP" altLang="en-US" smtClean="0"/>
              <a:t>22</a:t>
            </a:fld>
            <a:endParaRPr kumimoji="1" lang="ja-JP" altLang="en-US"/>
          </a:p>
        </p:txBody>
      </p:sp>
      <p:pic>
        <p:nvPicPr>
          <p:cNvPr id="8" name="図 7">
            <a:extLst>
              <a:ext uri="{FF2B5EF4-FFF2-40B4-BE49-F238E27FC236}">
                <a16:creationId xmlns:a16="http://schemas.microsoft.com/office/drawing/2014/main" id="{7FBE4822-DD82-7248-B7F1-8380ECD29394}"/>
              </a:ext>
            </a:extLst>
          </p:cNvPr>
          <p:cNvPicPr>
            <a:picLocks noChangeAspect="1"/>
          </p:cNvPicPr>
          <p:nvPr/>
        </p:nvPicPr>
        <p:blipFill>
          <a:blip r:embed="rId6"/>
          <a:stretch>
            <a:fillRect/>
          </a:stretch>
        </p:blipFill>
        <p:spPr>
          <a:xfrm>
            <a:off x="693934" y="2069960"/>
            <a:ext cx="1841695" cy="3275763"/>
          </a:xfrm>
          <a:prstGeom prst="rect">
            <a:avLst/>
          </a:prstGeom>
        </p:spPr>
      </p:pic>
    </p:spTree>
    <p:extLst>
      <p:ext uri="{BB962C8B-B14F-4D97-AF65-F5344CB8AC3E}">
        <p14:creationId xmlns:p14="http://schemas.microsoft.com/office/powerpoint/2010/main" val="32684813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a:extLst>
              <a:ext uri="{FF2B5EF4-FFF2-40B4-BE49-F238E27FC236}">
                <a16:creationId xmlns:a16="http://schemas.microsoft.com/office/drawing/2014/main" id="{196C17E0-406C-4443-BD5C-E2828A2C6B4B}"/>
              </a:ext>
            </a:extLst>
          </p:cNvPr>
          <p:cNvCxnSpPr>
            <a:cxnSpLocks/>
          </p:cNvCxnSpPr>
          <p:nvPr/>
        </p:nvCxnSpPr>
        <p:spPr>
          <a:xfrm>
            <a:off x="102620" y="552548"/>
            <a:ext cx="9803380"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5" name="テキスト ボックス 4">
            <a:extLst>
              <a:ext uri="{FF2B5EF4-FFF2-40B4-BE49-F238E27FC236}">
                <a16:creationId xmlns:a16="http://schemas.microsoft.com/office/drawing/2014/main" id="{E4A15505-2540-C14F-B591-6CF2EF1A7E76}"/>
              </a:ext>
            </a:extLst>
          </p:cNvPr>
          <p:cNvSpPr txBox="1"/>
          <p:nvPr/>
        </p:nvSpPr>
        <p:spPr>
          <a:xfrm>
            <a:off x="1500554" y="212244"/>
            <a:ext cx="8405446" cy="400110"/>
          </a:xfrm>
          <a:prstGeom prst="rect">
            <a:avLst/>
          </a:prstGeom>
          <a:noFill/>
        </p:spPr>
        <p:txBody>
          <a:bodyPr wrap="square">
            <a:spAutoFit/>
          </a:bodyPr>
          <a:lstStyle/>
          <a:p>
            <a:r>
              <a:rPr lang="ja-JP" altLang="en-US" sz="1800" b="1">
                <a:solidFill>
                  <a:srgbClr val="0070C0"/>
                </a:solidFill>
              </a:rPr>
              <a:t>＝</a:t>
            </a:r>
            <a:r>
              <a:rPr lang="ja-JP" altLang="en-US" sz="2000" b="1">
                <a:solidFill>
                  <a:srgbClr val="0070C0"/>
                </a:solidFill>
              </a:rPr>
              <a:t>住民が地域課題について知り、学びながら意思表示できる方法で対応</a:t>
            </a:r>
            <a:endParaRPr lang="ja-JP" altLang="en-US"/>
          </a:p>
        </p:txBody>
      </p:sp>
      <p:pic>
        <p:nvPicPr>
          <p:cNvPr id="6" name="図 5">
            <a:extLst>
              <a:ext uri="{FF2B5EF4-FFF2-40B4-BE49-F238E27FC236}">
                <a16:creationId xmlns:a16="http://schemas.microsoft.com/office/drawing/2014/main" id="{88AECF8B-4262-594C-A46E-981244D1CDC9}"/>
              </a:ext>
            </a:extLst>
          </p:cNvPr>
          <p:cNvPicPr>
            <a:picLocks noChangeAspect="1"/>
          </p:cNvPicPr>
          <p:nvPr/>
        </p:nvPicPr>
        <p:blipFill>
          <a:blip r:embed="rId2"/>
          <a:stretch>
            <a:fillRect/>
          </a:stretch>
        </p:blipFill>
        <p:spPr>
          <a:xfrm>
            <a:off x="227748" y="107188"/>
            <a:ext cx="1279506" cy="452216"/>
          </a:xfrm>
          <a:prstGeom prst="rect">
            <a:avLst/>
          </a:prstGeom>
        </p:spPr>
      </p:pic>
      <p:sp>
        <p:nvSpPr>
          <p:cNvPr id="7" name="角丸四角形 6">
            <a:extLst>
              <a:ext uri="{FF2B5EF4-FFF2-40B4-BE49-F238E27FC236}">
                <a16:creationId xmlns:a16="http://schemas.microsoft.com/office/drawing/2014/main" id="{2F382AFD-8A71-7C40-9289-4A768512FD7E}"/>
              </a:ext>
            </a:extLst>
          </p:cNvPr>
          <p:cNvSpPr/>
          <p:nvPr/>
        </p:nvSpPr>
        <p:spPr>
          <a:xfrm>
            <a:off x="4237703" y="5279923"/>
            <a:ext cx="1160206" cy="904568"/>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3F29DFB7-9EDB-2649-A02D-5BD572D81AFE}"/>
              </a:ext>
            </a:extLst>
          </p:cNvPr>
          <p:cNvPicPr>
            <a:picLocks noChangeAspect="1"/>
          </p:cNvPicPr>
          <p:nvPr/>
        </p:nvPicPr>
        <p:blipFill>
          <a:blip r:embed="rId3"/>
          <a:stretch>
            <a:fillRect/>
          </a:stretch>
        </p:blipFill>
        <p:spPr>
          <a:xfrm>
            <a:off x="6957274" y="4109569"/>
            <a:ext cx="799333" cy="897251"/>
          </a:xfrm>
          <a:prstGeom prst="rect">
            <a:avLst/>
          </a:prstGeom>
        </p:spPr>
      </p:pic>
      <p:pic>
        <p:nvPicPr>
          <p:cNvPr id="9" name="図 8">
            <a:extLst>
              <a:ext uri="{FF2B5EF4-FFF2-40B4-BE49-F238E27FC236}">
                <a16:creationId xmlns:a16="http://schemas.microsoft.com/office/drawing/2014/main" id="{2E4D711D-CD88-3848-B471-F4CFB735C47F}"/>
              </a:ext>
            </a:extLst>
          </p:cNvPr>
          <p:cNvPicPr>
            <a:picLocks noChangeAspect="1"/>
          </p:cNvPicPr>
          <p:nvPr/>
        </p:nvPicPr>
        <p:blipFill>
          <a:blip r:embed="rId4"/>
          <a:stretch>
            <a:fillRect/>
          </a:stretch>
        </p:blipFill>
        <p:spPr>
          <a:xfrm>
            <a:off x="6948274" y="5071566"/>
            <a:ext cx="803539" cy="616113"/>
          </a:xfrm>
          <a:prstGeom prst="rect">
            <a:avLst/>
          </a:prstGeom>
        </p:spPr>
      </p:pic>
      <p:pic>
        <p:nvPicPr>
          <p:cNvPr id="10" name="図 9">
            <a:extLst>
              <a:ext uri="{FF2B5EF4-FFF2-40B4-BE49-F238E27FC236}">
                <a16:creationId xmlns:a16="http://schemas.microsoft.com/office/drawing/2014/main" id="{26B125D1-0D76-E642-BFAA-E740B7907B31}"/>
              </a:ext>
            </a:extLst>
          </p:cNvPr>
          <p:cNvPicPr>
            <a:picLocks noChangeAspect="1"/>
          </p:cNvPicPr>
          <p:nvPr/>
        </p:nvPicPr>
        <p:blipFill>
          <a:blip r:embed="rId5"/>
          <a:stretch>
            <a:fillRect/>
          </a:stretch>
        </p:blipFill>
        <p:spPr>
          <a:xfrm>
            <a:off x="364654" y="1820440"/>
            <a:ext cx="799347" cy="1688944"/>
          </a:xfrm>
          <a:prstGeom prst="rect">
            <a:avLst/>
          </a:prstGeom>
        </p:spPr>
      </p:pic>
      <p:pic>
        <p:nvPicPr>
          <p:cNvPr id="11" name="図 10">
            <a:extLst>
              <a:ext uri="{FF2B5EF4-FFF2-40B4-BE49-F238E27FC236}">
                <a16:creationId xmlns:a16="http://schemas.microsoft.com/office/drawing/2014/main" id="{A4837413-8280-6A4A-9253-9965856D759B}"/>
              </a:ext>
            </a:extLst>
          </p:cNvPr>
          <p:cNvPicPr>
            <a:picLocks noChangeAspect="1"/>
          </p:cNvPicPr>
          <p:nvPr/>
        </p:nvPicPr>
        <p:blipFill>
          <a:blip r:embed="rId6"/>
          <a:stretch>
            <a:fillRect/>
          </a:stretch>
        </p:blipFill>
        <p:spPr>
          <a:xfrm>
            <a:off x="1287803" y="1812478"/>
            <a:ext cx="809463" cy="1714669"/>
          </a:xfrm>
          <a:prstGeom prst="rect">
            <a:avLst/>
          </a:prstGeom>
        </p:spPr>
      </p:pic>
      <p:pic>
        <p:nvPicPr>
          <p:cNvPr id="12" name="図 11">
            <a:extLst>
              <a:ext uri="{FF2B5EF4-FFF2-40B4-BE49-F238E27FC236}">
                <a16:creationId xmlns:a16="http://schemas.microsoft.com/office/drawing/2014/main" id="{599FF242-3B8B-2D4D-9C6C-6518B10B14F0}"/>
              </a:ext>
            </a:extLst>
          </p:cNvPr>
          <p:cNvPicPr>
            <a:picLocks noChangeAspect="1"/>
          </p:cNvPicPr>
          <p:nvPr/>
        </p:nvPicPr>
        <p:blipFill>
          <a:blip r:embed="rId7"/>
          <a:stretch>
            <a:fillRect/>
          </a:stretch>
        </p:blipFill>
        <p:spPr>
          <a:xfrm>
            <a:off x="3117677" y="1833974"/>
            <a:ext cx="655212" cy="1097884"/>
          </a:xfrm>
          <a:prstGeom prst="rect">
            <a:avLst/>
          </a:prstGeom>
        </p:spPr>
      </p:pic>
      <p:pic>
        <p:nvPicPr>
          <p:cNvPr id="13" name="図 12">
            <a:extLst>
              <a:ext uri="{FF2B5EF4-FFF2-40B4-BE49-F238E27FC236}">
                <a16:creationId xmlns:a16="http://schemas.microsoft.com/office/drawing/2014/main" id="{3A26EF78-385E-654E-9AEF-DBEB7B519D20}"/>
              </a:ext>
            </a:extLst>
          </p:cNvPr>
          <p:cNvPicPr>
            <a:picLocks noChangeAspect="1"/>
          </p:cNvPicPr>
          <p:nvPr/>
        </p:nvPicPr>
        <p:blipFill>
          <a:blip r:embed="rId8"/>
          <a:stretch>
            <a:fillRect/>
          </a:stretch>
        </p:blipFill>
        <p:spPr>
          <a:xfrm>
            <a:off x="3124671" y="2971365"/>
            <a:ext cx="655551" cy="1076037"/>
          </a:xfrm>
          <a:prstGeom prst="rect">
            <a:avLst/>
          </a:prstGeom>
        </p:spPr>
      </p:pic>
      <p:pic>
        <p:nvPicPr>
          <p:cNvPr id="14" name="図 13">
            <a:extLst>
              <a:ext uri="{FF2B5EF4-FFF2-40B4-BE49-F238E27FC236}">
                <a16:creationId xmlns:a16="http://schemas.microsoft.com/office/drawing/2014/main" id="{B3D555EF-1566-C04F-91B5-06540AD898DA}"/>
              </a:ext>
            </a:extLst>
          </p:cNvPr>
          <p:cNvPicPr>
            <a:picLocks noChangeAspect="1"/>
          </p:cNvPicPr>
          <p:nvPr/>
        </p:nvPicPr>
        <p:blipFill>
          <a:blip r:embed="rId9"/>
          <a:stretch>
            <a:fillRect/>
          </a:stretch>
        </p:blipFill>
        <p:spPr>
          <a:xfrm>
            <a:off x="2278088" y="1838000"/>
            <a:ext cx="803938" cy="1702965"/>
          </a:xfrm>
          <a:prstGeom prst="rect">
            <a:avLst/>
          </a:prstGeom>
        </p:spPr>
      </p:pic>
      <p:pic>
        <p:nvPicPr>
          <p:cNvPr id="15" name="図 14">
            <a:extLst>
              <a:ext uri="{FF2B5EF4-FFF2-40B4-BE49-F238E27FC236}">
                <a16:creationId xmlns:a16="http://schemas.microsoft.com/office/drawing/2014/main" id="{2DF82D7D-51F9-CC45-A04F-0FCD807F80DC}"/>
              </a:ext>
            </a:extLst>
          </p:cNvPr>
          <p:cNvPicPr>
            <a:picLocks noChangeAspect="1"/>
          </p:cNvPicPr>
          <p:nvPr/>
        </p:nvPicPr>
        <p:blipFill>
          <a:blip r:embed="rId10"/>
          <a:stretch>
            <a:fillRect/>
          </a:stretch>
        </p:blipFill>
        <p:spPr>
          <a:xfrm>
            <a:off x="4823041" y="1862403"/>
            <a:ext cx="834852" cy="1759474"/>
          </a:xfrm>
          <a:prstGeom prst="rect">
            <a:avLst/>
          </a:prstGeom>
        </p:spPr>
      </p:pic>
      <p:pic>
        <p:nvPicPr>
          <p:cNvPr id="16" name="図 15">
            <a:extLst>
              <a:ext uri="{FF2B5EF4-FFF2-40B4-BE49-F238E27FC236}">
                <a16:creationId xmlns:a16="http://schemas.microsoft.com/office/drawing/2014/main" id="{FF6E504B-C60B-6B4A-AB39-61EE0FD6DDFB}"/>
              </a:ext>
            </a:extLst>
          </p:cNvPr>
          <p:cNvPicPr>
            <a:picLocks noChangeAspect="1"/>
          </p:cNvPicPr>
          <p:nvPr/>
        </p:nvPicPr>
        <p:blipFill>
          <a:blip r:embed="rId11"/>
          <a:stretch>
            <a:fillRect/>
          </a:stretch>
        </p:blipFill>
        <p:spPr>
          <a:xfrm>
            <a:off x="5771157" y="1853839"/>
            <a:ext cx="837569" cy="1769703"/>
          </a:xfrm>
          <a:prstGeom prst="rect">
            <a:avLst/>
          </a:prstGeom>
        </p:spPr>
      </p:pic>
      <p:pic>
        <p:nvPicPr>
          <p:cNvPr id="17" name="図 16">
            <a:extLst>
              <a:ext uri="{FF2B5EF4-FFF2-40B4-BE49-F238E27FC236}">
                <a16:creationId xmlns:a16="http://schemas.microsoft.com/office/drawing/2014/main" id="{455C4421-5E78-0E41-9247-11291D53DCAD}"/>
              </a:ext>
            </a:extLst>
          </p:cNvPr>
          <p:cNvPicPr>
            <a:picLocks noChangeAspect="1"/>
          </p:cNvPicPr>
          <p:nvPr/>
        </p:nvPicPr>
        <p:blipFill>
          <a:blip r:embed="rId12"/>
          <a:stretch>
            <a:fillRect/>
          </a:stretch>
        </p:blipFill>
        <p:spPr>
          <a:xfrm>
            <a:off x="3901154" y="1858066"/>
            <a:ext cx="805684" cy="1706664"/>
          </a:xfrm>
          <a:prstGeom prst="rect">
            <a:avLst/>
          </a:prstGeom>
        </p:spPr>
      </p:pic>
      <p:grpSp>
        <p:nvGrpSpPr>
          <p:cNvPr id="18" name="グループ化 17">
            <a:extLst>
              <a:ext uri="{FF2B5EF4-FFF2-40B4-BE49-F238E27FC236}">
                <a16:creationId xmlns:a16="http://schemas.microsoft.com/office/drawing/2014/main" id="{85A4F769-1EB0-2747-B7AF-7D035AB468DF}"/>
              </a:ext>
            </a:extLst>
          </p:cNvPr>
          <p:cNvGrpSpPr/>
          <p:nvPr/>
        </p:nvGrpSpPr>
        <p:grpSpPr>
          <a:xfrm>
            <a:off x="6938128" y="1861057"/>
            <a:ext cx="829460" cy="2152137"/>
            <a:chOff x="4412290" y="1742988"/>
            <a:chExt cx="1247028" cy="3235568"/>
          </a:xfrm>
        </p:grpSpPr>
        <p:pic>
          <p:nvPicPr>
            <p:cNvPr id="19" name="図 18">
              <a:extLst>
                <a:ext uri="{FF2B5EF4-FFF2-40B4-BE49-F238E27FC236}">
                  <a16:creationId xmlns:a16="http://schemas.microsoft.com/office/drawing/2014/main" id="{50C2C036-F357-A742-BE30-648392FF7139}"/>
                </a:ext>
              </a:extLst>
            </p:cNvPr>
            <p:cNvPicPr>
              <a:picLocks noChangeAspect="1"/>
            </p:cNvPicPr>
            <p:nvPr/>
          </p:nvPicPr>
          <p:blipFill>
            <a:blip r:embed="rId13"/>
            <a:stretch>
              <a:fillRect/>
            </a:stretch>
          </p:blipFill>
          <p:spPr>
            <a:xfrm>
              <a:off x="4413352" y="1742988"/>
              <a:ext cx="1245966" cy="1909187"/>
            </a:xfrm>
            <a:prstGeom prst="rect">
              <a:avLst/>
            </a:prstGeom>
          </p:spPr>
        </p:pic>
        <p:pic>
          <p:nvPicPr>
            <p:cNvPr id="20" name="図 19">
              <a:extLst>
                <a:ext uri="{FF2B5EF4-FFF2-40B4-BE49-F238E27FC236}">
                  <a16:creationId xmlns:a16="http://schemas.microsoft.com/office/drawing/2014/main" id="{4CA9998E-B5CA-0E47-9D3B-D048709F4AB7}"/>
                </a:ext>
              </a:extLst>
            </p:cNvPr>
            <p:cNvPicPr>
              <a:picLocks noChangeAspect="1"/>
            </p:cNvPicPr>
            <p:nvPr/>
          </p:nvPicPr>
          <p:blipFill>
            <a:blip r:embed="rId14"/>
            <a:stretch>
              <a:fillRect/>
            </a:stretch>
          </p:blipFill>
          <p:spPr>
            <a:xfrm>
              <a:off x="4412290" y="3642125"/>
              <a:ext cx="1244932" cy="1336431"/>
            </a:xfrm>
            <a:prstGeom prst="rect">
              <a:avLst/>
            </a:prstGeom>
          </p:spPr>
        </p:pic>
      </p:grpSp>
      <p:grpSp>
        <p:nvGrpSpPr>
          <p:cNvPr id="21" name="グループ化 20">
            <a:extLst>
              <a:ext uri="{FF2B5EF4-FFF2-40B4-BE49-F238E27FC236}">
                <a16:creationId xmlns:a16="http://schemas.microsoft.com/office/drawing/2014/main" id="{24AB5685-6F96-604E-A7FF-D45022B785C4}"/>
              </a:ext>
            </a:extLst>
          </p:cNvPr>
          <p:cNvGrpSpPr/>
          <p:nvPr/>
        </p:nvGrpSpPr>
        <p:grpSpPr>
          <a:xfrm>
            <a:off x="7955056" y="1845904"/>
            <a:ext cx="842434" cy="2671642"/>
            <a:chOff x="6797509" y="1929147"/>
            <a:chExt cx="1275443" cy="4044862"/>
          </a:xfrm>
        </p:grpSpPr>
        <p:pic>
          <p:nvPicPr>
            <p:cNvPr id="22" name="図 21">
              <a:extLst>
                <a:ext uri="{FF2B5EF4-FFF2-40B4-BE49-F238E27FC236}">
                  <a16:creationId xmlns:a16="http://schemas.microsoft.com/office/drawing/2014/main" id="{880E1988-EBC1-F04C-A64F-BB4924B4415C}"/>
                </a:ext>
              </a:extLst>
            </p:cNvPr>
            <p:cNvPicPr>
              <a:picLocks noChangeAspect="1"/>
            </p:cNvPicPr>
            <p:nvPr/>
          </p:nvPicPr>
          <p:blipFill>
            <a:blip r:embed="rId15"/>
            <a:stretch>
              <a:fillRect/>
            </a:stretch>
          </p:blipFill>
          <p:spPr>
            <a:xfrm>
              <a:off x="6797509" y="1929147"/>
              <a:ext cx="1275443" cy="1149615"/>
            </a:xfrm>
            <a:prstGeom prst="rect">
              <a:avLst/>
            </a:prstGeom>
          </p:spPr>
        </p:pic>
        <p:pic>
          <p:nvPicPr>
            <p:cNvPr id="23" name="図 22">
              <a:extLst>
                <a:ext uri="{FF2B5EF4-FFF2-40B4-BE49-F238E27FC236}">
                  <a16:creationId xmlns:a16="http://schemas.microsoft.com/office/drawing/2014/main" id="{2A4BA00C-9BA9-5E49-80F1-5FFC1F9E4396}"/>
                </a:ext>
              </a:extLst>
            </p:cNvPr>
            <p:cNvPicPr>
              <a:picLocks noChangeAspect="1"/>
            </p:cNvPicPr>
            <p:nvPr/>
          </p:nvPicPr>
          <p:blipFill>
            <a:blip r:embed="rId16"/>
            <a:stretch>
              <a:fillRect/>
            </a:stretch>
          </p:blipFill>
          <p:spPr>
            <a:xfrm>
              <a:off x="6797983" y="3039890"/>
              <a:ext cx="1264920" cy="1694090"/>
            </a:xfrm>
            <a:prstGeom prst="rect">
              <a:avLst/>
            </a:prstGeom>
          </p:spPr>
        </p:pic>
        <p:pic>
          <p:nvPicPr>
            <p:cNvPr id="24" name="図 23">
              <a:extLst>
                <a:ext uri="{FF2B5EF4-FFF2-40B4-BE49-F238E27FC236}">
                  <a16:creationId xmlns:a16="http://schemas.microsoft.com/office/drawing/2014/main" id="{3F5A4D23-382D-CE4D-9B31-02C567BC0851}"/>
                </a:ext>
              </a:extLst>
            </p:cNvPr>
            <p:cNvPicPr>
              <a:picLocks noChangeAspect="1"/>
            </p:cNvPicPr>
            <p:nvPr/>
          </p:nvPicPr>
          <p:blipFill>
            <a:blip r:embed="rId17"/>
            <a:stretch>
              <a:fillRect/>
            </a:stretch>
          </p:blipFill>
          <p:spPr>
            <a:xfrm>
              <a:off x="6827654" y="4730938"/>
              <a:ext cx="1226570" cy="1243071"/>
            </a:xfrm>
            <a:prstGeom prst="rect">
              <a:avLst/>
            </a:prstGeom>
          </p:spPr>
        </p:pic>
      </p:grpSp>
      <p:pic>
        <p:nvPicPr>
          <p:cNvPr id="25" name="図 24">
            <a:extLst>
              <a:ext uri="{FF2B5EF4-FFF2-40B4-BE49-F238E27FC236}">
                <a16:creationId xmlns:a16="http://schemas.microsoft.com/office/drawing/2014/main" id="{9EB34349-CF26-AC46-8B85-2BD3F2579D8D}"/>
              </a:ext>
            </a:extLst>
          </p:cNvPr>
          <p:cNvPicPr>
            <a:picLocks noChangeAspect="1"/>
          </p:cNvPicPr>
          <p:nvPr/>
        </p:nvPicPr>
        <p:blipFill>
          <a:blip r:embed="rId18"/>
          <a:stretch>
            <a:fillRect/>
          </a:stretch>
        </p:blipFill>
        <p:spPr>
          <a:xfrm>
            <a:off x="8883236" y="1917966"/>
            <a:ext cx="695679" cy="1109636"/>
          </a:xfrm>
          <a:prstGeom prst="rect">
            <a:avLst/>
          </a:prstGeom>
        </p:spPr>
      </p:pic>
      <p:pic>
        <p:nvPicPr>
          <p:cNvPr id="26" name="図 25">
            <a:extLst>
              <a:ext uri="{FF2B5EF4-FFF2-40B4-BE49-F238E27FC236}">
                <a16:creationId xmlns:a16="http://schemas.microsoft.com/office/drawing/2014/main" id="{2D2CD6CC-977E-F449-AD38-B89D93F07EA7}"/>
              </a:ext>
            </a:extLst>
          </p:cNvPr>
          <p:cNvPicPr>
            <a:picLocks noChangeAspect="1"/>
          </p:cNvPicPr>
          <p:nvPr/>
        </p:nvPicPr>
        <p:blipFill>
          <a:blip r:embed="rId19"/>
          <a:stretch>
            <a:fillRect/>
          </a:stretch>
        </p:blipFill>
        <p:spPr>
          <a:xfrm>
            <a:off x="8876737" y="4006647"/>
            <a:ext cx="695373" cy="857754"/>
          </a:xfrm>
          <a:prstGeom prst="rect">
            <a:avLst/>
          </a:prstGeom>
        </p:spPr>
      </p:pic>
      <p:pic>
        <p:nvPicPr>
          <p:cNvPr id="27" name="図 26">
            <a:extLst>
              <a:ext uri="{FF2B5EF4-FFF2-40B4-BE49-F238E27FC236}">
                <a16:creationId xmlns:a16="http://schemas.microsoft.com/office/drawing/2014/main" id="{0574D030-F03F-E84C-9A7D-E84DC8873F37}"/>
              </a:ext>
            </a:extLst>
          </p:cNvPr>
          <p:cNvPicPr>
            <a:picLocks noChangeAspect="1"/>
          </p:cNvPicPr>
          <p:nvPr/>
        </p:nvPicPr>
        <p:blipFill>
          <a:blip r:embed="rId20"/>
          <a:stretch>
            <a:fillRect/>
          </a:stretch>
        </p:blipFill>
        <p:spPr>
          <a:xfrm>
            <a:off x="8869787" y="3071012"/>
            <a:ext cx="718579" cy="876744"/>
          </a:xfrm>
          <a:prstGeom prst="rect">
            <a:avLst/>
          </a:prstGeom>
        </p:spPr>
      </p:pic>
      <p:sp>
        <p:nvSpPr>
          <p:cNvPr id="28" name="角丸四角形 27">
            <a:extLst>
              <a:ext uri="{FF2B5EF4-FFF2-40B4-BE49-F238E27FC236}">
                <a16:creationId xmlns:a16="http://schemas.microsoft.com/office/drawing/2014/main" id="{90B26A12-A96A-0B4B-825F-30B9E5DB3DB9}"/>
              </a:ext>
            </a:extLst>
          </p:cNvPr>
          <p:cNvSpPr/>
          <p:nvPr/>
        </p:nvSpPr>
        <p:spPr>
          <a:xfrm>
            <a:off x="4803006" y="1518643"/>
            <a:ext cx="1875022" cy="276730"/>
          </a:xfrm>
          <a:prstGeom prst="roundRect">
            <a:avLst>
              <a:gd name="adj" fmla="val 50000"/>
            </a:avLst>
          </a:prstGeom>
          <a:solidFill>
            <a:srgbClr val="73B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07415040-29F4-FA44-992E-C34242691B8D}"/>
              </a:ext>
            </a:extLst>
          </p:cNvPr>
          <p:cNvSpPr txBox="1"/>
          <p:nvPr/>
        </p:nvSpPr>
        <p:spPr>
          <a:xfrm>
            <a:off x="5024388" y="1517797"/>
            <a:ext cx="1501541" cy="307777"/>
          </a:xfrm>
          <a:prstGeom prst="rect">
            <a:avLst/>
          </a:prstGeom>
          <a:noFill/>
        </p:spPr>
        <p:txBody>
          <a:bodyPr wrap="square">
            <a:spAutoFit/>
          </a:bodyPr>
          <a:lstStyle/>
          <a:p>
            <a:pPr algn="ctr"/>
            <a:r>
              <a:rPr lang="ja-JP" altLang="en-US" sz="1400">
                <a:solidFill>
                  <a:schemeClr val="bg1"/>
                </a:solidFill>
              </a:rPr>
              <a:t>意思表示パート</a:t>
            </a:r>
          </a:p>
        </p:txBody>
      </p:sp>
      <p:sp>
        <p:nvSpPr>
          <p:cNvPr id="30" name="角丸四角形 29">
            <a:extLst>
              <a:ext uri="{FF2B5EF4-FFF2-40B4-BE49-F238E27FC236}">
                <a16:creationId xmlns:a16="http://schemas.microsoft.com/office/drawing/2014/main" id="{911409A9-DFEB-C14B-963F-62A76A6CC70C}"/>
              </a:ext>
            </a:extLst>
          </p:cNvPr>
          <p:cNvSpPr/>
          <p:nvPr/>
        </p:nvSpPr>
        <p:spPr>
          <a:xfrm>
            <a:off x="2310063" y="1518642"/>
            <a:ext cx="1482291" cy="27673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14E03001-EA5E-9842-AEDB-6BD788F3EA8F}"/>
              </a:ext>
            </a:extLst>
          </p:cNvPr>
          <p:cNvSpPr txBox="1"/>
          <p:nvPr/>
        </p:nvSpPr>
        <p:spPr>
          <a:xfrm>
            <a:off x="2264327" y="1517797"/>
            <a:ext cx="1854758" cy="307777"/>
          </a:xfrm>
          <a:prstGeom prst="rect">
            <a:avLst/>
          </a:prstGeom>
          <a:noFill/>
        </p:spPr>
        <p:txBody>
          <a:bodyPr wrap="square">
            <a:spAutoFit/>
          </a:bodyPr>
          <a:lstStyle/>
          <a:p>
            <a:r>
              <a:rPr lang="ja-JP" altLang="en-US" sz="1400">
                <a:solidFill>
                  <a:schemeClr val="bg1"/>
                </a:solidFill>
              </a:rPr>
              <a:t>ラーニングパート</a:t>
            </a:r>
          </a:p>
        </p:txBody>
      </p:sp>
      <p:sp>
        <p:nvSpPr>
          <p:cNvPr id="32" name="角丸四角形 31">
            <a:extLst>
              <a:ext uri="{FF2B5EF4-FFF2-40B4-BE49-F238E27FC236}">
                <a16:creationId xmlns:a16="http://schemas.microsoft.com/office/drawing/2014/main" id="{218B6436-7C4C-2C4C-863F-BB6974254939}"/>
              </a:ext>
            </a:extLst>
          </p:cNvPr>
          <p:cNvSpPr/>
          <p:nvPr/>
        </p:nvSpPr>
        <p:spPr>
          <a:xfrm>
            <a:off x="3858126" y="1517039"/>
            <a:ext cx="877503" cy="276730"/>
          </a:xfrm>
          <a:prstGeom prst="roundRect">
            <a:avLst>
              <a:gd name="adj" fmla="val 5000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ボックス 32">
            <a:extLst>
              <a:ext uri="{FF2B5EF4-FFF2-40B4-BE49-F238E27FC236}">
                <a16:creationId xmlns:a16="http://schemas.microsoft.com/office/drawing/2014/main" id="{380B91C0-E709-9B45-8D0D-AE27932211AF}"/>
              </a:ext>
            </a:extLst>
          </p:cNvPr>
          <p:cNvSpPr txBox="1"/>
          <p:nvPr/>
        </p:nvSpPr>
        <p:spPr>
          <a:xfrm>
            <a:off x="3830856" y="1506568"/>
            <a:ext cx="924024" cy="316818"/>
          </a:xfrm>
          <a:prstGeom prst="rect">
            <a:avLst/>
          </a:prstGeom>
          <a:noFill/>
        </p:spPr>
        <p:txBody>
          <a:bodyPr wrap="square">
            <a:spAutoFit/>
          </a:bodyPr>
          <a:lstStyle/>
          <a:p>
            <a:pPr algn="ctr">
              <a:lnSpc>
                <a:spcPct val="80000"/>
              </a:lnSpc>
            </a:pPr>
            <a:r>
              <a:rPr lang="ja-JP" altLang="en-US" sz="1200">
                <a:solidFill>
                  <a:schemeClr val="bg1"/>
                </a:solidFill>
              </a:rPr>
              <a:t>レベル</a:t>
            </a:r>
            <a:endParaRPr lang="en-US" altLang="ja-JP" sz="600" dirty="0">
              <a:solidFill>
                <a:schemeClr val="bg1"/>
              </a:solidFill>
            </a:endParaRPr>
          </a:p>
          <a:p>
            <a:pPr algn="ctr">
              <a:lnSpc>
                <a:spcPct val="80000"/>
              </a:lnSpc>
            </a:pPr>
            <a:r>
              <a:rPr lang="ja-JP" altLang="en-US" sz="600">
                <a:solidFill>
                  <a:schemeClr val="bg1"/>
                </a:solidFill>
              </a:rPr>
              <a:t>フィードバック</a:t>
            </a:r>
          </a:p>
        </p:txBody>
      </p:sp>
      <p:sp>
        <p:nvSpPr>
          <p:cNvPr id="34" name="角丸四角形 33">
            <a:extLst>
              <a:ext uri="{FF2B5EF4-FFF2-40B4-BE49-F238E27FC236}">
                <a16:creationId xmlns:a16="http://schemas.microsoft.com/office/drawing/2014/main" id="{3622B163-CAB3-A840-845A-3D244FC566D5}"/>
              </a:ext>
            </a:extLst>
          </p:cNvPr>
          <p:cNvSpPr/>
          <p:nvPr/>
        </p:nvSpPr>
        <p:spPr>
          <a:xfrm>
            <a:off x="6744101" y="1525060"/>
            <a:ext cx="2765659" cy="276730"/>
          </a:xfrm>
          <a:prstGeom prst="roundRect">
            <a:avLst>
              <a:gd name="adj" fmla="val 5000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a:extLst>
              <a:ext uri="{FF2B5EF4-FFF2-40B4-BE49-F238E27FC236}">
                <a16:creationId xmlns:a16="http://schemas.microsoft.com/office/drawing/2014/main" id="{1E1084BC-1893-DD4D-97F4-92978C81BC5B}"/>
              </a:ext>
            </a:extLst>
          </p:cNvPr>
          <p:cNvSpPr txBox="1"/>
          <p:nvPr/>
        </p:nvSpPr>
        <p:spPr>
          <a:xfrm>
            <a:off x="7093870" y="1534254"/>
            <a:ext cx="2109536" cy="316818"/>
          </a:xfrm>
          <a:prstGeom prst="rect">
            <a:avLst/>
          </a:prstGeom>
          <a:noFill/>
        </p:spPr>
        <p:txBody>
          <a:bodyPr wrap="square">
            <a:spAutoFit/>
          </a:bodyPr>
          <a:lstStyle/>
          <a:p>
            <a:pPr algn="ctr">
              <a:lnSpc>
                <a:spcPct val="80000"/>
              </a:lnSpc>
            </a:pPr>
            <a:r>
              <a:rPr lang="ja-JP" altLang="en-US" sz="1200">
                <a:solidFill>
                  <a:schemeClr val="bg1"/>
                </a:solidFill>
              </a:rPr>
              <a:t>回答タイプ・回答動向</a:t>
            </a:r>
            <a:endParaRPr lang="en-US" altLang="ja-JP" sz="600" dirty="0">
              <a:solidFill>
                <a:schemeClr val="bg1"/>
              </a:solidFill>
            </a:endParaRPr>
          </a:p>
          <a:p>
            <a:pPr algn="ctr">
              <a:lnSpc>
                <a:spcPct val="80000"/>
              </a:lnSpc>
            </a:pPr>
            <a:r>
              <a:rPr lang="ja-JP" altLang="en-US" sz="600">
                <a:solidFill>
                  <a:schemeClr val="bg1"/>
                </a:solidFill>
              </a:rPr>
              <a:t>フィードバック</a:t>
            </a:r>
          </a:p>
        </p:txBody>
      </p:sp>
      <p:sp>
        <p:nvSpPr>
          <p:cNvPr id="36" name="正方形/長方形 35">
            <a:extLst>
              <a:ext uri="{FF2B5EF4-FFF2-40B4-BE49-F238E27FC236}">
                <a16:creationId xmlns:a16="http://schemas.microsoft.com/office/drawing/2014/main" id="{1B4581F6-31CC-A648-8F93-7F399DE53FA3}"/>
              </a:ext>
            </a:extLst>
          </p:cNvPr>
          <p:cNvSpPr/>
          <p:nvPr/>
        </p:nvSpPr>
        <p:spPr>
          <a:xfrm>
            <a:off x="2261937" y="4375658"/>
            <a:ext cx="1530417"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14D1C93B-4D81-7344-B942-E8360A77EC53}"/>
              </a:ext>
            </a:extLst>
          </p:cNvPr>
          <p:cNvSpPr/>
          <p:nvPr/>
        </p:nvSpPr>
        <p:spPr>
          <a:xfrm>
            <a:off x="6939814" y="1851432"/>
            <a:ext cx="827773" cy="2175310"/>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FB2ECD14-FDF6-6C41-87A3-96787591A41F}"/>
              </a:ext>
            </a:extLst>
          </p:cNvPr>
          <p:cNvSpPr/>
          <p:nvPr/>
        </p:nvSpPr>
        <p:spPr>
          <a:xfrm>
            <a:off x="7948862" y="1849828"/>
            <a:ext cx="827773" cy="2667801"/>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9" name="カギ線コネクタ 38">
            <a:extLst>
              <a:ext uri="{FF2B5EF4-FFF2-40B4-BE49-F238E27FC236}">
                <a16:creationId xmlns:a16="http://schemas.microsoft.com/office/drawing/2014/main" id="{A5E56425-2902-4449-8373-8AF73329EC4E}"/>
              </a:ext>
            </a:extLst>
          </p:cNvPr>
          <p:cNvCxnSpPr>
            <a:cxnSpLocks/>
            <a:stCxn id="17" idx="2"/>
            <a:endCxn id="41" idx="2"/>
          </p:cNvCxnSpPr>
          <p:nvPr/>
        </p:nvCxnSpPr>
        <p:spPr>
          <a:xfrm rot="5400000">
            <a:off x="3222519" y="3356123"/>
            <a:ext cx="872870" cy="1290084"/>
          </a:xfrm>
          <a:prstGeom prst="bentConnector3">
            <a:avLst>
              <a:gd name="adj1" fmla="val 126189"/>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0" name="右矢印 39">
            <a:extLst>
              <a:ext uri="{FF2B5EF4-FFF2-40B4-BE49-F238E27FC236}">
                <a16:creationId xmlns:a16="http://schemas.microsoft.com/office/drawing/2014/main" id="{5E969768-41D2-1249-9ED6-9B655D23F85C}"/>
              </a:ext>
            </a:extLst>
          </p:cNvPr>
          <p:cNvSpPr/>
          <p:nvPr/>
        </p:nvSpPr>
        <p:spPr>
          <a:xfrm>
            <a:off x="1153443" y="2318100"/>
            <a:ext cx="130628" cy="572756"/>
          </a:xfrm>
          <a:prstGeom prst="rightArrow">
            <a:avLst>
              <a:gd name="adj1" fmla="val 50000"/>
              <a:gd name="adj2"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a:extLst>
              <a:ext uri="{FF2B5EF4-FFF2-40B4-BE49-F238E27FC236}">
                <a16:creationId xmlns:a16="http://schemas.microsoft.com/office/drawing/2014/main" id="{E80C555D-186C-AF4D-A900-491E6D66DD1E}"/>
              </a:ext>
            </a:extLst>
          </p:cNvPr>
          <p:cNvSpPr txBox="1"/>
          <p:nvPr/>
        </p:nvSpPr>
        <p:spPr>
          <a:xfrm>
            <a:off x="2572354" y="4068268"/>
            <a:ext cx="883116" cy="369332"/>
          </a:xfrm>
          <a:prstGeom prst="rect">
            <a:avLst/>
          </a:prstGeom>
          <a:noFill/>
        </p:spPr>
        <p:txBody>
          <a:bodyPr wrap="square">
            <a:spAutoFit/>
          </a:bodyPr>
          <a:lstStyle/>
          <a:p>
            <a:r>
              <a:rPr lang="en-US" altLang="ja-JP" sz="1800" b="1" dirty="0">
                <a:solidFill>
                  <a:srgbClr val="0A348C"/>
                </a:solidFill>
              </a:rPr>
              <a:t>10</a:t>
            </a:r>
            <a:r>
              <a:rPr lang="ja-JP" altLang="en-US" sz="1200" b="1">
                <a:solidFill>
                  <a:srgbClr val="0A348C"/>
                </a:solidFill>
              </a:rPr>
              <a:t>問前後</a:t>
            </a:r>
            <a:endParaRPr lang="ja-JP" altLang="en-US"/>
          </a:p>
        </p:txBody>
      </p:sp>
      <p:sp>
        <p:nvSpPr>
          <p:cNvPr id="42" name="テキスト ボックス 41">
            <a:extLst>
              <a:ext uri="{FF2B5EF4-FFF2-40B4-BE49-F238E27FC236}">
                <a16:creationId xmlns:a16="http://schemas.microsoft.com/office/drawing/2014/main" id="{33F2A3E5-25E9-174B-A3AE-DCBA9770BB4B}"/>
              </a:ext>
            </a:extLst>
          </p:cNvPr>
          <p:cNvSpPr txBox="1"/>
          <p:nvPr/>
        </p:nvSpPr>
        <p:spPr>
          <a:xfrm>
            <a:off x="3031312" y="4472936"/>
            <a:ext cx="1403036" cy="415498"/>
          </a:xfrm>
          <a:prstGeom prst="rect">
            <a:avLst/>
          </a:prstGeom>
          <a:noFill/>
        </p:spPr>
        <p:txBody>
          <a:bodyPr wrap="square">
            <a:spAutoFit/>
          </a:bodyPr>
          <a:lstStyle/>
          <a:p>
            <a:r>
              <a:rPr lang="ja-JP" altLang="en-US" sz="1050" b="1">
                <a:solidFill>
                  <a:srgbClr val="0A348C"/>
                </a:solidFill>
              </a:rPr>
              <a:t>おさらいで</a:t>
            </a:r>
            <a:endParaRPr lang="en-US" altLang="ja-JP" sz="1050" b="1" dirty="0">
              <a:solidFill>
                <a:srgbClr val="0A348C"/>
              </a:solidFill>
            </a:endParaRPr>
          </a:p>
          <a:p>
            <a:r>
              <a:rPr lang="ja-JP" altLang="en-US" sz="1050" b="1">
                <a:solidFill>
                  <a:srgbClr val="0A348C"/>
                </a:solidFill>
              </a:rPr>
              <a:t>レベルアップが可能</a:t>
            </a:r>
            <a:endParaRPr lang="ja-JP" altLang="en-US" sz="1050"/>
          </a:p>
        </p:txBody>
      </p:sp>
      <p:sp>
        <p:nvSpPr>
          <p:cNvPr id="43" name="右矢印 42">
            <a:extLst>
              <a:ext uri="{FF2B5EF4-FFF2-40B4-BE49-F238E27FC236}">
                <a16:creationId xmlns:a16="http://schemas.microsoft.com/office/drawing/2014/main" id="{17D56099-994E-AB47-9E90-C46491D5E141}"/>
              </a:ext>
            </a:extLst>
          </p:cNvPr>
          <p:cNvSpPr/>
          <p:nvPr/>
        </p:nvSpPr>
        <p:spPr>
          <a:xfrm>
            <a:off x="2133616" y="2318100"/>
            <a:ext cx="130628" cy="572756"/>
          </a:xfrm>
          <a:prstGeom prst="rightArrow">
            <a:avLst>
              <a:gd name="adj1" fmla="val 50000"/>
              <a:gd name="adj2"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右矢印 43">
            <a:extLst>
              <a:ext uri="{FF2B5EF4-FFF2-40B4-BE49-F238E27FC236}">
                <a16:creationId xmlns:a16="http://schemas.microsoft.com/office/drawing/2014/main" id="{D4AC0A48-189B-3C42-9898-E209B8614780}"/>
              </a:ext>
            </a:extLst>
          </p:cNvPr>
          <p:cNvSpPr/>
          <p:nvPr/>
        </p:nvSpPr>
        <p:spPr>
          <a:xfrm>
            <a:off x="3787557" y="2318100"/>
            <a:ext cx="130628" cy="572756"/>
          </a:xfrm>
          <a:prstGeom prst="rightArrow">
            <a:avLst>
              <a:gd name="adj1" fmla="val 50000"/>
              <a:gd name="adj2"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右矢印 44">
            <a:extLst>
              <a:ext uri="{FF2B5EF4-FFF2-40B4-BE49-F238E27FC236}">
                <a16:creationId xmlns:a16="http://schemas.microsoft.com/office/drawing/2014/main" id="{B053917E-08F2-074E-93E2-A5FDF20FEFBC}"/>
              </a:ext>
            </a:extLst>
          </p:cNvPr>
          <p:cNvSpPr/>
          <p:nvPr/>
        </p:nvSpPr>
        <p:spPr>
          <a:xfrm>
            <a:off x="4709978" y="2318100"/>
            <a:ext cx="130628" cy="572756"/>
          </a:xfrm>
          <a:prstGeom prst="rightArrow">
            <a:avLst>
              <a:gd name="adj1" fmla="val 50000"/>
              <a:gd name="adj2"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右矢印 45">
            <a:extLst>
              <a:ext uri="{FF2B5EF4-FFF2-40B4-BE49-F238E27FC236}">
                <a16:creationId xmlns:a16="http://schemas.microsoft.com/office/drawing/2014/main" id="{67119591-61E6-7C40-8800-CADA2C3D6157}"/>
              </a:ext>
            </a:extLst>
          </p:cNvPr>
          <p:cNvSpPr/>
          <p:nvPr/>
        </p:nvSpPr>
        <p:spPr>
          <a:xfrm>
            <a:off x="6652677" y="2318100"/>
            <a:ext cx="130628" cy="572756"/>
          </a:xfrm>
          <a:prstGeom prst="rightArrow">
            <a:avLst>
              <a:gd name="adj1" fmla="val 50000"/>
              <a:gd name="adj2"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右矢印 46">
            <a:extLst>
              <a:ext uri="{FF2B5EF4-FFF2-40B4-BE49-F238E27FC236}">
                <a16:creationId xmlns:a16="http://schemas.microsoft.com/office/drawing/2014/main" id="{F4015B58-8311-6446-91C3-F6DF487D309A}"/>
              </a:ext>
            </a:extLst>
          </p:cNvPr>
          <p:cNvSpPr/>
          <p:nvPr/>
        </p:nvSpPr>
        <p:spPr>
          <a:xfrm>
            <a:off x="7806104" y="2318100"/>
            <a:ext cx="130628" cy="572756"/>
          </a:xfrm>
          <a:prstGeom prst="rightArrow">
            <a:avLst>
              <a:gd name="adj1" fmla="val 50000"/>
              <a:gd name="adj2"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角丸四角形 47">
            <a:extLst>
              <a:ext uri="{FF2B5EF4-FFF2-40B4-BE49-F238E27FC236}">
                <a16:creationId xmlns:a16="http://schemas.microsoft.com/office/drawing/2014/main" id="{5B3E3676-C18E-634B-AA87-4DEEDD6D1523}"/>
              </a:ext>
            </a:extLst>
          </p:cNvPr>
          <p:cNvSpPr/>
          <p:nvPr/>
        </p:nvSpPr>
        <p:spPr>
          <a:xfrm>
            <a:off x="166244" y="4898915"/>
            <a:ext cx="3664611" cy="281790"/>
          </a:xfrm>
          <a:prstGeom prst="roundRect">
            <a:avLst/>
          </a:prstGeom>
          <a:solidFill>
            <a:srgbClr val="0531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C234967-67FD-5E42-B142-3B05DDD9B5E4}"/>
              </a:ext>
            </a:extLst>
          </p:cNvPr>
          <p:cNvSpPr/>
          <p:nvPr/>
        </p:nvSpPr>
        <p:spPr>
          <a:xfrm>
            <a:off x="160546" y="4895999"/>
            <a:ext cx="2990618" cy="314958"/>
          </a:xfrm>
          <a:prstGeom prst="rect">
            <a:avLst/>
          </a:prstGeom>
        </p:spPr>
        <p:txBody>
          <a:bodyPr wrap="square">
            <a:spAutoFit/>
          </a:bodyPr>
          <a:lstStyle/>
          <a:p>
            <a:pPr algn="ctr">
              <a:lnSpc>
                <a:spcPct val="90000"/>
              </a:lnSpc>
            </a:pPr>
            <a:r>
              <a:rPr kumimoji="1" lang="ja-JP" altLang="en-US" sz="1600" b="1">
                <a:solidFill>
                  <a:schemeClr val="bg1"/>
                </a:solidFill>
                <a:latin typeface="+mn-ea"/>
              </a:rPr>
              <a:t>行政視点のメリット</a:t>
            </a:r>
            <a:endParaRPr lang="ja-JP" altLang="en-US" sz="1600">
              <a:solidFill>
                <a:schemeClr val="bg1"/>
              </a:solidFill>
            </a:endParaRPr>
          </a:p>
        </p:txBody>
      </p:sp>
      <p:sp>
        <p:nvSpPr>
          <p:cNvPr id="50" name="角丸四角形 49">
            <a:extLst>
              <a:ext uri="{FF2B5EF4-FFF2-40B4-BE49-F238E27FC236}">
                <a16:creationId xmlns:a16="http://schemas.microsoft.com/office/drawing/2014/main" id="{FD3C67C2-957D-5341-AC73-4955E4B21D4B}"/>
              </a:ext>
            </a:extLst>
          </p:cNvPr>
          <p:cNvSpPr/>
          <p:nvPr/>
        </p:nvSpPr>
        <p:spPr>
          <a:xfrm>
            <a:off x="166244" y="6202952"/>
            <a:ext cx="3664611" cy="281790"/>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a:extLst>
              <a:ext uri="{FF2B5EF4-FFF2-40B4-BE49-F238E27FC236}">
                <a16:creationId xmlns:a16="http://schemas.microsoft.com/office/drawing/2014/main" id="{C111860A-E60A-D342-8745-13258C29B453}"/>
              </a:ext>
            </a:extLst>
          </p:cNvPr>
          <p:cNvSpPr/>
          <p:nvPr/>
        </p:nvSpPr>
        <p:spPr>
          <a:xfrm>
            <a:off x="191520" y="6200036"/>
            <a:ext cx="2990618" cy="314958"/>
          </a:xfrm>
          <a:prstGeom prst="rect">
            <a:avLst/>
          </a:prstGeom>
        </p:spPr>
        <p:txBody>
          <a:bodyPr wrap="square">
            <a:spAutoFit/>
          </a:bodyPr>
          <a:lstStyle/>
          <a:p>
            <a:pPr algn="ctr">
              <a:lnSpc>
                <a:spcPct val="90000"/>
              </a:lnSpc>
            </a:pPr>
            <a:r>
              <a:rPr kumimoji="1" lang="ja-JP" altLang="en-US" sz="1600" b="1">
                <a:solidFill>
                  <a:schemeClr val="bg1"/>
                </a:solidFill>
                <a:latin typeface="+mn-ea"/>
              </a:rPr>
              <a:t>住民視点のメリット</a:t>
            </a:r>
            <a:endParaRPr lang="ja-JP" altLang="en-US" sz="1600">
              <a:solidFill>
                <a:schemeClr val="bg1"/>
              </a:solidFill>
            </a:endParaRPr>
          </a:p>
        </p:txBody>
      </p:sp>
      <p:sp>
        <p:nvSpPr>
          <p:cNvPr id="52" name="テキスト ボックス 51">
            <a:extLst>
              <a:ext uri="{FF2B5EF4-FFF2-40B4-BE49-F238E27FC236}">
                <a16:creationId xmlns:a16="http://schemas.microsoft.com/office/drawing/2014/main" id="{C3B33002-BB50-EE42-949B-6341EB963CEC}"/>
              </a:ext>
            </a:extLst>
          </p:cNvPr>
          <p:cNvSpPr txBox="1"/>
          <p:nvPr/>
        </p:nvSpPr>
        <p:spPr>
          <a:xfrm>
            <a:off x="222069" y="5181494"/>
            <a:ext cx="3831771" cy="370422"/>
          </a:xfrm>
          <a:prstGeom prst="rect">
            <a:avLst/>
          </a:prstGeom>
          <a:noFill/>
        </p:spPr>
        <p:txBody>
          <a:bodyPr wrap="square">
            <a:spAutoFit/>
          </a:bodyPr>
          <a:lstStyle/>
          <a:p>
            <a:pPr>
              <a:lnSpc>
                <a:spcPct val="90000"/>
              </a:lnSpc>
            </a:pPr>
            <a:r>
              <a:rPr kumimoji="1" lang="ja-JP" altLang="en-US" sz="1000" b="1">
                <a:solidFill>
                  <a:schemeClr val="tx1">
                    <a:lumMod val="50000"/>
                    <a:lumOff val="50000"/>
                  </a:schemeClr>
                </a:solidFill>
                <a:latin typeface="+mn-ea"/>
              </a:rPr>
              <a:t>・住民の認知や理解の程度に基づいたコミュニケーションを</a:t>
            </a:r>
            <a:br>
              <a:rPr kumimoji="1" lang="en-US" altLang="ja-JP" sz="1000" b="1" dirty="0">
                <a:solidFill>
                  <a:schemeClr val="tx1">
                    <a:lumMod val="50000"/>
                    <a:lumOff val="50000"/>
                  </a:schemeClr>
                </a:solidFill>
                <a:latin typeface="+mn-ea"/>
              </a:rPr>
            </a:br>
            <a:r>
              <a:rPr kumimoji="1" lang="ja-JP" altLang="en-US" sz="1000" b="1">
                <a:solidFill>
                  <a:schemeClr val="tx1">
                    <a:lumMod val="50000"/>
                    <a:lumOff val="50000"/>
                  </a:schemeClr>
                </a:solidFill>
                <a:latin typeface="+mn-ea"/>
              </a:rPr>
              <a:t>　</a:t>
            </a:r>
            <a:r>
              <a:rPr kumimoji="1" lang="ja-JP" altLang="en-US" sz="1000" b="1">
                <a:solidFill>
                  <a:srgbClr val="1171AF"/>
                </a:solidFill>
                <a:latin typeface="+mn-ea"/>
              </a:rPr>
              <a:t>企画、策定できるようになる</a:t>
            </a:r>
            <a:endParaRPr kumimoji="1" lang="en-US" altLang="ja-JP" sz="1000" b="1" dirty="0">
              <a:solidFill>
                <a:srgbClr val="1171AF"/>
              </a:solidFill>
              <a:latin typeface="+mn-ea"/>
            </a:endParaRPr>
          </a:p>
        </p:txBody>
      </p:sp>
      <p:sp>
        <p:nvSpPr>
          <p:cNvPr id="53" name="テキスト ボックス 52">
            <a:extLst>
              <a:ext uri="{FF2B5EF4-FFF2-40B4-BE49-F238E27FC236}">
                <a16:creationId xmlns:a16="http://schemas.microsoft.com/office/drawing/2014/main" id="{F5C885DD-26DE-DF41-956D-623573DF4A4E}"/>
              </a:ext>
            </a:extLst>
          </p:cNvPr>
          <p:cNvSpPr txBox="1"/>
          <p:nvPr/>
        </p:nvSpPr>
        <p:spPr>
          <a:xfrm>
            <a:off x="222069" y="5494668"/>
            <a:ext cx="3831771" cy="370422"/>
          </a:xfrm>
          <a:prstGeom prst="rect">
            <a:avLst/>
          </a:prstGeom>
          <a:noFill/>
        </p:spPr>
        <p:txBody>
          <a:bodyPr wrap="square">
            <a:spAutoFit/>
          </a:bodyPr>
          <a:lstStyle/>
          <a:p>
            <a:pPr>
              <a:lnSpc>
                <a:spcPct val="90000"/>
              </a:lnSpc>
            </a:pPr>
            <a:r>
              <a:rPr kumimoji="1" lang="ja-JP" altLang="en-US" sz="1000" b="1">
                <a:solidFill>
                  <a:schemeClr val="tx1">
                    <a:lumMod val="50000"/>
                    <a:lumOff val="50000"/>
                  </a:schemeClr>
                </a:solidFill>
                <a:latin typeface="+mn-ea"/>
              </a:rPr>
              <a:t>・個々人や地域毎の事情の把握が</a:t>
            </a:r>
            <a:r>
              <a:rPr kumimoji="1" lang="ja-JP" altLang="en-US" sz="1000" b="1">
                <a:solidFill>
                  <a:srgbClr val="1171AF"/>
                </a:solidFill>
                <a:latin typeface="+mn-ea"/>
              </a:rPr>
              <a:t>可能</a:t>
            </a:r>
            <a:r>
              <a:rPr kumimoji="1" lang="ja-JP" altLang="en-US" sz="1000" b="1">
                <a:solidFill>
                  <a:schemeClr val="tx1">
                    <a:lumMod val="50000"/>
                    <a:lumOff val="50000"/>
                  </a:schemeClr>
                </a:solidFill>
                <a:latin typeface="+mn-ea"/>
              </a:rPr>
              <a:t>となり、</a:t>
            </a:r>
            <a:r>
              <a:rPr kumimoji="1" lang="ja-JP" altLang="en-US" sz="1000" b="1">
                <a:solidFill>
                  <a:srgbClr val="1171AF"/>
                </a:solidFill>
                <a:latin typeface="+mn-ea"/>
              </a:rPr>
              <a:t>対策を講じる</a:t>
            </a:r>
            <a:endParaRPr kumimoji="1" lang="en-US" altLang="ja-JP" sz="1000" b="1" dirty="0">
              <a:solidFill>
                <a:srgbClr val="1171AF"/>
              </a:solidFill>
              <a:latin typeface="+mn-ea"/>
            </a:endParaRPr>
          </a:p>
          <a:p>
            <a:pPr>
              <a:lnSpc>
                <a:spcPct val="90000"/>
              </a:lnSpc>
            </a:pPr>
            <a:r>
              <a:rPr kumimoji="1" lang="ja-JP" altLang="en-US" sz="1000" b="1">
                <a:solidFill>
                  <a:srgbClr val="1171AF"/>
                </a:solidFill>
                <a:latin typeface="+mn-ea"/>
              </a:rPr>
              <a:t>　ことがしやすくなる</a:t>
            </a:r>
            <a:endParaRPr kumimoji="1" lang="en-US" altLang="ja-JP" sz="1000" b="1" dirty="0">
              <a:solidFill>
                <a:srgbClr val="1171AF"/>
              </a:solidFill>
              <a:latin typeface="+mn-ea"/>
            </a:endParaRPr>
          </a:p>
        </p:txBody>
      </p:sp>
      <p:sp>
        <p:nvSpPr>
          <p:cNvPr id="54" name="テキスト ボックス 53">
            <a:extLst>
              <a:ext uri="{FF2B5EF4-FFF2-40B4-BE49-F238E27FC236}">
                <a16:creationId xmlns:a16="http://schemas.microsoft.com/office/drawing/2014/main" id="{3BC4E484-A726-8D4B-9370-448CC27DD9B2}"/>
              </a:ext>
            </a:extLst>
          </p:cNvPr>
          <p:cNvSpPr txBox="1"/>
          <p:nvPr/>
        </p:nvSpPr>
        <p:spPr>
          <a:xfrm>
            <a:off x="222069" y="5807842"/>
            <a:ext cx="3831771" cy="231923"/>
          </a:xfrm>
          <a:prstGeom prst="rect">
            <a:avLst/>
          </a:prstGeom>
          <a:noFill/>
        </p:spPr>
        <p:txBody>
          <a:bodyPr wrap="square">
            <a:spAutoFit/>
          </a:bodyPr>
          <a:lstStyle/>
          <a:p>
            <a:pPr>
              <a:lnSpc>
                <a:spcPct val="90000"/>
              </a:lnSpc>
            </a:pPr>
            <a:r>
              <a:rPr kumimoji="1" lang="ja-JP" altLang="en-US" sz="1000" b="1">
                <a:solidFill>
                  <a:schemeClr val="tx1">
                    <a:lumMod val="50000"/>
                    <a:lumOff val="50000"/>
                  </a:schemeClr>
                </a:solidFill>
                <a:latin typeface="+mn-ea"/>
              </a:rPr>
              <a:t>・住民に、</a:t>
            </a:r>
            <a:r>
              <a:rPr kumimoji="1" lang="ja-JP" altLang="en-US" sz="1000" b="1">
                <a:solidFill>
                  <a:srgbClr val="0070C0"/>
                </a:solidFill>
                <a:latin typeface="+mn-ea"/>
              </a:rPr>
              <a:t>いつでも参加できる</a:t>
            </a:r>
            <a:r>
              <a:rPr kumimoji="1" lang="ja-JP" altLang="en-US" sz="1000" b="1">
                <a:solidFill>
                  <a:schemeClr val="tx1">
                    <a:lumMod val="50000"/>
                    <a:lumOff val="50000"/>
                  </a:schemeClr>
                </a:solidFill>
                <a:latin typeface="+mn-ea"/>
              </a:rPr>
              <a:t>機会を提供できる</a:t>
            </a:r>
            <a:endParaRPr kumimoji="1" lang="en-US" altLang="ja-JP" sz="1000" b="1" dirty="0">
              <a:solidFill>
                <a:srgbClr val="1171AF"/>
              </a:solidFill>
              <a:latin typeface="+mn-ea"/>
            </a:endParaRPr>
          </a:p>
        </p:txBody>
      </p:sp>
      <p:sp>
        <p:nvSpPr>
          <p:cNvPr id="55" name="テキスト ボックス 54">
            <a:extLst>
              <a:ext uri="{FF2B5EF4-FFF2-40B4-BE49-F238E27FC236}">
                <a16:creationId xmlns:a16="http://schemas.microsoft.com/office/drawing/2014/main" id="{830BA8FC-470B-614C-9861-C517ADCF922E}"/>
              </a:ext>
            </a:extLst>
          </p:cNvPr>
          <p:cNvSpPr txBox="1"/>
          <p:nvPr/>
        </p:nvSpPr>
        <p:spPr>
          <a:xfrm>
            <a:off x="222069" y="6000435"/>
            <a:ext cx="3831771" cy="231923"/>
          </a:xfrm>
          <a:prstGeom prst="rect">
            <a:avLst/>
          </a:prstGeom>
          <a:noFill/>
        </p:spPr>
        <p:txBody>
          <a:bodyPr wrap="square">
            <a:spAutoFit/>
          </a:bodyPr>
          <a:lstStyle/>
          <a:p>
            <a:pPr>
              <a:lnSpc>
                <a:spcPct val="90000"/>
              </a:lnSpc>
            </a:pPr>
            <a:r>
              <a:rPr kumimoji="1" lang="ja-JP" altLang="en-US" sz="1000" b="1">
                <a:solidFill>
                  <a:schemeClr val="tx1">
                    <a:lumMod val="50000"/>
                    <a:lumOff val="50000"/>
                  </a:schemeClr>
                </a:solidFill>
                <a:latin typeface="+mn-ea"/>
              </a:rPr>
              <a:t>・現状把握が</a:t>
            </a:r>
            <a:r>
              <a:rPr kumimoji="1" lang="ja-JP" altLang="en-US" sz="1000" b="1">
                <a:solidFill>
                  <a:srgbClr val="1171AF"/>
                </a:solidFill>
                <a:latin typeface="+mn-ea"/>
              </a:rPr>
              <a:t>できる</a:t>
            </a:r>
            <a:r>
              <a:rPr kumimoji="1" lang="ja-JP" altLang="en-US" sz="1000" b="1">
                <a:solidFill>
                  <a:schemeClr val="tx1">
                    <a:lumMod val="50000"/>
                    <a:lumOff val="50000"/>
                  </a:schemeClr>
                </a:solidFill>
                <a:latin typeface="+mn-ea"/>
              </a:rPr>
              <a:t>ため、目標設定が</a:t>
            </a:r>
            <a:r>
              <a:rPr kumimoji="1" lang="ja-JP" altLang="en-US" sz="1000" b="1">
                <a:solidFill>
                  <a:srgbClr val="1171AF"/>
                </a:solidFill>
                <a:latin typeface="+mn-ea"/>
              </a:rPr>
              <a:t>明確になる</a:t>
            </a:r>
            <a:r>
              <a:rPr kumimoji="1" lang="en-US" altLang="ja-JP" sz="1000" b="1" dirty="0">
                <a:solidFill>
                  <a:srgbClr val="1171AF"/>
                </a:solidFill>
                <a:latin typeface="+mn-ea"/>
              </a:rPr>
              <a:t>(EBPM)</a:t>
            </a:r>
          </a:p>
        </p:txBody>
      </p:sp>
      <p:sp>
        <p:nvSpPr>
          <p:cNvPr id="56" name="テキスト ボックス 55">
            <a:extLst>
              <a:ext uri="{FF2B5EF4-FFF2-40B4-BE49-F238E27FC236}">
                <a16:creationId xmlns:a16="http://schemas.microsoft.com/office/drawing/2014/main" id="{89A35E92-6585-8943-942B-1BE4B5084664}"/>
              </a:ext>
            </a:extLst>
          </p:cNvPr>
          <p:cNvSpPr txBox="1"/>
          <p:nvPr/>
        </p:nvSpPr>
        <p:spPr>
          <a:xfrm>
            <a:off x="241319" y="6639949"/>
            <a:ext cx="3647552" cy="261610"/>
          </a:xfrm>
          <a:prstGeom prst="rect">
            <a:avLst/>
          </a:prstGeom>
          <a:noFill/>
        </p:spPr>
        <p:txBody>
          <a:bodyPr wrap="square">
            <a:spAutoFit/>
          </a:bodyPr>
          <a:lstStyle/>
          <a:p>
            <a:r>
              <a:rPr kumimoji="1" lang="ja-JP" altLang="en-US" sz="1050" b="1">
                <a:solidFill>
                  <a:schemeClr val="tx1">
                    <a:lumMod val="50000"/>
                    <a:lumOff val="50000"/>
                  </a:schemeClr>
                </a:solidFill>
                <a:latin typeface="+mn-ea"/>
              </a:rPr>
              <a:t>・</a:t>
            </a:r>
            <a:r>
              <a:rPr kumimoji="1" lang="ja-JP" altLang="en-US" sz="1050" b="1">
                <a:solidFill>
                  <a:srgbClr val="0070C0"/>
                </a:solidFill>
                <a:latin typeface="+mn-ea"/>
              </a:rPr>
              <a:t>フィードバック</a:t>
            </a:r>
            <a:r>
              <a:rPr kumimoji="1" lang="ja-JP" altLang="en-US" sz="1050" b="1">
                <a:solidFill>
                  <a:schemeClr val="tx1">
                    <a:lumMod val="50000"/>
                    <a:lumOff val="50000"/>
                  </a:schemeClr>
                </a:solidFill>
                <a:latin typeface="+mn-ea"/>
              </a:rPr>
              <a:t>を得られる（閉塞感からの脱却）</a:t>
            </a:r>
            <a:endParaRPr lang="ja-JP" altLang="en-US" sz="1050"/>
          </a:p>
        </p:txBody>
      </p:sp>
      <p:sp>
        <p:nvSpPr>
          <p:cNvPr id="57" name="テキスト ボックス 56">
            <a:extLst>
              <a:ext uri="{FF2B5EF4-FFF2-40B4-BE49-F238E27FC236}">
                <a16:creationId xmlns:a16="http://schemas.microsoft.com/office/drawing/2014/main" id="{A5679103-D0D3-D848-84D3-303D6B234AD4}"/>
              </a:ext>
            </a:extLst>
          </p:cNvPr>
          <p:cNvSpPr txBox="1"/>
          <p:nvPr/>
        </p:nvSpPr>
        <p:spPr>
          <a:xfrm>
            <a:off x="241319" y="6485968"/>
            <a:ext cx="3831771" cy="231923"/>
          </a:xfrm>
          <a:prstGeom prst="rect">
            <a:avLst/>
          </a:prstGeom>
          <a:noFill/>
        </p:spPr>
        <p:txBody>
          <a:bodyPr wrap="square">
            <a:spAutoFit/>
          </a:bodyPr>
          <a:lstStyle/>
          <a:p>
            <a:pPr>
              <a:lnSpc>
                <a:spcPct val="90000"/>
              </a:lnSpc>
            </a:pPr>
            <a:r>
              <a:rPr kumimoji="1" lang="ja-JP" altLang="en-US" sz="1000" b="1">
                <a:solidFill>
                  <a:schemeClr val="tx1">
                    <a:lumMod val="50000"/>
                    <a:lumOff val="50000"/>
                  </a:schemeClr>
                </a:solidFill>
                <a:latin typeface="+mn-ea"/>
              </a:rPr>
              <a:t>・自分の困りごとや心配を伝える方法が</a:t>
            </a:r>
            <a:r>
              <a:rPr kumimoji="1" lang="ja-JP" altLang="en-US" sz="1000" b="1">
                <a:solidFill>
                  <a:srgbClr val="1171AF"/>
                </a:solidFill>
                <a:latin typeface="+mn-ea"/>
              </a:rPr>
              <a:t>いつもある</a:t>
            </a:r>
            <a:endParaRPr kumimoji="1" lang="en-US" altLang="ja-JP" sz="1000" b="1" dirty="0">
              <a:solidFill>
                <a:srgbClr val="1171AF"/>
              </a:solidFill>
              <a:latin typeface="+mn-ea"/>
            </a:endParaRPr>
          </a:p>
        </p:txBody>
      </p:sp>
      <p:sp>
        <p:nvSpPr>
          <p:cNvPr id="58" name="テキスト ボックス 57">
            <a:extLst>
              <a:ext uri="{FF2B5EF4-FFF2-40B4-BE49-F238E27FC236}">
                <a16:creationId xmlns:a16="http://schemas.microsoft.com/office/drawing/2014/main" id="{EF119969-C287-FD4A-912A-13E3F594B8EE}"/>
              </a:ext>
            </a:extLst>
          </p:cNvPr>
          <p:cNvSpPr txBox="1"/>
          <p:nvPr/>
        </p:nvSpPr>
        <p:spPr>
          <a:xfrm>
            <a:off x="7766786" y="4832601"/>
            <a:ext cx="2139214" cy="1277273"/>
          </a:xfrm>
          <a:prstGeom prst="rect">
            <a:avLst/>
          </a:prstGeom>
          <a:noFill/>
        </p:spPr>
        <p:txBody>
          <a:bodyPr wrap="square">
            <a:spAutoFit/>
          </a:bodyPr>
          <a:lstStyle/>
          <a:p>
            <a:r>
              <a:rPr lang="ja-JP" altLang="en-US" sz="1100" b="1">
                <a:solidFill>
                  <a:srgbClr val="0A348C"/>
                </a:solidFill>
              </a:rPr>
              <a:t>・テーマによって、</a:t>
            </a:r>
            <a:endParaRPr lang="en-US" altLang="ja-JP" sz="1100" b="1" dirty="0">
              <a:solidFill>
                <a:srgbClr val="0A348C"/>
              </a:solidFill>
            </a:endParaRPr>
          </a:p>
          <a:p>
            <a:r>
              <a:rPr lang="ja-JP" altLang="en-US" sz="1100" b="1">
                <a:solidFill>
                  <a:srgbClr val="0A348C"/>
                </a:solidFill>
              </a:rPr>
              <a:t>　議会議員と一緒に回答タイプ</a:t>
            </a:r>
            <a:br>
              <a:rPr lang="en-US" altLang="ja-JP" sz="1100" b="1" dirty="0">
                <a:solidFill>
                  <a:srgbClr val="0A348C"/>
                </a:solidFill>
              </a:rPr>
            </a:br>
            <a:r>
              <a:rPr lang="ja-JP" altLang="en-US" sz="1100" b="1">
                <a:solidFill>
                  <a:srgbClr val="0A348C"/>
                </a:solidFill>
              </a:rPr>
              <a:t>　を示し合うことも可能。</a:t>
            </a:r>
            <a:endParaRPr lang="en-US" altLang="ja-JP" sz="1100" b="1" dirty="0">
              <a:solidFill>
                <a:srgbClr val="0A348C"/>
              </a:solidFill>
            </a:endParaRPr>
          </a:p>
          <a:p>
            <a:r>
              <a:rPr lang="ja-JP" altLang="en-US" sz="1100" b="1">
                <a:solidFill>
                  <a:srgbClr val="0A348C"/>
                </a:solidFill>
              </a:rPr>
              <a:t>・回答タイプ</a:t>
            </a:r>
            <a:r>
              <a:rPr lang="en-US" altLang="ja-JP" sz="1100" b="1" dirty="0">
                <a:solidFill>
                  <a:srgbClr val="0A348C"/>
                </a:solidFill>
              </a:rPr>
              <a:t>*</a:t>
            </a:r>
            <a:r>
              <a:rPr lang="ja-JP" altLang="en-US" sz="1100" b="1">
                <a:solidFill>
                  <a:srgbClr val="0A348C"/>
                </a:solidFill>
              </a:rPr>
              <a:t>は</a:t>
            </a:r>
            <a:r>
              <a:rPr lang="en-US" altLang="ja-JP" sz="1100" b="1" dirty="0">
                <a:solidFill>
                  <a:srgbClr val="0A348C"/>
                </a:solidFill>
              </a:rPr>
              <a:t>8〜10</a:t>
            </a:r>
            <a:r>
              <a:rPr lang="ja-JP" altLang="en-US" sz="1100" b="1">
                <a:solidFill>
                  <a:srgbClr val="0A348C"/>
                </a:solidFill>
              </a:rPr>
              <a:t>パター</a:t>
            </a:r>
            <a:br>
              <a:rPr lang="en-US" altLang="ja-JP" sz="1100" b="1" dirty="0">
                <a:solidFill>
                  <a:srgbClr val="0A348C"/>
                </a:solidFill>
              </a:rPr>
            </a:br>
            <a:r>
              <a:rPr lang="ja-JP" altLang="en-US" sz="1100" b="1">
                <a:solidFill>
                  <a:srgbClr val="0A348C"/>
                </a:solidFill>
              </a:rPr>
              <a:t>　ンを用意。タイプごとに追加</a:t>
            </a:r>
            <a:br>
              <a:rPr lang="en-US" altLang="ja-JP" sz="1100" b="1" dirty="0">
                <a:solidFill>
                  <a:srgbClr val="0A348C"/>
                </a:solidFill>
              </a:rPr>
            </a:br>
            <a:r>
              <a:rPr lang="ja-JP" altLang="en-US" sz="1100" b="1">
                <a:solidFill>
                  <a:srgbClr val="0A348C"/>
                </a:solidFill>
              </a:rPr>
              <a:t>　設問を提示することで、精度</a:t>
            </a:r>
            <a:br>
              <a:rPr lang="en-US" altLang="ja-JP" sz="1100" b="1" dirty="0">
                <a:solidFill>
                  <a:srgbClr val="0A348C"/>
                </a:solidFill>
              </a:rPr>
            </a:br>
            <a:r>
              <a:rPr lang="ja-JP" altLang="en-US" sz="1100" b="1">
                <a:solidFill>
                  <a:srgbClr val="0A348C"/>
                </a:solidFill>
              </a:rPr>
              <a:t>　の高い地域の意思形成に対応。</a:t>
            </a:r>
            <a:endParaRPr lang="ja-JP" altLang="en-US" sz="1100"/>
          </a:p>
        </p:txBody>
      </p:sp>
      <p:pic>
        <p:nvPicPr>
          <p:cNvPr id="59" name="図 58">
            <a:extLst>
              <a:ext uri="{FF2B5EF4-FFF2-40B4-BE49-F238E27FC236}">
                <a16:creationId xmlns:a16="http://schemas.microsoft.com/office/drawing/2014/main" id="{603DF7E3-889C-0040-9CC1-A838632078E6}"/>
              </a:ext>
            </a:extLst>
          </p:cNvPr>
          <p:cNvPicPr>
            <a:picLocks noChangeAspect="1"/>
          </p:cNvPicPr>
          <p:nvPr/>
        </p:nvPicPr>
        <p:blipFill>
          <a:blip r:embed="rId21"/>
          <a:stretch>
            <a:fillRect/>
          </a:stretch>
        </p:blipFill>
        <p:spPr>
          <a:xfrm>
            <a:off x="6661527" y="6002771"/>
            <a:ext cx="1450086" cy="835565"/>
          </a:xfrm>
          <a:prstGeom prst="rect">
            <a:avLst/>
          </a:prstGeom>
        </p:spPr>
      </p:pic>
      <p:sp>
        <p:nvSpPr>
          <p:cNvPr id="60" name="正方形/長方形 59">
            <a:extLst>
              <a:ext uri="{FF2B5EF4-FFF2-40B4-BE49-F238E27FC236}">
                <a16:creationId xmlns:a16="http://schemas.microsoft.com/office/drawing/2014/main" id="{8E9BC9B9-56B6-2443-B276-4323A5FCA302}"/>
              </a:ext>
            </a:extLst>
          </p:cNvPr>
          <p:cNvSpPr/>
          <p:nvPr/>
        </p:nvSpPr>
        <p:spPr>
          <a:xfrm>
            <a:off x="4302577" y="5363682"/>
            <a:ext cx="1031051" cy="769441"/>
          </a:xfrm>
          <a:prstGeom prst="rect">
            <a:avLst/>
          </a:prstGeom>
        </p:spPr>
        <p:txBody>
          <a:bodyPr wrap="none">
            <a:spAutoFit/>
          </a:bodyPr>
          <a:lstStyle/>
          <a:p>
            <a:r>
              <a:rPr kumimoji="1" lang="ja-JP" altLang="en-US" sz="1100" b="1">
                <a:solidFill>
                  <a:srgbClr val="1171AF"/>
                </a:solidFill>
                <a:latin typeface="+mn-ea"/>
              </a:rPr>
              <a:t>行政と住民が</a:t>
            </a:r>
            <a:endParaRPr kumimoji="1" lang="en-US" altLang="ja-JP" sz="1100" b="1" dirty="0">
              <a:solidFill>
                <a:srgbClr val="1171AF"/>
              </a:solidFill>
              <a:latin typeface="+mn-ea"/>
            </a:endParaRPr>
          </a:p>
          <a:p>
            <a:r>
              <a:rPr kumimoji="1" lang="ja-JP" altLang="en-US" sz="1100" b="1">
                <a:solidFill>
                  <a:srgbClr val="1171AF"/>
                </a:solidFill>
                <a:latin typeface="+mn-ea"/>
              </a:rPr>
              <a:t>連携した</a:t>
            </a:r>
            <a:endParaRPr kumimoji="1" lang="en-US" altLang="ja-JP" sz="1100" b="1" dirty="0">
              <a:solidFill>
                <a:srgbClr val="1171AF"/>
              </a:solidFill>
              <a:latin typeface="+mn-ea"/>
            </a:endParaRPr>
          </a:p>
          <a:p>
            <a:r>
              <a:rPr kumimoji="1" lang="ja-JP" altLang="en-US" sz="1100" b="1">
                <a:solidFill>
                  <a:srgbClr val="1171AF"/>
                </a:solidFill>
                <a:latin typeface="+mn-ea"/>
              </a:rPr>
              <a:t>課題解決と</a:t>
            </a:r>
            <a:endParaRPr kumimoji="1" lang="en-US" altLang="ja-JP" sz="1100" b="1" dirty="0">
              <a:solidFill>
                <a:srgbClr val="1171AF"/>
              </a:solidFill>
              <a:latin typeface="+mn-ea"/>
            </a:endParaRPr>
          </a:p>
          <a:p>
            <a:r>
              <a:rPr kumimoji="1" lang="ja-JP" altLang="en-US" sz="1100" b="1">
                <a:solidFill>
                  <a:srgbClr val="1171AF"/>
                </a:solidFill>
                <a:latin typeface="+mn-ea"/>
              </a:rPr>
              <a:t>改善が可能に</a:t>
            </a:r>
            <a:endParaRPr kumimoji="1" lang="en-US" altLang="ja-JP" sz="1100" b="1" dirty="0">
              <a:solidFill>
                <a:srgbClr val="1171AF"/>
              </a:solidFill>
              <a:latin typeface="+mn-ea"/>
            </a:endParaRPr>
          </a:p>
        </p:txBody>
      </p:sp>
      <p:sp>
        <p:nvSpPr>
          <p:cNvPr id="61" name="テキスト ボックス 60">
            <a:extLst>
              <a:ext uri="{FF2B5EF4-FFF2-40B4-BE49-F238E27FC236}">
                <a16:creationId xmlns:a16="http://schemas.microsoft.com/office/drawing/2014/main" id="{92425391-9064-7B40-8E46-7F568C073E11}"/>
              </a:ext>
            </a:extLst>
          </p:cNvPr>
          <p:cNvSpPr txBox="1"/>
          <p:nvPr/>
        </p:nvSpPr>
        <p:spPr>
          <a:xfrm>
            <a:off x="6518787" y="5813010"/>
            <a:ext cx="1494503" cy="215444"/>
          </a:xfrm>
          <a:prstGeom prst="rect">
            <a:avLst/>
          </a:prstGeom>
          <a:noFill/>
        </p:spPr>
        <p:txBody>
          <a:bodyPr wrap="square">
            <a:spAutoFit/>
          </a:bodyPr>
          <a:lstStyle/>
          <a:p>
            <a:r>
              <a:rPr lang="ja-JP" altLang="en-US" sz="800" b="1">
                <a:solidFill>
                  <a:srgbClr val="0A348C"/>
                </a:solidFill>
              </a:rPr>
              <a:t>（回答タイプの例）</a:t>
            </a:r>
            <a:endParaRPr lang="ja-JP" altLang="en-US" sz="800"/>
          </a:p>
        </p:txBody>
      </p:sp>
      <p:pic>
        <p:nvPicPr>
          <p:cNvPr id="62" name="図 61">
            <a:extLst>
              <a:ext uri="{FF2B5EF4-FFF2-40B4-BE49-F238E27FC236}">
                <a16:creationId xmlns:a16="http://schemas.microsoft.com/office/drawing/2014/main" id="{D60EA0F2-8A73-AE43-A64B-1C5BC7ECCDCA}"/>
              </a:ext>
            </a:extLst>
          </p:cNvPr>
          <p:cNvPicPr>
            <a:picLocks noChangeAspect="1"/>
          </p:cNvPicPr>
          <p:nvPr/>
        </p:nvPicPr>
        <p:blipFill>
          <a:blip r:embed="rId22"/>
          <a:stretch>
            <a:fillRect/>
          </a:stretch>
        </p:blipFill>
        <p:spPr>
          <a:xfrm>
            <a:off x="2286526" y="3585961"/>
            <a:ext cx="531405" cy="473529"/>
          </a:xfrm>
          <a:prstGeom prst="rect">
            <a:avLst/>
          </a:prstGeom>
        </p:spPr>
      </p:pic>
      <p:sp>
        <p:nvSpPr>
          <p:cNvPr id="63" name="角丸四角形 62">
            <a:extLst>
              <a:ext uri="{FF2B5EF4-FFF2-40B4-BE49-F238E27FC236}">
                <a16:creationId xmlns:a16="http://schemas.microsoft.com/office/drawing/2014/main" id="{118AFEF3-02AA-764F-ACCD-86D6DF4118B3}"/>
              </a:ext>
            </a:extLst>
          </p:cNvPr>
          <p:cNvSpPr/>
          <p:nvPr/>
        </p:nvSpPr>
        <p:spPr>
          <a:xfrm>
            <a:off x="78606" y="1218756"/>
            <a:ext cx="1875022" cy="276730"/>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5">
                  <a:lumMod val="50000"/>
                </a:schemeClr>
              </a:solidFill>
            </a:endParaRPr>
          </a:p>
        </p:txBody>
      </p:sp>
      <p:sp>
        <p:nvSpPr>
          <p:cNvPr id="64" name="テキスト ボックス 63">
            <a:extLst>
              <a:ext uri="{FF2B5EF4-FFF2-40B4-BE49-F238E27FC236}">
                <a16:creationId xmlns:a16="http://schemas.microsoft.com/office/drawing/2014/main" id="{11CB0B63-4745-4346-8039-7213ADE995C7}"/>
              </a:ext>
            </a:extLst>
          </p:cNvPr>
          <p:cNvSpPr txBox="1"/>
          <p:nvPr/>
        </p:nvSpPr>
        <p:spPr>
          <a:xfrm>
            <a:off x="20096" y="1237367"/>
            <a:ext cx="1966452" cy="276999"/>
          </a:xfrm>
          <a:prstGeom prst="rect">
            <a:avLst/>
          </a:prstGeom>
          <a:noFill/>
        </p:spPr>
        <p:txBody>
          <a:bodyPr wrap="square">
            <a:spAutoFit/>
          </a:bodyPr>
          <a:lstStyle/>
          <a:p>
            <a:pPr algn="ctr"/>
            <a:r>
              <a:rPr lang="ja-JP" altLang="en-US" sz="1200">
                <a:solidFill>
                  <a:schemeClr val="bg1"/>
                </a:solidFill>
              </a:rPr>
              <a:t>宇部市</a:t>
            </a:r>
            <a:r>
              <a:rPr lang="en-US" altLang="ja-JP" sz="1200" dirty="0">
                <a:solidFill>
                  <a:schemeClr val="bg1"/>
                </a:solidFill>
              </a:rPr>
              <a:t>HP/</a:t>
            </a:r>
            <a:r>
              <a:rPr lang="ja-JP" altLang="en-US" sz="1200">
                <a:solidFill>
                  <a:schemeClr val="bg1"/>
                </a:solidFill>
              </a:rPr>
              <a:t>特設ブログ</a:t>
            </a:r>
          </a:p>
        </p:txBody>
      </p:sp>
      <p:cxnSp>
        <p:nvCxnSpPr>
          <p:cNvPr id="65" name="カギ線コネクタ 64">
            <a:extLst>
              <a:ext uri="{FF2B5EF4-FFF2-40B4-BE49-F238E27FC236}">
                <a16:creationId xmlns:a16="http://schemas.microsoft.com/office/drawing/2014/main" id="{2D66AD64-3B22-AC40-9BE0-C0087A33309F}"/>
              </a:ext>
            </a:extLst>
          </p:cNvPr>
          <p:cNvCxnSpPr>
            <a:cxnSpLocks/>
          </p:cNvCxnSpPr>
          <p:nvPr/>
        </p:nvCxnSpPr>
        <p:spPr>
          <a:xfrm rot="5400000">
            <a:off x="688788" y="1550581"/>
            <a:ext cx="315904" cy="164819"/>
          </a:xfrm>
          <a:prstGeom prst="bentConnector3">
            <a:avLst>
              <a:gd name="adj1" fmla="val 50000"/>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66" name="直線コネクタ 65">
            <a:extLst>
              <a:ext uri="{FF2B5EF4-FFF2-40B4-BE49-F238E27FC236}">
                <a16:creationId xmlns:a16="http://schemas.microsoft.com/office/drawing/2014/main" id="{A467B322-DA4D-9D43-ACB4-45631754676C}"/>
              </a:ext>
            </a:extLst>
          </p:cNvPr>
          <p:cNvCxnSpPr>
            <a:cxnSpLocks/>
            <a:stCxn id="48" idx="3"/>
            <a:endCxn id="7" idx="1"/>
          </p:cNvCxnSpPr>
          <p:nvPr/>
        </p:nvCxnSpPr>
        <p:spPr>
          <a:xfrm>
            <a:off x="3830855" y="5039810"/>
            <a:ext cx="406848" cy="6923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7" name="直線コネクタ 66">
            <a:extLst>
              <a:ext uri="{FF2B5EF4-FFF2-40B4-BE49-F238E27FC236}">
                <a16:creationId xmlns:a16="http://schemas.microsoft.com/office/drawing/2014/main" id="{58B7D507-F146-5347-83E6-B2AFEF984CCE}"/>
              </a:ext>
            </a:extLst>
          </p:cNvPr>
          <p:cNvCxnSpPr>
            <a:cxnSpLocks/>
            <a:stCxn id="50" idx="3"/>
            <a:endCxn id="7" idx="1"/>
          </p:cNvCxnSpPr>
          <p:nvPr/>
        </p:nvCxnSpPr>
        <p:spPr>
          <a:xfrm flipV="1">
            <a:off x="3830855" y="5732207"/>
            <a:ext cx="406848" cy="61164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8" name="カギ線コネクタ 67">
            <a:extLst>
              <a:ext uri="{FF2B5EF4-FFF2-40B4-BE49-F238E27FC236}">
                <a16:creationId xmlns:a16="http://schemas.microsoft.com/office/drawing/2014/main" id="{C8611D6E-4AF0-7845-A464-544CB18F6D3D}"/>
              </a:ext>
            </a:extLst>
          </p:cNvPr>
          <p:cNvCxnSpPr>
            <a:cxnSpLocks/>
            <a:stCxn id="34" idx="0"/>
          </p:cNvCxnSpPr>
          <p:nvPr/>
        </p:nvCxnSpPr>
        <p:spPr>
          <a:xfrm rot="16200000" flipV="1">
            <a:off x="4967181" y="-1634691"/>
            <a:ext cx="159024" cy="6160477"/>
          </a:xfrm>
          <a:prstGeom prst="bentConnector2">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9" name="テキスト ボックス 68">
            <a:extLst>
              <a:ext uri="{FF2B5EF4-FFF2-40B4-BE49-F238E27FC236}">
                <a16:creationId xmlns:a16="http://schemas.microsoft.com/office/drawing/2014/main" id="{A976A4CD-3357-3648-AB33-83BFF06E619E}"/>
              </a:ext>
            </a:extLst>
          </p:cNvPr>
          <p:cNvSpPr txBox="1"/>
          <p:nvPr/>
        </p:nvSpPr>
        <p:spPr>
          <a:xfrm>
            <a:off x="2408904" y="1139498"/>
            <a:ext cx="4345858" cy="276999"/>
          </a:xfrm>
          <a:prstGeom prst="rect">
            <a:avLst/>
          </a:prstGeom>
          <a:noFill/>
        </p:spPr>
        <p:txBody>
          <a:bodyPr wrap="square">
            <a:spAutoFit/>
          </a:bodyPr>
          <a:lstStyle/>
          <a:p>
            <a:r>
              <a:rPr lang="ja-JP" altLang="en-US" sz="1200" b="1">
                <a:solidFill>
                  <a:srgbClr val="0A348C"/>
                </a:solidFill>
              </a:rPr>
              <a:t>随時、特設ブログで記事化（フィードバック）</a:t>
            </a:r>
            <a:endParaRPr lang="en-US" altLang="ja-JP" sz="1200" b="1" dirty="0">
              <a:solidFill>
                <a:srgbClr val="0A348C"/>
              </a:solidFill>
            </a:endParaRPr>
          </a:p>
        </p:txBody>
      </p:sp>
      <p:sp>
        <p:nvSpPr>
          <p:cNvPr id="70" name="テキスト ボックス 69">
            <a:extLst>
              <a:ext uri="{FF2B5EF4-FFF2-40B4-BE49-F238E27FC236}">
                <a16:creationId xmlns:a16="http://schemas.microsoft.com/office/drawing/2014/main" id="{4DEF71BE-E868-CD46-A3CC-9715F2E2A9ED}"/>
              </a:ext>
            </a:extLst>
          </p:cNvPr>
          <p:cNvSpPr txBox="1"/>
          <p:nvPr/>
        </p:nvSpPr>
        <p:spPr>
          <a:xfrm>
            <a:off x="855406" y="1532789"/>
            <a:ext cx="1071716" cy="215444"/>
          </a:xfrm>
          <a:prstGeom prst="rect">
            <a:avLst/>
          </a:prstGeom>
          <a:noFill/>
        </p:spPr>
        <p:txBody>
          <a:bodyPr wrap="square">
            <a:spAutoFit/>
          </a:bodyPr>
          <a:lstStyle/>
          <a:p>
            <a:r>
              <a:rPr lang="ja-JP" altLang="en-US" sz="800" b="1">
                <a:solidFill>
                  <a:srgbClr val="0A348C"/>
                </a:solidFill>
              </a:rPr>
              <a:t>ユーザー登録</a:t>
            </a:r>
            <a:endParaRPr lang="ja-JP" altLang="en-US" sz="800"/>
          </a:p>
        </p:txBody>
      </p:sp>
      <p:sp>
        <p:nvSpPr>
          <p:cNvPr id="71" name="テキスト ボックス 70">
            <a:extLst>
              <a:ext uri="{FF2B5EF4-FFF2-40B4-BE49-F238E27FC236}">
                <a16:creationId xmlns:a16="http://schemas.microsoft.com/office/drawing/2014/main" id="{4D67BFD3-EFF6-6143-8B64-EE65A6D093EF}"/>
              </a:ext>
            </a:extLst>
          </p:cNvPr>
          <p:cNvSpPr txBox="1"/>
          <p:nvPr/>
        </p:nvSpPr>
        <p:spPr>
          <a:xfrm>
            <a:off x="189270" y="569444"/>
            <a:ext cx="9716729" cy="600164"/>
          </a:xfrm>
          <a:prstGeom prst="rect">
            <a:avLst/>
          </a:prstGeom>
          <a:noFill/>
        </p:spPr>
        <p:txBody>
          <a:bodyPr wrap="square">
            <a:spAutoFit/>
          </a:bodyPr>
          <a:lstStyle/>
          <a:p>
            <a:r>
              <a:rPr lang="ja-JP" altLang="en-US" sz="1100" b="1">
                <a:latin typeface="+mn-ea"/>
              </a:rPr>
              <a:t>・市役所から住民に知って欲しいことを（ラーニングパート）で設問化、回答者は（意思表示パート）の設問を通じて、回答タイプ（自由記述も含め）</a:t>
            </a:r>
            <a:br>
              <a:rPr lang="en-US" altLang="ja-JP" sz="1100" b="1" dirty="0">
                <a:latin typeface="+mn-ea"/>
              </a:rPr>
            </a:br>
            <a:r>
              <a:rPr lang="ja-JP" altLang="en-US" sz="1100" b="1">
                <a:latin typeface="+mn-ea"/>
              </a:rPr>
              <a:t>　として意思表示できるようになります。このプロセスを通じて双方向・継続的なコミュニケーションを実現。（システム＋運用</a:t>
            </a:r>
            <a:r>
              <a:rPr lang="en-US" altLang="ja-JP" sz="1100" b="1" dirty="0">
                <a:latin typeface="+mn-ea"/>
              </a:rPr>
              <a:t>/</a:t>
            </a:r>
            <a:r>
              <a:rPr lang="ja-JP" altLang="en-US" sz="1100" b="1">
                <a:latin typeface="+mn-ea"/>
              </a:rPr>
              <a:t>設問開発の対応）</a:t>
            </a:r>
            <a:endParaRPr lang="en-US" altLang="ja-JP" sz="1100" b="1" dirty="0">
              <a:latin typeface="+mn-ea"/>
            </a:endParaRPr>
          </a:p>
          <a:p>
            <a:r>
              <a:rPr lang="ja-JP" altLang="en-US" sz="1100" b="1">
                <a:latin typeface="+mn-ea"/>
              </a:rPr>
              <a:t>・一般的なアンケート、意識調査としての運用にも対応。</a:t>
            </a:r>
            <a:r>
              <a:rPr lang="ja-JP" altLang="en-US" sz="900" b="1">
                <a:latin typeface="+mn-ea"/>
              </a:rPr>
              <a:t>（予算の置き換えによってコストパフォーマンスを最大化）</a:t>
            </a:r>
            <a:endParaRPr lang="ja-JP" altLang="en-US" sz="1100"/>
          </a:p>
        </p:txBody>
      </p:sp>
      <p:sp>
        <p:nvSpPr>
          <p:cNvPr id="72" name="正方形/長方形 71">
            <a:extLst>
              <a:ext uri="{FF2B5EF4-FFF2-40B4-BE49-F238E27FC236}">
                <a16:creationId xmlns:a16="http://schemas.microsoft.com/office/drawing/2014/main" id="{190E209D-D4E3-CB42-80EA-4ED9D3806462}"/>
              </a:ext>
            </a:extLst>
          </p:cNvPr>
          <p:cNvSpPr/>
          <p:nvPr/>
        </p:nvSpPr>
        <p:spPr>
          <a:xfrm>
            <a:off x="5108376" y="4901685"/>
            <a:ext cx="1530417"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3" name="図 72">
            <a:extLst>
              <a:ext uri="{FF2B5EF4-FFF2-40B4-BE49-F238E27FC236}">
                <a16:creationId xmlns:a16="http://schemas.microsoft.com/office/drawing/2014/main" id="{B7F83908-955D-BB48-BE23-1F66147FB27F}"/>
              </a:ext>
            </a:extLst>
          </p:cNvPr>
          <p:cNvPicPr>
            <a:picLocks noChangeAspect="1"/>
          </p:cNvPicPr>
          <p:nvPr/>
        </p:nvPicPr>
        <p:blipFill>
          <a:blip r:embed="rId23"/>
          <a:stretch>
            <a:fillRect/>
          </a:stretch>
        </p:blipFill>
        <p:spPr>
          <a:xfrm>
            <a:off x="5773076" y="3354526"/>
            <a:ext cx="831363" cy="1288027"/>
          </a:xfrm>
          <a:prstGeom prst="rect">
            <a:avLst/>
          </a:prstGeom>
        </p:spPr>
      </p:pic>
      <p:sp>
        <p:nvSpPr>
          <p:cNvPr id="74" name="テキスト ボックス 73">
            <a:extLst>
              <a:ext uri="{FF2B5EF4-FFF2-40B4-BE49-F238E27FC236}">
                <a16:creationId xmlns:a16="http://schemas.microsoft.com/office/drawing/2014/main" id="{5CD21E79-0CA1-4D40-9193-8C3B985F986A}"/>
              </a:ext>
            </a:extLst>
          </p:cNvPr>
          <p:cNvSpPr txBox="1"/>
          <p:nvPr/>
        </p:nvSpPr>
        <p:spPr>
          <a:xfrm>
            <a:off x="5507280" y="4613960"/>
            <a:ext cx="883116" cy="369332"/>
          </a:xfrm>
          <a:prstGeom prst="rect">
            <a:avLst/>
          </a:prstGeom>
          <a:noFill/>
        </p:spPr>
        <p:txBody>
          <a:bodyPr wrap="square">
            <a:spAutoFit/>
          </a:bodyPr>
          <a:lstStyle/>
          <a:p>
            <a:r>
              <a:rPr lang="en-US" altLang="ja-JP" b="1" dirty="0">
                <a:solidFill>
                  <a:srgbClr val="0A348C"/>
                </a:solidFill>
              </a:rPr>
              <a:t>4</a:t>
            </a:r>
            <a:r>
              <a:rPr lang="ja-JP" altLang="en-US" sz="1200" b="1">
                <a:solidFill>
                  <a:srgbClr val="0A348C"/>
                </a:solidFill>
              </a:rPr>
              <a:t>問前後</a:t>
            </a:r>
            <a:endParaRPr lang="ja-JP" altLang="en-US"/>
          </a:p>
        </p:txBody>
      </p:sp>
      <p:sp>
        <p:nvSpPr>
          <p:cNvPr id="75" name="テキスト ボックス 74">
            <a:extLst>
              <a:ext uri="{FF2B5EF4-FFF2-40B4-BE49-F238E27FC236}">
                <a16:creationId xmlns:a16="http://schemas.microsoft.com/office/drawing/2014/main" id="{6FB7C45A-AC2E-AD4E-8848-84C889DB60F5}"/>
              </a:ext>
            </a:extLst>
          </p:cNvPr>
          <p:cNvSpPr txBox="1"/>
          <p:nvPr/>
        </p:nvSpPr>
        <p:spPr>
          <a:xfrm>
            <a:off x="147484" y="3833537"/>
            <a:ext cx="1809135" cy="507831"/>
          </a:xfrm>
          <a:prstGeom prst="rect">
            <a:avLst/>
          </a:prstGeom>
          <a:noFill/>
        </p:spPr>
        <p:txBody>
          <a:bodyPr wrap="square">
            <a:spAutoFit/>
          </a:bodyPr>
          <a:lstStyle/>
          <a:p>
            <a:r>
              <a:rPr lang="ja-JP" altLang="en-US" sz="900">
                <a:latin typeface="+mn-ea"/>
              </a:rPr>
              <a:t>＊上記フロー（画面）は、</a:t>
            </a:r>
            <a:endParaRPr lang="en-US" altLang="ja-JP" sz="900" dirty="0">
              <a:latin typeface="+mn-ea"/>
            </a:endParaRPr>
          </a:p>
          <a:p>
            <a:r>
              <a:rPr lang="ja-JP" altLang="en-US" sz="900">
                <a:latin typeface="+mn-ea"/>
              </a:rPr>
              <a:t>　千曲市における防災テーマの</a:t>
            </a:r>
            <a:br>
              <a:rPr lang="en-US" altLang="ja-JP" sz="900" dirty="0">
                <a:latin typeface="+mn-ea"/>
              </a:rPr>
            </a:br>
            <a:r>
              <a:rPr lang="ja-JP" altLang="en-US" sz="900">
                <a:latin typeface="+mn-ea"/>
              </a:rPr>
              <a:t>　設問から抜粋</a:t>
            </a:r>
            <a:endParaRPr lang="ja-JP" altLang="en-US" sz="900"/>
          </a:p>
        </p:txBody>
      </p:sp>
      <p:sp>
        <p:nvSpPr>
          <p:cNvPr id="2" name="スライド番号プレースホルダー 1">
            <a:extLst>
              <a:ext uri="{FF2B5EF4-FFF2-40B4-BE49-F238E27FC236}">
                <a16:creationId xmlns:a16="http://schemas.microsoft.com/office/drawing/2014/main" id="{7C5C4EDC-14C1-E44C-AA8A-B59744944EE6}"/>
              </a:ext>
            </a:extLst>
          </p:cNvPr>
          <p:cNvSpPr>
            <a:spLocks noGrp="1"/>
          </p:cNvSpPr>
          <p:nvPr>
            <p:ph type="sldNum" sz="quarter" idx="12"/>
          </p:nvPr>
        </p:nvSpPr>
        <p:spPr/>
        <p:txBody>
          <a:bodyPr/>
          <a:lstStyle/>
          <a:p>
            <a:fld id="{A24A08D3-4842-684C-BE54-C9E1F2E8DB8B}" type="slidenum">
              <a:rPr kumimoji="1" lang="ja-JP" altLang="en-US" smtClean="0"/>
              <a:t>23</a:t>
            </a:fld>
            <a:endParaRPr kumimoji="1" lang="ja-JP" altLang="en-US"/>
          </a:p>
        </p:txBody>
      </p:sp>
    </p:spTree>
    <p:extLst>
      <p:ext uri="{BB962C8B-B14F-4D97-AF65-F5344CB8AC3E}">
        <p14:creationId xmlns:p14="http://schemas.microsoft.com/office/powerpoint/2010/main" val="31792172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8CF6652-5E00-4440-8DB7-46DA33E1C532}"/>
              </a:ext>
            </a:extLst>
          </p:cNvPr>
          <p:cNvPicPr>
            <a:picLocks noChangeAspect="1"/>
          </p:cNvPicPr>
          <p:nvPr/>
        </p:nvPicPr>
        <p:blipFill>
          <a:blip r:embed="rId2"/>
          <a:stretch>
            <a:fillRect/>
          </a:stretch>
        </p:blipFill>
        <p:spPr>
          <a:xfrm>
            <a:off x="1065213" y="1350148"/>
            <a:ext cx="2916237" cy="1680387"/>
          </a:xfrm>
          <a:prstGeom prst="rect">
            <a:avLst/>
          </a:prstGeom>
        </p:spPr>
      </p:pic>
      <p:sp>
        <p:nvSpPr>
          <p:cNvPr id="5" name="テキスト ボックス 4">
            <a:extLst>
              <a:ext uri="{FF2B5EF4-FFF2-40B4-BE49-F238E27FC236}">
                <a16:creationId xmlns:a16="http://schemas.microsoft.com/office/drawing/2014/main" id="{F6C61957-EA65-F545-B651-F1FF833E1A19}"/>
              </a:ext>
            </a:extLst>
          </p:cNvPr>
          <p:cNvSpPr txBox="1"/>
          <p:nvPr/>
        </p:nvSpPr>
        <p:spPr>
          <a:xfrm>
            <a:off x="452600" y="3840480"/>
            <a:ext cx="1338828" cy="923330"/>
          </a:xfrm>
          <a:prstGeom prst="rect">
            <a:avLst/>
          </a:prstGeom>
          <a:noFill/>
        </p:spPr>
        <p:txBody>
          <a:bodyPr wrap="none" rtlCol="0">
            <a:spAutoFit/>
          </a:bodyPr>
          <a:lstStyle/>
          <a:p>
            <a:pPr algn="ctr"/>
            <a:r>
              <a:rPr kumimoji="1" lang="ja-JP" altLang="en-US" b="1">
                <a:solidFill>
                  <a:srgbClr val="0070C0"/>
                </a:solidFill>
              </a:rPr>
              <a:t>正答率から</a:t>
            </a:r>
            <a:endParaRPr kumimoji="1" lang="en-US" altLang="ja-JP" b="1" dirty="0">
              <a:solidFill>
                <a:srgbClr val="0070C0"/>
              </a:solidFill>
            </a:endParaRPr>
          </a:p>
          <a:p>
            <a:pPr algn="ctr"/>
            <a:r>
              <a:rPr kumimoji="1" lang="ja-JP" altLang="en-US" b="1">
                <a:solidFill>
                  <a:srgbClr val="0070C0"/>
                </a:solidFill>
              </a:rPr>
              <a:t>伝えるべき</a:t>
            </a:r>
            <a:br>
              <a:rPr kumimoji="1" lang="en-US" altLang="ja-JP" b="1" dirty="0">
                <a:solidFill>
                  <a:srgbClr val="0070C0"/>
                </a:solidFill>
              </a:rPr>
            </a:br>
            <a:r>
              <a:rPr kumimoji="1" lang="ja-JP" altLang="en-US" b="1">
                <a:solidFill>
                  <a:srgbClr val="0070C0"/>
                </a:solidFill>
              </a:rPr>
              <a:t>情報を把握</a:t>
            </a:r>
          </a:p>
        </p:txBody>
      </p:sp>
      <p:sp>
        <p:nvSpPr>
          <p:cNvPr id="6" name="テキスト ボックス 5">
            <a:extLst>
              <a:ext uri="{FF2B5EF4-FFF2-40B4-BE49-F238E27FC236}">
                <a16:creationId xmlns:a16="http://schemas.microsoft.com/office/drawing/2014/main" id="{F3DBF2CD-D8D4-E049-BB8C-937219CFE118}"/>
              </a:ext>
            </a:extLst>
          </p:cNvPr>
          <p:cNvSpPr txBox="1"/>
          <p:nvPr/>
        </p:nvSpPr>
        <p:spPr>
          <a:xfrm>
            <a:off x="347345" y="5344160"/>
            <a:ext cx="1569660" cy="923330"/>
          </a:xfrm>
          <a:prstGeom prst="rect">
            <a:avLst/>
          </a:prstGeom>
          <a:noFill/>
        </p:spPr>
        <p:txBody>
          <a:bodyPr wrap="none" rtlCol="0">
            <a:spAutoFit/>
          </a:bodyPr>
          <a:lstStyle/>
          <a:p>
            <a:pPr algn="ctr"/>
            <a:r>
              <a:rPr kumimoji="1" lang="ja-JP" altLang="en-US" b="1">
                <a:solidFill>
                  <a:srgbClr val="0070C0"/>
                </a:solidFill>
              </a:rPr>
              <a:t>回答コメント</a:t>
            </a:r>
            <a:br>
              <a:rPr kumimoji="1" lang="en-US" altLang="ja-JP" b="1" dirty="0">
                <a:solidFill>
                  <a:srgbClr val="0070C0"/>
                </a:solidFill>
              </a:rPr>
            </a:br>
            <a:r>
              <a:rPr kumimoji="1" lang="ja-JP" altLang="en-US" b="1">
                <a:solidFill>
                  <a:srgbClr val="0070C0"/>
                </a:solidFill>
              </a:rPr>
              <a:t>から新たな</a:t>
            </a:r>
            <a:endParaRPr kumimoji="1" lang="en-US" altLang="ja-JP" b="1" dirty="0">
              <a:solidFill>
                <a:srgbClr val="0070C0"/>
              </a:solidFill>
            </a:endParaRPr>
          </a:p>
          <a:p>
            <a:pPr algn="ctr"/>
            <a:r>
              <a:rPr kumimoji="1" lang="ja-JP" altLang="en-US" b="1">
                <a:solidFill>
                  <a:srgbClr val="0070C0"/>
                </a:solidFill>
              </a:rPr>
              <a:t>課題を把握</a:t>
            </a:r>
          </a:p>
        </p:txBody>
      </p:sp>
      <p:sp>
        <p:nvSpPr>
          <p:cNvPr id="7" name="右矢印 6">
            <a:extLst>
              <a:ext uri="{FF2B5EF4-FFF2-40B4-BE49-F238E27FC236}">
                <a16:creationId xmlns:a16="http://schemas.microsoft.com/office/drawing/2014/main" id="{8C70CDD6-15DA-A249-A6B1-B1546893342C}"/>
              </a:ext>
            </a:extLst>
          </p:cNvPr>
          <p:cNvSpPr/>
          <p:nvPr/>
        </p:nvSpPr>
        <p:spPr>
          <a:xfrm>
            <a:off x="1998960" y="4094480"/>
            <a:ext cx="1696720" cy="457200"/>
          </a:xfrm>
          <a:prstGeom prst="rightArrow">
            <a:avLst/>
          </a:prstGeom>
          <a:no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右矢印 7">
            <a:extLst>
              <a:ext uri="{FF2B5EF4-FFF2-40B4-BE49-F238E27FC236}">
                <a16:creationId xmlns:a16="http://schemas.microsoft.com/office/drawing/2014/main" id="{0AA3A7D0-C9CB-4046-B739-C7180F0E0D04}"/>
              </a:ext>
            </a:extLst>
          </p:cNvPr>
          <p:cNvSpPr/>
          <p:nvPr/>
        </p:nvSpPr>
        <p:spPr>
          <a:xfrm>
            <a:off x="1978640" y="5618480"/>
            <a:ext cx="1696720" cy="457200"/>
          </a:xfrm>
          <a:prstGeom prst="rightArrow">
            <a:avLst/>
          </a:prstGeom>
          <a:no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DC0BB5AF-AEF0-8E4F-BCE5-8634FE1AFFE1}"/>
              </a:ext>
            </a:extLst>
          </p:cNvPr>
          <p:cNvSpPr txBox="1"/>
          <p:nvPr/>
        </p:nvSpPr>
        <p:spPr>
          <a:xfrm>
            <a:off x="3859857" y="3860800"/>
            <a:ext cx="1107996" cy="923330"/>
          </a:xfrm>
          <a:prstGeom prst="rect">
            <a:avLst/>
          </a:prstGeom>
          <a:noFill/>
        </p:spPr>
        <p:txBody>
          <a:bodyPr wrap="none" rtlCol="0">
            <a:spAutoFit/>
          </a:bodyPr>
          <a:lstStyle/>
          <a:p>
            <a:pPr algn="ctr"/>
            <a:r>
              <a:rPr kumimoji="1" lang="ja-JP" altLang="en-US" b="1">
                <a:solidFill>
                  <a:srgbClr val="0070C0"/>
                </a:solidFill>
              </a:rPr>
              <a:t>防災活動</a:t>
            </a:r>
            <a:endParaRPr kumimoji="1" lang="en-US" altLang="ja-JP" b="1" dirty="0">
              <a:solidFill>
                <a:srgbClr val="0070C0"/>
              </a:solidFill>
            </a:endParaRPr>
          </a:p>
          <a:p>
            <a:pPr algn="ctr"/>
            <a:r>
              <a:rPr kumimoji="1" lang="ja-JP" altLang="en-US" b="1">
                <a:solidFill>
                  <a:srgbClr val="0070C0"/>
                </a:solidFill>
              </a:rPr>
              <a:t>広報活動</a:t>
            </a:r>
            <a:br>
              <a:rPr kumimoji="1" lang="en-US" altLang="ja-JP" b="1" dirty="0">
                <a:solidFill>
                  <a:srgbClr val="0070C0"/>
                </a:solidFill>
              </a:rPr>
            </a:br>
            <a:r>
              <a:rPr kumimoji="1" lang="ja-JP" altLang="en-US" b="1">
                <a:solidFill>
                  <a:srgbClr val="0070C0"/>
                </a:solidFill>
              </a:rPr>
              <a:t>に反映</a:t>
            </a:r>
          </a:p>
        </p:txBody>
      </p:sp>
      <p:sp>
        <p:nvSpPr>
          <p:cNvPr id="10" name="テキスト ボックス 9">
            <a:extLst>
              <a:ext uri="{FF2B5EF4-FFF2-40B4-BE49-F238E27FC236}">
                <a16:creationId xmlns:a16="http://schemas.microsoft.com/office/drawing/2014/main" id="{173997F8-D442-804F-B1BB-FF5A44AF0F9F}"/>
              </a:ext>
            </a:extLst>
          </p:cNvPr>
          <p:cNvSpPr txBox="1"/>
          <p:nvPr/>
        </p:nvSpPr>
        <p:spPr>
          <a:xfrm>
            <a:off x="3744443" y="5374640"/>
            <a:ext cx="1338829" cy="923330"/>
          </a:xfrm>
          <a:prstGeom prst="rect">
            <a:avLst/>
          </a:prstGeom>
          <a:noFill/>
        </p:spPr>
        <p:txBody>
          <a:bodyPr wrap="none" rtlCol="0">
            <a:spAutoFit/>
          </a:bodyPr>
          <a:lstStyle/>
          <a:p>
            <a:pPr algn="ctr"/>
            <a:r>
              <a:rPr kumimoji="1" lang="ja-JP" altLang="en-US" b="1">
                <a:solidFill>
                  <a:srgbClr val="0070C0"/>
                </a:solidFill>
              </a:rPr>
              <a:t>防災施策</a:t>
            </a:r>
            <a:endParaRPr kumimoji="1" lang="en-US" altLang="ja-JP" b="1" dirty="0">
              <a:solidFill>
                <a:srgbClr val="0070C0"/>
              </a:solidFill>
            </a:endParaRPr>
          </a:p>
          <a:p>
            <a:pPr algn="ctr"/>
            <a:r>
              <a:rPr kumimoji="1" lang="ja-JP" altLang="en-US" b="1">
                <a:solidFill>
                  <a:srgbClr val="0070C0"/>
                </a:solidFill>
              </a:rPr>
              <a:t>を</a:t>
            </a:r>
            <a:endParaRPr kumimoji="1" lang="en-US" altLang="ja-JP" b="1" dirty="0">
              <a:solidFill>
                <a:srgbClr val="0070C0"/>
              </a:solidFill>
            </a:endParaRPr>
          </a:p>
          <a:p>
            <a:pPr algn="ctr"/>
            <a:r>
              <a:rPr kumimoji="1" lang="ja-JP" altLang="en-US" b="1">
                <a:solidFill>
                  <a:srgbClr val="0070C0"/>
                </a:solidFill>
              </a:rPr>
              <a:t>検討・策定</a:t>
            </a:r>
          </a:p>
        </p:txBody>
      </p:sp>
      <p:sp>
        <p:nvSpPr>
          <p:cNvPr id="11" name="テキスト ボックス 10">
            <a:extLst>
              <a:ext uri="{FF2B5EF4-FFF2-40B4-BE49-F238E27FC236}">
                <a16:creationId xmlns:a16="http://schemas.microsoft.com/office/drawing/2014/main" id="{D9C81A51-25C5-E242-AF92-CF8B1D3DE3DC}"/>
              </a:ext>
            </a:extLst>
          </p:cNvPr>
          <p:cNvSpPr txBox="1"/>
          <p:nvPr/>
        </p:nvSpPr>
        <p:spPr>
          <a:xfrm>
            <a:off x="241280" y="4666734"/>
            <a:ext cx="1971040" cy="253916"/>
          </a:xfrm>
          <a:prstGeom prst="rect">
            <a:avLst/>
          </a:prstGeom>
          <a:noFill/>
        </p:spPr>
        <p:txBody>
          <a:bodyPr wrap="square">
            <a:spAutoFit/>
          </a:bodyPr>
          <a:lstStyle/>
          <a:p>
            <a:r>
              <a:rPr kumimoji="1" lang="ja-JP" altLang="en-US" sz="1050"/>
              <a:t>（＊伝わっていないこと）</a:t>
            </a:r>
            <a:endParaRPr lang="ja-JP" altLang="en-US" sz="1050"/>
          </a:p>
        </p:txBody>
      </p:sp>
      <p:sp>
        <p:nvSpPr>
          <p:cNvPr id="13" name="テキスト ボックス 12">
            <a:extLst>
              <a:ext uri="{FF2B5EF4-FFF2-40B4-BE49-F238E27FC236}">
                <a16:creationId xmlns:a16="http://schemas.microsoft.com/office/drawing/2014/main" id="{84E8B79E-D7F0-C04C-AF87-E7B88D4D41B7}"/>
              </a:ext>
            </a:extLst>
          </p:cNvPr>
          <p:cNvSpPr txBox="1"/>
          <p:nvPr/>
        </p:nvSpPr>
        <p:spPr>
          <a:xfrm>
            <a:off x="5183832" y="1466374"/>
            <a:ext cx="3647152" cy="1477328"/>
          </a:xfrm>
          <a:prstGeom prst="rect">
            <a:avLst/>
          </a:prstGeom>
          <a:noFill/>
        </p:spPr>
        <p:txBody>
          <a:bodyPr wrap="none" rtlCol="0">
            <a:spAutoFit/>
          </a:bodyPr>
          <a:lstStyle/>
          <a:p>
            <a:pPr algn="ctr"/>
            <a:r>
              <a:rPr kumimoji="1" lang="ja-JP" altLang="en-US" b="1"/>
              <a:t>行政主体、住民主体など</a:t>
            </a:r>
            <a:endParaRPr kumimoji="1" lang="en-US" altLang="ja-JP" b="1" dirty="0"/>
          </a:p>
          <a:p>
            <a:pPr algn="ctr"/>
            <a:r>
              <a:rPr kumimoji="1" lang="ja-JP" altLang="en-US" b="1"/>
              <a:t>市役所と住民の連携を望まない</a:t>
            </a:r>
            <a:endParaRPr kumimoji="1" lang="en-US" altLang="ja-JP" b="1" dirty="0"/>
          </a:p>
          <a:p>
            <a:pPr algn="ctr"/>
            <a:r>
              <a:rPr kumimoji="1" lang="ja-JP" altLang="en-US" b="1"/>
              <a:t>回答を行った回答者に</a:t>
            </a:r>
            <a:endParaRPr kumimoji="1" lang="en-US" altLang="ja-JP" b="1" dirty="0"/>
          </a:p>
          <a:p>
            <a:pPr algn="ctr"/>
            <a:r>
              <a:rPr kumimoji="1" lang="ja-JP" altLang="en-US" b="1"/>
              <a:t>追加質問を行い、より深い考えを</a:t>
            </a:r>
            <a:endParaRPr kumimoji="1" lang="en-US" altLang="ja-JP" b="1" dirty="0"/>
          </a:p>
          <a:p>
            <a:pPr algn="ctr"/>
            <a:r>
              <a:rPr kumimoji="1" lang="ja-JP" altLang="en-US" b="1"/>
              <a:t>聞くことができます。</a:t>
            </a:r>
          </a:p>
        </p:txBody>
      </p:sp>
      <p:sp>
        <p:nvSpPr>
          <p:cNvPr id="14" name="右大かっこ 13">
            <a:extLst>
              <a:ext uri="{FF2B5EF4-FFF2-40B4-BE49-F238E27FC236}">
                <a16:creationId xmlns:a16="http://schemas.microsoft.com/office/drawing/2014/main" id="{6430179F-6811-BE4B-A132-01A21B1D0EFF}"/>
              </a:ext>
            </a:extLst>
          </p:cNvPr>
          <p:cNvSpPr/>
          <p:nvPr/>
        </p:nvSpPr>
        <p:spPr>
          <a:xfrm>
            <a:off x="4226560" y="1296101"/>
            <a:ext cx="335280" cy="1910080"/>
          </a:xfrm>
          <a:prstGeom prst="rightBracket">
            <a:avLst>
              <a:gd name="adj" fmla="val 18183"/>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5" name="三角形 14">
            <a:extLst>
              <a:ext uri="{FF2B5EF4-FFF2-40B4-BE49-F238E27FC236}">
                <a16:creationId xmlns:a16="http://schemas.microsoft.com/office/drawing/2014/main" id="{DA14E72D-3E1B-6D47-B1E0-EB6D89740374}"/>
              </a:ext>
            </a:extLst>
          </p:cNvPr>
          <p:cNvSpPr/>
          <p:nvPr/>
        </p:nvSpPr>
        <p:spPr>
          <a:xfrm rot="5400000">
            <a:off x="4636836" y="2064521"/>
            <a:ext cx="632327" cy="281033"/>
          </a:xfrm>
          <a:prstGeom prst="triangle">
            <a:avLst/>
          </a:prstGeom>
          <a:no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63" b="1"/>
          </a:p>
        </p:txBody>
      </p:sp>
      <p:sp>
        <p:nvSpPr>
          <p:cNvPr id="16" name="テキスト ボックス 15">
            <a:extLst>
              <a:ext uri="{FF2B5EF4-FFF2-40B4-BE49-F238E27FC236}">
                <a16:creationId xmlns:a16="http://schemas.microsoft.com/office/drawing/2014/main" id="{0F80889D-7AEB-3746-8377-A5970C750BF0}"/>
              </a:ext>
            </a:extLst>
          </p:cNvPr>
          <p:cNvSpPr txBox="1"/>
          <p:nvPr/>
        </p:nvSpPr>
        <p:spPr>
          <a:xfrm>
            <a:off x="5484034" y="4033838"/>
            <a:ext cx="2492990" cy="646331"/>
          </a:xfrm>
          <a:prstGeom prst="rect">
            <a:avLst/>
          </a:prstGeom>
          <a:noFill/>
        </p:spPr>
        <p:txBody>
          <a:bodyPr wrap="none" rtlCol="0">
            <a:spAutoFit/>
          </a:bodyPr>
          <a:lstStyle/>
          <a:p>
            <a:pPr algn="ctr"/>
            <a:r>
              <a:rPr kumimoji="1" lang="ja-JP" altLang="en-US" b="1"/>
              <a:t>次の「防災テーマ」で</a:t>
            </a:r>
            <a:endParaRPr kumimoji="1" lang="en-US" altLang="ja-JP" b="1" dirty="0"/>
          </a:p>
          <a:p>
            <a:pPr algn="ctr"/>
            <a:r>
              <a:rPr kumimoji="1" lang="ja-JP" altLang="en-US" b="1"/>
              <a:t>認知・理解を確認</a:t>
            </a:r>
          </a:p>
        </p:txBody>
      </p:sp>
      <p:sp>
        <p:nvSpPr>
          <p:cNvPr id="17" name="右矢印 16">
            <a:extLst>
              <a:ext uri="{FF2B5EF4-FFF2-40B4-BE49-F238E27FC236}">
                <a16:creationId xmlns:a16="http://schemas.microsoft.com/office/drawing/2014/main" id="{B541988D-0733-054B-8EBA-B9C9D536D245}"/>
              </a:ext>
            </a:extLst>
          </p:cNvPr>
          <p:cNvSpPr/>
          <p:nvPr/>
        </p:nvSpPr>
        <p:spPr>
          <a:xfrm rot="1841222">
            <a:off x="5067279" y="4419600"/>
            <a:ext cx="494373" cy="457200"/>
          </a:xfrm>
          <a:prstGeom prst="rightArrow">
            <a:avLst/>
          </a:prstGeom>
          <a:solidFill>
            <a:srgbClr val="00B0F0"/>
          </a:solid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右矢印 17">
            <a:extLst>
              <a:ext uri="{FF2B5EF4-FFF2-40B4-BE49-F238E27FC236}">
                <a16:creationId xmlns:a16="http://schemas.microsoft.com/office/drawing/2014/main" id="{281CBC96-9E01-2545-9FEA-BC7348A0B29E}"/>
              </a:ext>
            </a:extLst>
          </p:cNvPr>
          <p:cNvSpPr/>
          <p:nvPr/>
        </p:nvSpPr>
        <p:spPr>
          <a:xfrm rot="19800000">
            <a:off x="5073307" y="5405120"/>
            <a:ext cx="494373" cy="457200"/>
          </a:xfrm>
          <a:prstGeom prst="rightArrow">
            <a:avLst/>
          </a:prstGeom>
          <a:solidFill>
            <a:srgbClr val="00B0F0"/>
          </a:solid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F54A81B5-2B29-2B42-A3AC-45AA67FA2818}"/>
              </a:ext>
            </a:extLst>
          </p:cNvPr>
          <p:cNvSpPr txBox="1"/>
          <p:nvPr/>
        </p:nvSpPr>
        <p:spPr>
          <a:xfrm>
            <a:off x="8441595" y="3840480"/>
            <a:ext cx="1338828" cy="923330"/>
          </a:xfrm>
          <a:prstGeom prst="rect">
            <a:avLst/>
          </a:prstGeom>
          <a:noFill/>
        </p:spPr>
        <p:txBody>
          <a:bodyPr wrap="none" rtlCol="0">
            <a:spAutoFit/>
          </a:bodyPr>
          <a:lstStyle/>
          <a:p>
            <a:pPr algn="ctr"/>
            <a:r>
              <a:rPr kumimoji="1" lang="ja-JP" altLang="en-US" b="1">
                <a:solidFill>
                  <a:srgbClr val="0070C0"/>
                </a:solidFill>
              </a:rPr>
              <a:t>正答率から</a:t>
            </a:r>
            <a:endParaRPr kumimoji="1" lang="en-US" altLang="ja-JP" b="1" dirty="0">
              <a:solidFill>
                <a:srgbClr val="0070C0"/>
              </a:solidFill>
            </a:endParaRPr>
          </a:p>
          <a:p>
            <a:pPr algn="ctr"/>
            <a:r>
              <a:rPr kumimoji="1" lang="ja-JP" altLang="en-US" b="1">
                <a:solidFill>
                  <a:srgbClr val="0070C0"/>
                </a:solidFill>
              </a:rPr>
              <a:t>伝えるべき</a:t>
            </a:r>
            <a:br>
              <a:rPr kumimoji="1" lang="en-US" altLang="ja-JP" b="1" dirty="0">
                <a:solidFill>
                  <a:srgbClr val="0070C0"/>
                </a:solidFill>
              </a:rPr>
            </a:br>
            <a:r>
              <a:rPr kumimoji="1" lang="ja-JP" altLang="en-US" b="1">
                <a:solidFill>
                  <a:srgbClr val="0070C0"/>
                </a:solidFill>
              </a:rPr>
              <a:t>情報を把握</a:t>
            </a:r>
          </a:p>
        </p:txBody>
      </p:sp>
      <p:sp>
        <p:nvSpPr>
          <p:cNvPr id="20" name="テキスト ボックス 19">
            <a:extLst>
              <a:ext uri="{FF2B5EF4-FFF2-40B4-BE49-F238E27FC236}">
                <a16:creationId xmlns:a16="http://schemas.microsoft.com/office/drawing/2014/main" id="{41D1952F-2F6E-6B48-9630-DBB207723D75}"/>
              </a:ext>
            </a:extLst>
          </p:cNvPr>
          <p:cNvSpPr txBox="1"/>
          <p:nvPr/>
        </p:nvSpPr>
        <p:spPr>
          <a:xfrm>
            <a:off x="8336340" y="5344160"/>
            <a:ext cx="1569660" cy="923330"/>
          </a:xfrm>
          <a:prstGeom prst="rect">
            <a:avLst/>
          </a:prstGeom>
          <a:noFill/>
        </p:spPr>
        <p:txBody>
          <a:bodyPr wrap="none" rtlCol="0">
            <a:spAutoFit/>
          </a:bodyPr>
          <a:lstStyle/>
          <a:p>
            <a:pPr algn="ctr"/>
            <a:r>
              <a:rPr kumimoji="1" lang="ja-JP" altLang="en-US" b="1">
                <a:solidFill>
                  <a:srgbClr val="0070C0"/>
                </a:solidFill>
              </a:rPr>
              <a:t>回答コメント</a:t>
            </a:r>
            <a:br>
              <a:rPr kumimoji="1" lang="en-US" altLang="ja-JP" b="1" dirty="0">
                <a:solidFill>
                  <a:srgbClr val="0070C0"/>
                </a:solidFill>
              </a:rPr>
            </a:br>
            <a:r>
              <a:rPr kumimoji="1" lang="ja-JP" altLang="en-US" b="1">
                <a:solidFill>
                  <a:srgbClr val="0070C0"/>
                </a:solidFill>
              </a:rPr>
              <a:t>から新たな</a:t>
            </a:r>
            <a:endParaRPr kumimoji="1" lang="en-US" altLang="ja-JP" b="1" dirty="0">
              <a:solidFill>
                <a:srgbClr val="0070C0"/>
              </a:solidFill>
            </a:endParaRPr>
          </a:p>
          <a:p>
            <a:pPr algn="ctr"/>
            <a:r>
              <a:rPr kumimoji="1" lang="ja-JP" altLang="en-US" b="1">
                <a:solidFill>
                  <a:srgbClr val="0070C0"/>
                </a:solidFill>
              </a:rPr>
              <a:t>課題を把握</a:t>
            </a:r>
          </a:p>
        </p:txBody>
      </p:sp>
      <p:sp>
        <p:nvSpPr>
          <p:cNvPr id="21" name="右矢印 20">
            <a:extLst>
              <a:ext uri="{FF2B5EF4-FFF2-40B4-BE49-F238E27FC236}">
                <a16:creationId xmlns:a16="http://schemas.microsoft.com/office/drawing/2014/main" id="{D750D947-7577-F34A-9111-D859C8CAAF3A}"/>
              </a:ext>
            </a:extLst>
          </p:cNvPr>
          <p:cNvSpPr/>
          <p:nvPr/>
        </p:nvSpPr>
        <p:spPr>
          <a:xfrm rot="19800000">
            <a:off x="7887627" y="4439920"/>
            <a:ext cx="494373" cy="457200"/>
          </a:xfrm>
          <a:prstGeom prst="rightArrow">
            <a:avLst/>
          </a:prstGeom>
          <a:solidFill>
            <a:srgbClr val="FFC000"/>
          </a:solid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右矢印 21">
            <a:extLst>
              <a:ext uri="{FF2B5EF4-FFF2-40B4-BE49-F238E27FC236}">
                <a16:creationId xmlns:a16="http://schemas.microsoft.com/office/drawing/2014/main" id="{1468548E-F12B-7D45-9167-A1636D1279CA}"/>
              </a:ext>
            </a:extLst>
          </p:cNvPr>
          <p:cNvSpPr/>
          <p:nvPr/>
        </p:nvSpPr>
        <p:spPr>
          <a:xfrm rot="1841222">
            <a:off x="7861279" y="5344158"/>
            <a:ext cx="494373" cy="457200"/>
          </a:xfrm>
          <a:prstGeom prst="rightArrow">
            <a:avLst/>
          </a:prstGeom>
          <a:solidFill>
            <a:srgbClr val="FFC000"/>
          </a:solid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角丸四角形 22">
            <a:extLst>
              <a:ext uri="{FF2B5EF4-FFF2-40B4-BE49-F238E27FC236}">
                <a16:creationId xmlns:a16="http://schemas.microsoft.com/office/drawing/2014/main" id="{2E2D7031-BCC6-7346-8FF1-B8FCD51FA527}"/>
              </a:ext>
            </a:extLst>
          </p:cNvPr>
          <p:cNvSpPr/>
          <p:nvPr/>
        </p:nvSpPr>
        <p:spPr>
          <a:xfrm>
            <a:off x="403385" y="1117600"/>
            <a:ext cx="9258775" cy="81280"/>
          </a:xfrm>
          <a:prstGeom prst="roundRect">
            <a:avLst/>
          </a:prstGeom>
          <a:solidFill>
            <a:srgbClr val="00009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 name="角丸四角形 23">
            <a:extLst>
              <a:ext uri="{FF2B5EF4-FFF2-40B4-BE49-F238E27FC236}">
                <a16:creationId xmlns:a16="http://schemas.microsoft.com/office/drawing/2014/main" id="{9B1194AA-9A7F-8F49-A061-BB444780E551}"/>
              </a:ext>
            </a:extLst>
          </p:cNvPr>
          <p:cNvSpPr/>
          <p:nvPr/>
        </p:nvSpPr>
        <p:spPr>
          <a:xfrm>
            <a:off x="403385" y="3627120"/>
            <a:ext cx="9340055" cy="71120"/>
          </a:xfrm>
          <a:prstGeom prst="roundRect">
            <a:avLst/>
          </a:prstGeom>
          <a:solidFill>
            <a:srgbClr val="00009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95E831D3-78CB-9449-B552-8D0F118444CD}"/>
              </a:ext>
            </a:extLst>
          </p:cNvPr>
          <p:cNvSpPr txBox="1"/>
          <p:nvPr/>
        </p:nvSpPr>
        <p:spPr>
          <a:xfrm>
            <a:off x="424180" y="887214"/>
            <a:ext cx="4973320" cy="307777"/>
          </a:xfrm>
          <a:prstGeom prst="rect">
            <a:avLst/>
          </a:prstGeom>
          <a:noFill/>
        </p:spPr>
        <p:txBody>
          <a:bodyPr wrap="square">
            <a:spAutoFit/>
          </a:bodyPr>
          <a:lstStyle/>
          <a:p>
            <a:r>
              <a:rPr kumimoji="1" lang="ja-JP" altLang="en-US" sz="1400" b="1">
                <a:solidFill>
                  <a:srgbClr val="0070C0"/>
                </a:solidFill>
              </a:rPr>
              <a:t>・回答クラスターごとへの追加質問が可能</a:t>
            </a:r>
            <a:endParaRPr lang="ja-JP" altLang="en-US" sz="1400"/>
          </a:p>
        </p:txBody>
      </p:sp>
      <p:sp>
        <p:nvSpPr>
          <p:cNvPr id="26" name="テキスト ボックス 25">
            <a:extLst>
              <a:ext uri="{FF2B5EF4-FFF2-40B4-BE49-F238E27FC236}">
                <a16:creationId xmlns:a16="http://schemas.microsoft.com/office/drawing/2014/main" id="{39FB1BE7-B679-1046-AC2D-80820CDC2110}"/>
              </a:ext>
            </a:extLst>
          </p:cNvPr>
          <p:cNvSpPr txBox="1"/>
          <p:nvPr/>
        </p:nvSpPr>
        <p:spPr>
          <a:xfrm>
            <a:off x="403860" y="3386574"/>
            <a:ext cx="7205980" cy="307777"/>
          </a:xfrm>
          <a:prstGeom prst="rect">
            <a:avLst/>
          </a:prstGeom>
          <a:noFill/>
        </p:spPr>
        <p:txBody>
          <a:bodyPr wrap="square">
            <a:spAutoFit/>
          </a:bodyPr>
          <a:lstStyle/>
          <a:p>
            <a:r>
              <a:rPr kumimoji="1" lang="ja-JP" altLang="en-US" sz="1400" b="1">
                <a:solidFill>
                  <a:srgbClr val="0070C0"/>
                </a:solidFill>
              </a:rPr>
              <a:t>・回答データを施策に反映し、その成果を「ポリネコ</a:t>
            </a:r>
            <a:r>
              <a:rPr kumimoji="1" lang="en-US" altLang="ja-JP" sz="1400" b="1" i="1" dirty="0">
                <a:solidFill>
                  <a:srgbClr val="0070C0"/>
                </a:solidFill>
              </a:rPr>
              <a:t>!</a:t>
            </a:r>
            <a:r>
              <a:rPr kumimoji="1" lang="en-US" altLang="ja-JP" sz="1400" b="1" dirty="0">
                <a:solidFill>
                  <a:srgbClr val="0070C0"/>
                </a:solidFill>
              </a:rPr>
              <a:t> </a:t>
            </a:r>
            <a:r>
              <a:rPr kumimoji="1" lang="ja-JP" altLang="en-US" sz="1400" b="1">
                <a:solidFill>
                  <a:srgbClr val="0070C0"/>
                </a:solidFill>
              </a:rPr>
              <a:t>」で確認、施策を改善</a:t>
            </a:r>
            <a:endParaRPr lang="ja-JP" altLang="en-US" sz="1400"/>
          </a:p>
        </p:txBody>
      </p:sp>
      <p:sp>
        <p:nvSpPr>
          <p:cNvPr id="27" name="テキスト ボックス 26">
            <a:extLst>
              <a:ext uri="{FF2B5EF4-FFF2-40B4-BE49-F238E27FC236}">
                <a16:creationId xmlns:a16="http://schemas.microsoft.com/office/drawing/2014/main" id="{2F7FF81D-4693-8A4C-843A-7FA40A1523BC}"/>
              </a:ext>
            </a:extLst>
          </p:cNvPr>
          <p:cNvSpPr txBox="1"/>
          <p:nvPr/>
        </p:nvSpPr>
        <p:spPr>
          <a:xfrm>
            <a:off x="2662813" y="172052"/>
            <a:ext cx="6189784" cy="369332"/>
          </a:xfrm>
          <a:prstGeom prst="rect">
            <a:avLst/>
          </a:prstGeom>
          <a:noFill/>
        </p:spPr>
        <p:txBody>
          <a:bodyPr wrap="square">
            <a:spAutoFit/>
          </a:bodyPr>
          <a:lstStyle/>
          <a:p>
            <a:pPr>
              <a:spcAft>
                <a:spcPts val="0"/>
              </a:spcAft>
            </a:pPr>
            <a:r>
              <a:rPr lang="ja-JP" altLang="en-US" b="1">
                <a:latin typeface="+mn-ea"/>
              </a:rPr>
              <a:t>回答データから始まる改善サイクル</a:t>
            </a:r>
            <a:endParaRPr lang="en-US" altLang="ja-JP" sz="2800" b="1" dirty="0">
              <a:effectLst/>
              <a:latin typeface="+mn-ea"/>
            </a:endParaRPr>
          </a:p>
        </p:txBody>
      </p:sp>
      <p:sp>
        <p:nvSpPr>
          <p:cNvPr id="28" name="正方形/長方形 27">
            <a:extLst>
              <a:ext uri="{FF2B5EF4-FFF2-40B4-BE49-F238E27FC236}">
                <a16:creationId xmlns:a16="http://schemas.microsoft.com/office/drawing/2014/main" id="{CECCC2AF-7A05-4340-91FF-745B2C6933F1}"/>
              </a:ext>
            </a:extLst>
          </p:cNvPr>
          <p:cNvSpPr/>
          <p:nvPr/>
        </p:nvSpPr>
        <p:spPr>
          <a:xfrm>
            <a:off x="0" y="0"/>
            <a:ext cx="602901" cy="60290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072A5DC9-E67B-6745-801F-7A4FC958DFFC}"/>
              </a:ext>
            </a:extLst>
          </p:cNvPr>
          <p:cNvSpPr/>
          <p:nvPr/>
        </p:nvSpPr>
        <p:spPr>
          <a:xfrm rot="5400000">
            <a:off x="4930139" y="-4198325"/>
            <a:ext cx="45719" cy="9906001"/>
          </a:xfrm>
          <a:prstGeom prst="rect">
            <a:avLst/>
          </a:prstGeom>
          <a:pattFill prst="dkDnDiag">
            <a:fgClr>
              <a:srgbClr val="1CC6D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 name="図 29">
            <a:extLst>
              <a:ext uri="{FF2B5EF4-FFF2-40B4-BE49-F238E27FC236}">
                <a16:creationId xmlns:a16="http://schemas.microsoft.com/office/drawing/2014/main" id="{E242B481-9813-0E4D-83BC-053178FC1FDD}"/>
              </a:ext>
            </a:extLst>
          </p:cNvPr>
          <p:cNvPicPr>
            <a:picLocks noChangeAspect="1"/>
          </p:cNvPicPr>
          <p:nvPr/>
        </p:nvPicPr>
        <p:blipFill>
          <a:blip r:embed="rId3"/>
          <a:stretch>
            <a:fillRect/>
          </a:stretch>
        </p:blipFill>
        <p:spPr>
          <a:xfrm>
            <a:off x="699741" y="0"/>
            <a:ext cx="1969732" cy="696163"/>
          </a:xfrm>
          <a:prstGeom prst="rect">
            <a:avLst/>
          </a:prstGeom>
        </p:spPr>
      </p:pic>
      <p:pic>
        <p:nvPicPr>
          <p:cNvPr id="31" name="図 30">
            <a:extLst>
              <a:ext uri="{FF2B5EF4-FFF2-40B4-BE49-F238E27FC236}">
                <a16:creationId xmlns:a16="http://schemas.microsoft.com/office/drawing/2014/main" id="{A8B67A88-5CEC-F34F-9684-0B3A23B74063}"/>
              </a:ext>
            </a:extLst>
          </p:cNvPr>
          <p:cNvPicPr>
            <a:picLocks noChangeAspect="1"/>
          </p:cNvPicPr>
          <p:nvPr/>
        </p:nvPicPr>
        <p:blipFill>
          <a:blip r:embed="rId4"/>
          <a:stretch>
            <a:fillRect/>
          </a:stretch>
        </p:blipFill>
        <p:spPr>
          <a:xfrm>
            <a:off x="5737609" y="4740462"/>
            <a:ext cx="1908350" cy="672816"/>
          </a:xfrm>
          <a:prstGeom prst="rect">
            <a:avLst/>
          </a:prstGeom>
        </p:spPr>
      </p:pic>
      <p:sp>
        <p:nvSpPr>
          <p:cNvPr id="2" name="スライド番号プレースホルダー 1">
            <a:extLst>
              <a:ext uri="{FF2B5EF4-FFF2-40B4-BE49-F238E27FC236}">
                <a16:creationId xmlns:a16="http://schemas.microsoft.com/office/drawing/2014/main" id="{3EDFFD66-21E0-034A-90E0-F41C397BCF88}"/>
              </a:ext>
            </a:extLst>
          </p:cNvPr>
          <p:cNvSpPr>
            <a:spLocks noGrp="1"/>
          </p:cNvSpPr>
          <p:nvPr>
            <p:ph type="sldNum" sz="quarter" idx="12"/>
          </p:nvPr>
        </p:nvSpPr>
        <p:spPr/>
        <p:txBody>
          <a:bodyPr/>
          <a:lstStyle/>
          <a:p>
            <a:fld id="{A24A08D3-4842-684C-BE54-C9E1F2E8DB8B}" type="slidenum">
              <a:rPr kumimoji="1" lang="ja-JP" altLang="en-US" smtClean="0"/>
              <a:t>24</a:t>
            </a:fld>
            <a:endParaRPr kumimoji="1" lang="ja-JP" altLang="en-US"/>
          </a:p>
        </p:txBody>
      </p:sp>
    </p:spTree>
    <p:extLst>
      <p:ext uri="{BB962C8B-B14F-4D97-AF65-F5344CB8AC3E}">
        <p14:creationId xmlns:p14="http://schemas.microsoft.com/office/powerpoint/2010/main" val="38177307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BEE8AE6-6E4D-D84D-A437-E7501CBEA609}"/>
              </a:ext>
            </a:extLst>
          </p:cNvPr>
          <p:cNvPicPr>
            <a:picLocks noChangeAspect="1"/>
          </p:cNvPicPr>
          <p:nvPr/>
        </p:nvPicPr>
        <p:blipFill>
          <a:blip r:embed="rId2"/>
          <a:stretch>
            <a:fillRect/>
          </a:stretch>
        </p:blipFill>
        <p:spPr>
          <a:xfrm>
            <a:off x="442215" y="1217352"/>
            <a:ext cx="2916237" cy="4830018"/>
          </a:xfrm>
          <a:prstGeom prst="rect">
            <a:avLst/>
          </a:prstGeom>
        </p:spPr>
      </p:pic>
      <p:pic>
        <p:nvPicPr>
          <p:cNvPr id="5" name="図 4">
            <a:extLst>
              <a:ext uri="{FF2B5EF4-FFF2-40B4-BE49-F238E27FC236}">
                <a16:creationId xmlns:a16="http://schemas.microsoft.com/office/drawing/2014/main" id="{00BD0826-775F-9541-B841-021ACFBBEF07}"/>
              </a:ext>
            </a:extLst>
          </p:cNvPr>
          <p:cNvPicPr>
            <a:picLocks noChangeAspect="1"/>
          </p:cNvPicPr>
          <p:nvPr/>
        </p:nvPicPr>
        <p:blipFill>
          <a:blip r:embed="rId3"/>
          <a:stretch>
            <a:fillRect/>
          </a:stretch>
        </p:blipFill>
        <p:spPr>
          <a:xfrm>
            <a:off x="3804743" y="2652765"/>
            <a:ext cx="2272581" cy="3618726"/>
          </a:xfrm>
          <a:prstGeom prst="rect">
            <a:avLst/>
          </a:prstGeom>
        </p:spPr>
      </p:pic>
      <p:pic>
        <p:nvPicPr>
          <p:cNvPr id="6" name="図 5">
            <a:extLst>
              <a:ext uri="{FF2B5EF4-FFF2-40B4-BE49-F238E27FC236}">
                <a16:creationId xmlns:a16="http://schemas.microsoft.com/office/drawing/2014/main" id="{E04AF4DF-B2AF-D848-BF01-863239A4951A}"/>
              </a:ext>
            </a:extLst>
          </p:cNvPr>
          <p:cNvPicPr>
            <a:picLocks noChangeAspect="1"/>
          </p:cNvPicPr>
          <p:nvPr/>
        </p:nvPicPr>
        <p:blipFill>
          <a:blip r:embed="rId4"/>
          <a:stretch>
            <a:fillRect/>
          </a:stretch>
        </p:blipFill>
        <p:spPr>
          <a:xfrm>
            <a:off x="6333186" y="2652765"/>
            <a:ext cx="2378734" cy="3602691"/>
          </a:xfrm>
          <a:prstGeom prst="rect">
            <a:avLst/>
          </a:prstGeom>
        </p:spPr>
      </p:pic>
      <p:pic>
        <p:nvPicPr>
          <p:cNvPr id="7" name="図 6">
            <a:extLst>
              <a:ext uri="{FF2B5EF4-FFF2-40B4-BE49-F238E27FC236}">
                <a16:creationId xmlns:a16="http://schemas.microsoft.com/office/drawing/2014/main" id="{C539F43A-506F-B642-9D86-E17A78CC42CA}"/>
              </a:ext>
            </a:extLst>
          </p:cNvPr>
          <p:cNvPicPr>
            <a:picLocks noChangeAspect="1"/>
          </p:cNvPicPr>
          <p:nvPr/>
        </p:nvPicPr>
        <p:blipFill>
          <a:blip r:embed="rId5"/>
          <a:stretch>
            <a:fillRect/>
          </a:stretch>
        </p:blipFill>
        <p:spPr>
          <a:xfrm>
            <a:off x="3775503" y="1217351"/>
            <a:ext cx="1319010" cy="1126475"/>
          </a:xfrm>
          <a:prstGeom prst="rect">
            <a:avLst/>
          </a:prstGeom>
        </p:spPr>
      </p:pic>
      <p:pic>
        <p:nvPicPr>
          <p:cNvPr id="8" name="図 7">
            <a:extLst>
              <a:ext uri="{FF2B5EF4-FFF2-40B4-BE49-F238E27FC236}">
                <a16:creationId xmlns:a16="http://schemas.microsoft.com/office/drawing/2014/main" id="{56442717-04A5-A244-B889-8FDA52A90FF7}"/>
              </a:ext>
            </a:extLst>
          </p:cNvPr>
          <p:cNvPicPr>
            <a:picLocks noChangeAspect="1"/>
          </p:cNvPicPr>
          <p:nvPr/>
        </p:nvPicPr>
        <p:blipFill>
          <a:blip r:embed="rId6"/>
          <a:stretch>
            <a:fillRect/>
          </a:stretch>
        </p:blipFill>
        <p:spPr>
          <a:xfrm>
            <a:off x="227748" y="107188"/>
            <a:ext cx="1279506" cy="452216"/>
          </a:xfrm>
          <a:prstGeom prst="rect">
            <a:avLst/>
          </a:prstGeom>
        </p:spPr>
      </p:pic>
      <p:cxnSp>
        <p:nvCxnSpPr>
          <p:cNvPr id="9" name="直線コネクタ 8">
            <a:extLst>
              <a:ext uri="{FF2B5EF4-FFF2-40B4-BE49-F238E27FC236}">
                <a16:creationId xmlns:a16="http://schemas.microsoft.com/office/drawing/2014/main" id="{5892FC0E-6151-D840-9586-BA43FCFB6ACF}"/>
              </a:ext>
            </a:extLst>
          </p:cNvPr>
          <p:cNvCxnSpPr>
            <a:cxnSpLocks/>
          </p:cNvCxnSpPr>
          <p:nvPr/>
        </p:nvCxnSpPr>
        <p:spPr>
          <a:xfrm>
            <a:off x="102620" y="552548"/>
            <a:ext cx="9803380"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10" name="テキスト ボックス 9">
            <a:extLst>
              <a:ext uri="{FF2B5EF4-FFF2-40B4-BE49-F238E27FC236}">
                <a16:creationId xmlns:a16="http://schemas.microsoft.com/office/drawing/2014/main" id="{45ECE2FF-6B70-2344-A5E5-D2D2EC6773E3}"/>
              </a:ext>
            </a:extLst>
          </p:cNvPr>
          <p:cNvSpPr txBox="1"/>
          <p:nvPr/>
        </p:nvSpPr>
        <p:spPr>
          <a:xfrm>
            <a:off x="1500554" y="212244"/>
            <a:ext cx="8405446" cy="369332"/>
          </a:xfrm>
          <a:prstGeom prst="rect">
            <a:avLst/>
          </a:prstGeom>
          <a:noFill/>
        </p:spPr>
        <p:txBody>
          <a:bodyPr wrap="square">
            <a:spAutoFit/>
          </a:bodyPr>
          <a:lstStyle/>
          <a:p>
            <a:r>
              <a:rPr lang="ja-JP" altLang="en-US" b="1">
                <a:solidFill>
                  <a:srgbClr val="0070C0"/>
                </a:solidFill>
              </a:rPr>
              <a:t>なら、こども基本法の背景を理解しながら意思表示が可能。</a:t>
            </a:r>
            <a:endParaRPr lang="ja-JP" altLang="en-US"/>
          </a:p>
        </p:txBody>
      </p:sp>
      <p:cxnSp>
        <p:nvCxnSpPr>
          <p:cNvPr id="11" name="直線コネクタ 10">
            <a:extLst>
              <a:ext uri="{FF2B5EF4-FFF2-40B4-BE49-F238E27FC236}">
                <a16:creationId xmlns:a16="http://schemas.microsoft.com/office/drawing/2014/main" id="{0BB33F7F-F5BE-7343-BB72-A5479C6C9E0A}"/>
              </a:ext>
            </a:extLst>
          </p:cNvPr>
          <p:cNvCxnSpPr/>
          <p:nvPr/>
        </p:nvCxnSpPr>
        <p:spPr>
          <a:xfrm>
            <a:off x="102620" y="552548"/>
            <a:ext cx="9441004"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12" name="角丸四角形 11">
            <a:extLst>
              <a:ext uri="{FF2B5EF4-FFF2-40B4-BE49-F238E27FC236}">
                <a16:creationId xmlns:a16="http://schemas.microsoft.com/office/drawing/2014/main" id="{9585D5CB-8554-3549-B55F-CAC08A813B8B}"/>
              </a:ext>
            </a:extLst>
          </p:cNvPr>
          <p:cNvSpPr/>
          <p:nvPr/>
        </p:nvSpPr>
        <p:spPr>
          <a:xfrm>
            <a:off x="169765" y="614293"/>
            <a:ext cx="2181551" cy="27673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D886F256-5218-7140-A004-B1D25B3E64C2}"/>
              </a:ext>
            </a:extLst>
          </p:cNvPr>
          <p:cNvSpPr txBox="1"/>
          <p:nvPr/>
        </p:nvSpPr>
        <p:spPr>
          <a:xfrm>
            <a:off x="244607" y="613448"/>
            <a:ext cx="2518689" cy="307777"/>
          </a:xfrm>
          <a:prstGeom prst="rect">
            <a:avLst/>
          </a:prstGeom>
          <a:noFill/>
        </p:spPr>
        <p:txBody>
          <a:bodyPr wrap="square">
            <a:spAutoFit/>
          </a:bodyPr>
          <a:lstStyle/>
          <a:p>
            <a:r>
              <a:rPr lang="ja-JP" altLang="en-US" sz="1400">
                <a:solidFill>
                  <a:schemeClr val="bg1"/>
                </a:solidFill>
              </a:rPr>
              <a:t>ラーニングパートの例</a:t>
            </a:r>
          </a:p>
        </p:txBody>
      </p:sp>
      <p:sp>
        <p:nvSpPr>
          <p:cNvPr id="2" name="正方形/長方形 1">
            <a:extLst>
              <a:ext uri="{FF2B5EF4-FFF2-40B4-BE49-F238E27FC236}">
                <a16:creationId xmlns:a16="http://schemas.microsoft.com/office/drawing/2014/main" id="{2A87FE93-39E8-044D-8B1F-BB32297700ED}"/>
              </a:ext>
            </a:extLst>
          </p:cNvPr>
          <p:cNvSpPr/>
          <p:nvPr/>
        </p:nvSpPr>
        <p:spPr>
          <a:xfrm>
            <a:off x="411982" y="1205802"/>
            <a:ext cx="2964264" cy="505432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スライド番号プレースホルダー 2">
            <a:extLst>
              <a:ext uri="{FF2B5EF4-FFF2-40B4-BE49-F238E27FC236}">
                <a16:creationId xmlns:a16="http://schemas.microsoft.com/office/drawing/2014/main" id="{4D7BE733-D9EC-5E4E-9560-AD9A47872598}"/>
              </a:ext>
            </a:extLst>
          </p:cNvPr>
          <p:cNvSpPr>
            <a:spLocks noGrp="1"/>
          </p:cNvSpPr>
          <p:nvPr>
            <p:ph type="sldNum" sz="quarter" idx="12"/>
          </p:nvPr>
        </p:nvSpPr>
        <p:spPr/>
        <p:txBody>
          <a:bodyPr/>
          <a:lstStyle/>
          <a:p>
            <a:fld id="{A24A08D3-4842-684C-BE54-C9E1F2E8DB8B}" type="slidenum">
              <a:rPr kumimoji="1" lang="ja-JP" altLang="en-US" smtClean="0"/>
              <a:t>25</a:t>
            </a:fld>
            <a:endParaRPr kumimoji="1" lang="ja-JP" altLang="en-US"/>
          </a:p>
        </p:txBody>
      </p:sp>
    </p:spTree>
    <p:extLst>
      <p:ext uri="{BB962C8B-B14F-4D97-AF65-F5344CB8AC3E}">
        <p14:creationId xmlns:p14="http://schemas.microsoft.com/office/powerpoint/2010/main" val="25174454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56442717-04A5-A244-B889-8FDA52A90FF7}"/>
              </a:ext>
            </a:extLst>
          </p:cNvPr>
          <p:cNvPicPr>
            <a:picLocks noChangeAspect="1"/>
          </p:cNvPicPr>
          <p:nvPr/>
        </p:nvPicPr>
        <p:blipFill>
          <a:blip r:embed="rId2"/>
          <a:stretch>
            <a:fillRect/>
          </a:stretch>
        </p:blipFill>
        <p:spPr>
          <a:xfrm>
            <a:off x="227748" y="107188"/>
            <a:ext cx="1279506" cy="452216"/>
          </a:xfrm>
          <a:prstGeom prst="rect">
            <a:avLst/>
          </a:prstGeom>
        </p:spPr>
      </p:pic>
      <p:cxnSp>
        <p:nvCxnSpPr>
          <p:cNvPr id="9" name="直線コネクタ 8">
            <a:extLst>
              <a:ext uri="{FF2B5EF4-FFF2-40B4-BE49-F238E27FC236}">
                <a16:creationId xmlns:a16="http://schemas.microsoft.com/office/drawing/2014/main" id="{5892FC0E-6151-D840-9586-BA43FCFB6ACF}"/>
              </a:ext>
            </a:extLst>
          </p:cNvPr>
          <p:cNvCxnSpPr>
            <a:cxnSpLocks/>
          </p:cNvCxnSpPr>
          <p:nvPr/>
        </p:nvCxnSpPr>
        <p:spPr>
          <a:xfrm>
            <a:off x="102620" y="552548"/>
            <a:ext cx="9803380"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10" name="テキスト ボックス 9">
            <a:extLst>
              <a:ext uri="{FF2B5EF4-FFF2-40B4-BE49-F238E27FC236}">
                <a16:creationId xmlns:a16="http://schemas.microsoft.com/office/drawing/2014/main" id="{45ECE2FF-6B70-2344-A5E5-D2D2EC6773E3}"/>
              </a:ext>
            </a:extLst>
          </p:cNvPr>
          <p:cNvSpPr txBox="1"/>
          <p:nvPr/>
        </p:nvSpPr>
        <p:spPr>
          <a:xfrm>
            <a:off x="1500554" y="212244"/>
            <a:ext cx="8405446" cy="369332"/>
          </a:xfrm>
          <a:prstGeom prst="rect">
            <a:avLst/>
          </a:prstGeom>
          <a:noFill/>
        </p:spPr>
        <p:txBody>
          <a:bodyPr wrap="square">
            <a:spAutoFit/>
          </a:bodyPr>
          <a:lstStyle/>
          <a:p>
            <a:r>
              <a:rPr lang="ja-JP" altLang="en-US" b="1">
                <a:solidFill>
                  <a:srgbClr val="0070C0"/>
                </a:solidFill>
              </a:rPr>
              <a:t>なら、こども基本法の背景を理解しながら意思表示が可能。</a:t>
            </a:r>
            <a:endParaRPr lang="ja-JP" altLang="en-US"/>
          </a:p>
        </p:txBody>
      </p:sp>
      <p:cxnSp>
        <p:nvCxnSpPr>
          <p:cNvPr id="11" name="直線コネクタ 10">
            <a:extLst>
              <a:ext uri="{FF2B5EF4-FFF2-40B4-BE49-F238E27FC236}">
                <a16:creationId xmlns:a16="http://schemas.microsoft.com/office/drawing/2014/main" id="{0BB33F7F-F5BE-7343-BB72-A5479C6C9E0A}"/>
              </a:ext>
            </a:extLst>
          </p:cNvPr>
          <p:cNvCxnSpPr/>
          <p:nvPr/>
        </p:nvCxnSpPr>
        <p:spPr>
          <a:xfrm>
            <a:off x="102620" y="552548"/>
            <a:ext cx="9441004"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12" name="角丸四角形 11">
            <a:extLst>
              <a:ext uri="{FF2B5EF4-FFF2-40B4-BE49-F238E27FC236}">
                <a16:creationId xmlns:a16="http://schemas.microsoft.com/office/drawing/2014/main" id="{9585D5CB-8554-3549-B55F-CAC08A813B8B}"/>
              </a:ext>
            </a:extLst>
          </p:cNvPr>
          <p:cNvSpPr/>
          <p:nvPr/>
        </p:nvSpPr>
        <p:spPr>
          <a:xfrm>
            <a:off x="169765" y="614293"/>
            <a:ext cx="2181551" cy="27673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D886F256-5218-7140-A004-B1D25B3E64C2}"/>
              </a:ext>
            </a:extLst>
          </p:cNvPr>
          <p:cNvSpPr txBox="1"/>
          <p:nvPr/>
        </p:nvSpPr>
        <p:spPr>
          <a:xfrm>
            <a:off x="244607" y="613448"/>
            <a:ext cx="2518689" cy="307777"/>
          </a:xfrm>
          <a:prstGeom prst="rect">
            <a:avLst/>
          </a:prstGeom>
          <a:noFill/>
        </p:spPr>
        <p:txBody>
          <a:bodyPr wrap="square">
            <a:spAutoFit/>
          </a:bodyPr>
          <a:lstStyle/>
          <a:p>
            <a:r>
              <a:rPr lang="ja-JP" altLang="en-US" sz="1400">
                <a:solidFill>
                  <a:schemeClr val="bg1"/>
                </a:solidFill>
              </a:rPr>
              <a:t>ラーニングパートの例</a:t>
            </a:r>
          </a:p>
        </p:txBody>
      </p:sp>
      <p:pic>
        <p:nvPicPr>
          <p:cNvPr id="14" name="図 13">
            <a:extLst>
              <a:ext uri="{FF2B5EF4-FFF2-40B4-BE49-F238E27FC236}">
                <a16:creationId xmlns:a16="http://schemas.microsoft.com/office/drawing/2014/main" id="{2CDAEE0F-7EF9-D245-97FC-086AEE9A86FC}"/>
              </a:ext>
            </a:extLst>
          </p:cNvPr>
          <p:cNvPicPr>
            <a:picLocks noChangeAspect="1"/>
          </p:cNvPicPr>
          <p:nvPr/>
        </p:nvPicPr>
        <p:blipFill>
          <a:blip r:embed="rId3"/>
          <a:stretch>
            <a:fillRect/>
          </a:stretch>
        </p:blipFill>
        <p:spPr>
          <a:xfrm>
            <a:off x="415925" y="1176879"/>
            <a:ext cx="2916237" cy="4973987"/>
          </a:xfrm>
          <a:prstGeom prst="rect">
            <a:avLst/>
          </a:prstGeom>
        </p:spPr>
      </p:pic>
      <p:pic>
        <p:nvPicPr>
          <p:cNvPr id="15" name="図 14">
            <a:extLst>
              <a:ext uri="{FF2B5EF4-FFF2-40B4-BE49-F238E27FC236}">
                <a16:creationId xmlns:a16="http://schemas.microsoft.com/office/drawing/2014/main" id="{B8FCF5BD-43CC-8C45-A82C-7B134B9BC7A8}"/>
              </a:ext>
            </a:extLst>
          </p:cNvPr>
          <p:cNvPicPr>
            <a:picLocks noChangeAspect="1"/>
          </p:cNvPicPr>
          <p:nvPr/>
        </p:nvPicPr>
        <p:blipFill>
          <a:blip r:embed="rId4"/>
          <a:stretch>
            <a:fillRect/>
          </a:stretch>
        </p:blipFill>
        <p:spPr>
          <a:xfrm>
            <a:off x="3749214" y="1176880"/>
            <a:ext cx="1319010" cy="1126475"/>
          </a:xfrm>
          <a:prstGeom prst="rect">
            <a:avLst/>
          </a:prstGeom>
        </p:spPr>
      </p:pic>
      <p:pic>
        <p:nvPicPr>
          <p:cNvPr id="16" name="図 15">
            <a:extLst>
              <a:ext uri="{FF2B5EF4-FFF2-40B4-BE49-F238E27FC236}">
                <a16:creationId xmlns:a16="http://schemas.microsoft.com/office/drawing/2014/main" id="{8ACDF3A0-0F1F-7544-9A81-082F5DBBB3E8}"/>
              </a:ext>
            </a:extLst>
          </p:cNvPr>
          <p:cNvPicPr>
            <a:picLocks noChangeAspect="1"/>
          </p:cNvPicPr>
          <p:nvPr/>
        </p:nvPicPr>
        <p:blipFill>
          <a:blip r:embed="rId5"/>
          <a:stretch>
            <a:fillRect/>
          </a:stretch>
        </p:blipFill>
        <p:spPr>
          <a:xfrm>
            <a:off x="3782327" y="2622342"/>
            <a:ext cx="2280685" cy="3777224"/>
          </a:xfrm>
          <a:prstGeom prst="rect">
            <a:avLst/>
          </a:prstGeom>
        </p:spPr>
      </p:pic>
      <p:pic>
        <p:nvPicPr>
          <p:cNvPr id="17" name="図 16">
            <a:extLst>
              <a:ext uri="{FF2B5EF4-FFF2-40B4-BE49-F238E27FC236}">
                <a16:creationId xmlns:a16="http://schemas.microsoft.com/office/drawing/2014/main" id="{FC4DA2FF-57EB-884B-8B83-EDA51C9FBE83}"/>
              </a:ext>
            </a:extLst>
          </p:cNvPr>
          <p:cNvPicPr>
            <a:picLocks noChangeAspect="1"/>
          </p:cNvPicPr>
          <p:nvPr/>
        </p:nvPicPr>
        <p:blipFill>
          <a:blip r:embed="rId6"/>
          <a:stretch>
            <a:fillRect/>
          </a:stretch>
        </p:blipFill>
        <p:spPr>
          <a:xfrm>
            <a:off x="6266001" y="2616743"/>
            <a:ext cx="2268538" cy="3851948"/>
          </a:xfrm>
          <a:prstGeom prst="rect">
            <a:avLst/>
          </a:prstGeom>
        </p:spPr>
      </p:pic>
      <p:sp>
        <p:nvSpPr>
          <p:cNvPr id="18" name="正方形/長方形 17">
            <a:extLst>
              <a:ext uri="{FF2B5EF4-FFF2-40B4-BE49-F238E27FC236}">
                <a16:creationId xmlns:a16="http://schemas.microsoft.com/office/drawing/2014/main" id="{23AD937E-B96E-D34B-B304-09FC97FB7590}"/>
              </a:ext>
            </a:extLst>
          </p:cNvPr>
          <p:cNvSpPr/>
          <p:nvPr/>
        </p:nvSpPr>
        <p:spPr>
          <a:xfrm>
            <a:off x="415925" y="1197517"/>
            <a:ext cx="2916237" cy="5157787"/>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a:extLst>
              <a:ext uri="{FF2B5EF4-FFF2-40B4-BE49-F238E27FC236}">
                <a16:creationId xmlns:a16="http://schemas.microsoft.com/office/drawing/2014/main" id="{2D5837CE-541D-B549-94E0-47563514EA1C}"/>
              </a:ext>
            </a:extLst>
          </p:cNvPr>
          <p:cNvSpPr>
            <a:spLocks noGrp="1"/>
          </p:cNvSpPr>
          <p:nvPr>
            <p:ph type="sldNum" sz="quarter" idx="12"/>
          </p:nvPr>
        </p:nvSpPr>
        <p:spPr/>
        <p:txBody>
          <a:bodyPr/>
          <a:lstStyle/>
          <a:p>
            <a:fld id="{A24A08D3-4842-684C-BE54-C9E1F2E8DB8B}" type="slidenum">
              <a:rPr kumimoji="1" lang="ja-JP" altLang="en-US" smtClean="0"/>
              <a:t>26</a:t>
            </a:fld>
            <a:endParaRPr kumimoji="1" lang="ja-JP" altLang="en-US"/>
          </a:p>
        </p:txBody>
      </p:sp>
    </p:spTree>
    <p:extLst>
      <p:ext uri="{BB962C8B-B14F-4D97-AF65-F5344CB8AC3E}">
        <p14:creationId xmlns:p14="http://schemas.microsoft.com/office/powerpoint/2010/main" val="27553686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A5D1DA75-D13B-7348-880A-D18FBB8727EE}"/>
              </a:ext>
            </a:extLst>
          </p:cNvPr>
          <p:cNvPicPr>
            <a:picLocks noChangeAspect="1"/>
          </p:cNvPicPr>
          <p:nvPr/>
        </p:nvPicPr>
        <p:blipFill>
          <a:blip r:embed="rId2"/>
          <a:stretch>
            <a:fillRect/>
          </a:stretch>
        </p:blipFill>
        <p:spPr>
          <a:xfrm>
            <a:off x="227748" y="107188"/>
            <a:ext cx="1279506" cy="452216"/>
          </a:xfrm>
          <a:prstGeom prst="rect">
            <a:avLst/>
          </a:prstGeom>
        </p:spPr>
      </p:pic>
      <p:cxnSp>
        <p:nvCxnSpPr>
          <p:cNvPr id="5" name="直線コネクタ 4">
            <a:extLst>
              <a:ext uri="{FF2B5EF4-FFF2-40B4-BE49-F238E27FC236}">
                <a16:creationId xmlns:a16="http://schemas.microsoft.com/office/drawing/2014/main" id="{B4AFF9E5-8738-234B-81FF-CBBB92235235}"/>
              </a:ext>
            </a:extLst>
          </p:cNvPr>
          <p:cNvCxnSpPr>
            <a:cxnSpLocks/>
          </p:cNvCxnSpPr>
          <p:nvPr/>
        </p:nvCxnSpPr>
        <p:spPr>
          <a:xfrm>
            <a:off x="102620" y="552548"/>
            <a:ext cx="9803380"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6" name="テキスト ボックス 5">
            <a:extLst>
              <a:ext uri="{FF2B5EF4-FFF2-40B4-BE49-F238E27FC236}">
                <a16:creationId xmlns:a16="http://schemas.microsoft.com/office/drawing/2014/main" id="{693B70FA-BBA6-BB4C-A412-B796A7B276DC}"/>
              </a:ext>
            </a:extLst>
          </p:cNvPr>
          <p:cNvSpPr txBox="1"/>
          <p:nvPr/>
        </p:nvSpPr>
        <p:spPr>
          <a:xfrm>
            <a:off x="1500554" y="212244"/>
            <a:ext cx="8405446" cy="369332"/>
          </a:xfrm>
          <a:prstGeom prst="rect">
            <a:avLst/>
          </a:prstGeom>
          <a:noFill/>
        </p:spPr>
        <p:txBody>
          <a:bodyPr wrap="square">
            <a:spAutoFit/>
          </a:bodyPr>
          <a:lstStyle/>
          <a:p>
            <a:r>
              <a:rPr lang="ja-JP" altLang="en-US" b="1">
                <a:solidFill>
                  <a:srgbClr val="0070C0"/>
                </a:solidFill>
              </a:rPr>
              <a:t>なら、こども基本法の背景を理解しながら意思表示が可能。</a:t>
            </a:r>
            <a:endParaRPr lang="ja-JP" altLang="en-US"/>
          </a:p>
        </p:txBody>
      </p:sp>
      <p:cxnSp>
        <p:nvCxnSpPr>
          <p:cNvPr id="7" name="直線コネクタ 6">
            <a:extLst>
              <a:ext uri="{FF2B5EF4-FFF2-40B4-BE49-F238E27FC236}">
                <a16:creationId xmlns:a16="http://schemas.microsoft.com/office/drawing/2014/main" id="{7FA24E0F-FE6E-8B42-860B-44E8FB51794D}"/>
              </a:ext>
            </a:extLst>
          </p:cNvPr>
          <p:cNvCxnSpPr/>
          <p:nvPr/>
        </p:nvCxnSpPr>
        <p:spPr>
          <a:xfrm>
            <a:off x="102620" y="552548"/>
            <a:ext cx="9441004"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8" name="正方形/長方形 7">
            <a:extLst>
              <a:ext uri="{FF2B5EF4-FFF2-40B4-BE49-F238E27FC236}">
                <a16:creationId xmlns:a16="http://schemas.microsoft.com/office/drawing/2014/main" id="{B9B46E26-643E-3544-ABED-AB7D3AC7C894}"/>
              </a:ext>
            </a:extLst>
          </p:cNvPr>
          <p:cNvSpPr/>
          <p:nvPr/>
        </p:nvSpPr>
        <p:spPr>
          <a:xfrm>
            <a:off x="216444" y="2130547"/>
            <a:ext cx="2180197" cy="432049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a:extLst>
              <a:ext uri="{FF2B5EF4-FFF2-40B4-BE49-F238E27FC236}">
                <a16:creationId xmlns:a16="http://schemas.microsoft.com/office/drawing/2014/main" id="{456902AF-6233-3E46-B2F9-32C5F0B51236}"/>
              </a:ext>
            </a:extLst>
          </p:cNvPr>
          <p:cNvPicPr>
            <a:picLocks noChangeAspect="1"/>
          </p:cNvPicPr>
          <p:nvPr/>
        </p:nvPicPr>
        <p:blipFill>
          <a:blip r:embed="rId2"/>
          <a:stretch>
            <a:fillRect/>
          </a:stretch>
        </p:blipFill>
        <p:spPr>
          <a:xfrm>
            <a:off x="288040" y="2187197"/>
            <a:ext cx="596217" cy="210721"/>
          </a:xfrm>
          <a:prstGeom prst="rect">
            <a:avLst/>
          </a:prstGeom>
        </p:spPr>
      </p:pic>
      <p:pic>
        <p:nvPicPr>
          <p:cNvPr id="10" name="図 9">
            <a:extLst>
              <a:ext uri="{FF2B5EF4-FFF2-40B4-BE49-F238E27FC236}">
                <a16:creationId xmlns:a16="http://schemas.microsoft.com/office/drawing/2014/main" id="{0EE2B6E0-38A6-9F44-A7BC-1A71A7955D7C}"/>
              </a:ext>
            </a:extLst>
          </p:cNvPr>
          <p:cNvPicPr>
            <a:picLocks noChangeAspect="1"/>
          </p:cNvPicPr>
          <p:nvPr/>
        </p:nvPicPr>
        <p:blipFill>
          <a:blip r:embed="rId3"/>
          <a:stretch>
            <a:fillRect/>
          </a:stretch>
        </p:blipFill>
        <p:spPr>
          <a:xfrm>
            <a:off x="2124531" y="2198775"/>
            <a:ext cx="216737" cy="165740"/>
          </a:xfrm>
          <a:prstGeom prst="rect">
            <a:avLst/>
          </a:prstGeom>
        </p:spPr>
      </p:pic>
      <p:sp>
        <p:nvSpPr>
          <p:cNvPr id="11" name="角丸四角形 10">
            <a:extLst>
              <a:ext uri="{FF2B5EF4-FFF2-40B4-BE49-F238E27FC236}">
                <a16:creationId xmlns:a16="http://schemas.microsoft.com/office/drawing/2014/main" id="{DFF9E067-5D85-D045-B0BB-8DECB242846B}"/>
              </a:ext>
            </a:extLst>
          </p:cNvPr>
          <p:cNvSpPr/>
          <p:nvPr/>
        </p:nvSpPr>
        <p:spPr>
          <a:xfrm>
            <a:off x="312341" y="4497474"/>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a:extLst>
              <a:ext uri="{FF2B5EF4-FFF2-40B4-BE49-F238E27FC236}">
                <a16:creationId xmlns:a16="http://schemas.microsoft.com/office/drawing/2014/main" id="{6FA9CB9D-A033-EC4F-A383-3F70DC00D9BF}"/>
              </a:ext>
            </a:extLst>
          </p:cNvPr>
          <p:cNvSpPr/>
          <p:nvPr/>
        </p:nvSpPr>
        <p:spPr>
          <a:xfrm>
            <a:off x="312341" y="4062045"/>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 12">
            <a:extLst>
              <a:ext uri="{FF2B5EF4-FFF2-40B4-BE49-F238E27FC236}">
                <a16:creationId xmlns:a16="http://schemas.microsoft.com/office/drawing/2014/main" id="{A3DDA839-FC5C-2446-BE8D-AA73C29655A6}"/>
              </a:ext>
            </a:extLst>
          </p:cNvPr>
          <p:cNvSpPr/>
          <p:nvPr/>
        </p:nvSpPr>
        <p:spPr>
          <a:xfrm>
            <a:off x="312341" y="3626617"/>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a:extLst>
              <a:ext uri="{FF2B5EF4-FFF2-40B4-BE49-F238E27FC236}">
                <a16:creationId xmlns:a16="http://schemas.microsoft.com/office/drawing/2014/main" id="{56B81AC5-A4FD-4C40-ABC2-0ACEC738C078}"/>
              </a:ext>
            </a:extLst>
          </p:cNvPr>
          <p:cNvPicPr>
            <a:picLocks noChangeAspect="1"/>
          </p:cNvPicPr>
          <p:nvPr/>
        </p:nvPicPr>
        <p:blipFill>
          <a:blip r:embed="rId4"/>
          <a:stretch>
            <a:fillRect/>
          </a:stretch>
        </p:blipFill>
        <p:spPr>
          <a:xfrm>
            <a:off x="459715" y="5799272"/>
            <a:ext cx="1690635" cy="352216"/>
          </a:xfrm>
          <a:prstGeom prst="rect">
            <a:avLst/>
          </a:prstGeom>
        </p:spPr>
      </p:pic>
      <p:sp>
        <p:nvSpPr>
          <p:cNvPr id="15" name="テキスト ボックス 14">
            <a:extLst>
              <a:ext uri="{FF2B5EF4-FFF2-40B4-BE49-F238E27FC236}">
                <a16:creationId xmlns:a16="http://schemas.microsoft.com/office/drawing/2014/main" id="{AC812736-9E8C-A140-8DCC-EA2C6F9BD250}"/>
              </a:ext>
            </a:extLst>
          </p:cNvPr>
          <p:cNvSpPr txBox="1"/>
          <p:nvPr/>
        </p:nvSpPr>
        <p:spPr>
          <a:xfrm>
            <a:off x="296431" y="2867183"/>
            <a:ext cx="2014693" cy="600164"/>
          </a:xfrm>
          <a:prstGeom prst="rect">
            <a:avLst/>
          </a:prstGeom>
          <a:noFill/>
        </p:spPr>
        <p:txBody>
          <a:bodyPr wrap="square">
            <a:spAutoFit/>
          </a:bodyPr>
          <a:lstStyle/>
          <a:p>
            <a:r>
              <a:rPr kumimoji="1" lang="ja-JP" altLang="en-US" sz="1100" b="1">
                <a:solidFill>
                  <a:srgbClr val="0E378A"/>
                </a:solidFill>
                <a:latin typeface="+mn-ea"/>
              </a:rPr>
              <a:t>日本社会で最も強い力である</a:t>
            </a:r>
            <a:endParaRPr kumimoji="1" lang="en-US" altLang="ja-JP" sz="1100" b="1" dirty="0">
              <a:solidFill>
                <a:srgbClr val="0E378A"/>
              </a:solidFill>
              <a:latin typeface="+mn-ea"/>
            </a:endParaRPr>
          </a:p>
          <a:p>
            <a:r>
              <a:rPr kumimoji="1" lang="ja-JP" altLang="en-US" sz="1100" b="1">
                <a:solidFill>
                  <a:srgbClr val="0E378A"/>
                </a:solidFill>
                <a:latin typeface="+mn-ea"/>
              </a:rPr>
              <a:t>「主権」は、誰が持っていると定められていますか？</a:t>
            </a:r>
            <a:endParaRPr lang="ja-JP" altLang="en-US" sz="1100">
              <a:solidFill>
                <a:srgbClr val="0E378A"/>
              </a:solidFill>
            </a:endParaRPr>
          </a:p>
        </p:txBody>
      </p:sp>
      <p:sp>
        <p:nvSpPr>
          <p:cNvPr id="16" name="テキスト ボックス 15">
            <a:extLst>
              <a:ext uri="{FF2B5EF4-FFF2-40B4-BE49-F238E27FC236}">
                <a16:creationId xmlns:a16="http://schemas.microsoft.com/office/drawing/2014/main" id="{4A90D405-79BA-D245-8E7D-E65BB3F46652}"/>
              </a:ext>
            </a:extLst>
          </p:cNvPr>
          <p:cNvSpPr txBox="1"/>
          <p:nvPr/>
        </p:nvSpPr>
        <p:spPr>
          <a:xfrm>
            <a:off x="688317" y="2563558"/>
            <a:ext cx="1220874" cy="230832"/>
          </a:xfrm>
          <a:prstGeom prst="rect">
            <a:avLst/>
          </a:prstGeom>
          <a:noFill/>
        </p:spPr>
        <p:txBody>
          <a:bodyPr wrap="square">
            <a:spAutoFit/>
          </a:bodyPr>
          <a:lstStyle/>
          <a:p>
            <a:pPr algn="ctr"/>
            <a:r>
              <a:rPr kumimoji="1" lang="ja-JP" altLang="en-US" sz="900" b="1">
                <a:solidFill>
                  <a:srgbClr val="EE5624"/>
                </a:solidFill>
                <a:latin typeface="+mn-ea"/>
              </a:rPr>
              <a:t>こども基本法</a:t>
            </a:r>
            <a:endParaRPr lang="ja-JP" altLang="en-US" sz="900">
              <a:solidFill>
                <a:srgbClr val="EE5624"/>
              </a:solidFill>
            </a:endParaRPr>
          </a:p>
        </p:txBody>
      </p:sp>
      <p:sp>
        <p:nvSpPr>
          <p:cNvPr id="17" name="正方形/長方形 16">
            <a:extLst>
              <a:ext uri="{FF2B5EF4-FFF2-40B4-BE49-F238E27FC236}">
                <a16:creationId xmlns:a16="http://schemas.microsoft.com/office/drawing/2014/main" id="{F29E01C0-9C43-F34E-A091-8733BB98F78A}"/>
              </a:ext>
            </a:extLst>
          </p:cNvPr>
          <p:cNvSpPr/>
          <p:nvPr/>
        </p:nvSpPr>
        <p:spPr>
          <a:xfrm>
            <a:off x="2639771" y="2122174"/>
            <a:ext cx="2180197" cy="432049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a:extLst>
              <a:ext uri="{FF2B5EF4-FFF2-40B4-BE49-F238E27FC236}">
                <a16:creationId xmlns:a16="http://schemas.microsoft.com/office/drawing/2014/main" id="{D15BD3D8-3556-254E-8631-66D31B2E4AD7}"/>
              </a:ext>
            </a:extLst>
          </p:cNvPr>
          <p:cNvPicPr>
            <a:picLocks noChangeAspect="1"/>
          </p:cNvPicPr>
          <p:nvPr/>
        </p:nvPicPr>
        <p:blipFill>
          <a:blip r:embed="rId2"/>
          <a:stretch>
            <a:fillRect/>
          </a:stretch>
        </p:blipFill>
        <p:spPr>
          <a:xfrm>
            <a:off x="2711367" y="2178824"/>
            <a:ext cx="596217" cy="210721"/>
          </a:xfrm>
          <a:prstGeom prst="rect">
            <a:avLst/>
          </a:prstGeom>
        </p:spPr>
      </p:pic>
      <p:pic>
        <p:nvPicPr>
          <p:cNvPr id="19" name="図 18">
            <a:extLst>
              <a:ext uri="{FF2B5EF4-FFF2-40B4-BE49-F238E27FC236}">
                <a16:creationId xmlns:a16="http://schemas.microsoft.com/office/drawing/2014/main" id="{81F92EA5-FF51-8647-AB4B-0C3925443666}"/>
              </a:ext>
            </a:extLst>
          </p:cNvPr>
          <p:cNvPicPr>
            <a:picLocks noChangeAspect="1"/>
          </p:cNvPicPr>
          <p:nvPr/>
        </p:nvPicPr>
        <p:blipFill>
          <a:blip r:embed="rId3"/>
          <a:stretch>
            <a:fillRect/>
          </a:stretch>
        </p:blipFill>
        <p:spPr>
          <a:xfrm>
            <a:off x="4547858" y="2190402"/>
            <a:ext cx="216737" cy="165740"/>
          </a:xfrm>
          <a:prstGeom prst="rect">
            <a:avLst/>
          </a:prstGeom>
        </p:spPr>
      </p:pic>
      <p:sp>
        <p:nvSpPr>
          <p:cNvPr id="20" name="角丸四角形 19">
            <a:extLst>
              <a:ext uri="{FF2B5EF4-FFF2-40B4-BE49-F238E27FC236}">
                <a16:creationId xmlns:a16="http://schemas.microsoft.com/office/drawing/2014/main" id="{8009C15A-671D-1C40-AFB1-774E551D545F}"/>
              </a:ext>
            </a:extLst>
          </p:cNvPr>
          <p:cNvSpPr/>
          <p:nvPr/>
        </p:nvSpPr>
        <p:spPr>
          <a:xfrm>
            <a:off x="2735668" y="4053672"/>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角丸四角形 20">
            <a:extLst>
              <a:ext uri="{FF2B5EF4-FFF2-40B4-BE49-F238E27FC236}">
                <a16:creationId xmlns:a16="http://schemas.microsoft.com/office/drawing/2014/main" id="{6250DC08-ED2F-F049-88B6-7C50C0F2BF4A}"/>
              </a:ext>
            </a:extLst>
          </p:cNvPr>
          <p:cNvSpPr/>
          <p:nvPr/>
        </p:nvSpPr>
        <p:spPr>
          <a:xfrm>
            <a:off x="2735668" y="3618244"/>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E37F1206-CC39-DC48-B66C-A9B56C739238}"/>
              </a:ext>
            </a:extLst>
          </p:cNvPr>
          <p:cNvPicPr>
            <a:picLocks noChangeAspect="1"/>
          </p:cNvPicPr>
          <p:nvPr/>
        </p:nvPicPr>
        <p:blipFill>
          <a:blip r:embed="rId4"/>
          <a:stretch>
            <a:fillRect/>
          </a:stretch>
        </p:blipFill>
        <p:spPr>
          <a:xfrm>
            <a:off x="2883042" y="5790899"/>
            <a:ext cx="1690635" cy="352216"/>
          </a:xfrm>
          <a:prstGeom prst="rect">
            <a:avLst/>
          </a:prstGeom>
        </p:spPr>
      </p:pic>
      <p:sp>
        <p:nvSpPr>
          <p:cNvPr id="23" name="テキスト ボックス 22">
            <a:extLst>
              <a:ext uri="{FF2B5EF4-FFF2-40B4-BE49-F238E27FC236}">
                <a16:creationId xmlns:a16="http://schemas.microsoft.com/office/drawing/2014/main" id="{AC785C49-6386-B747-A0D7-782FEA37D4C6}"/>
              </a:ext>
            </a:extLst>
          </p:cNvPr>
          <p:cNvSpPr txBox="1"/>
          <p:nvPr/>
        </p:nvSpPr>
        <p:spPr>
          <a:xfrm>
            <a:off x="2719758" y="2858810"/>
            <a:ext cx="2014693" cy="600164"/>
          </a:xfrm>
          <a:prstGeom prst="rect">
            <a:avLst/>
          </a:prstGeom>
          <a:noFill/>
        </p:spPr>
        <p:txBody>
          <a:bodyPr wrap="square">
            <a:spAutoFit/>
          </a:bodyPr>
          <a:lstStyle/>
          <a:p>
            <a:r>
              <a:rPr kumimoji="1" lang="ja-JP" altLang="en-US" sz="1100" b="1">
                <a:solidFill>
                  <a:srgbClr val="0E378A"/>
                </a:solidFill>
                <a:latin typeface="+mn-ea"/>
              </a:rPr>
              <a:t>民主主義は多数決でものごとが決まる仕組みである、これは、</a:t>
            </a:r>
            <a:r>
              <a:rPr kumimoji="1" lang="en-US" altLang="ja-JP" sz="1100" b="1" dirty="0" err="1">
                <a:solidFill>
                  <a:srgbClr val="0E378A"/>
                </a:solidFill>
                <a:latin typeface="+mn-ea"/>
              </a:rPr>
              <a:t>YESorNO</a:t>
            </a:r>
            <a:r>
              <a:rPr kumimoji="1" lang="en-US" altLang="ja-JP" sz="1100" b="1" dirty="0">
                <a:solidFill>
                  <a:srgbClr val="0E378A"/>
                </a:solidFill>
                <a:latin typeface="+mn-ea"/>
              </a:rPr>
              <a:t>?</a:t>
            </a:r>
            <a:endParaRPr lang="ja-JP" altLang="en-US" sz="1100">
              <a:solidFill>
                <a:srgbClr val="0E378A"/>
              </a:solidFill>
            </a:endParaRPr>
          </a:p>
        </p:txBody>
      </p:sp>
      <p:sp>
        <p:nvSpPr>
          <p:cNvPr id="24" name="テキスト ボックス 23">
            <a:extLst>
              <a:ext uri="{FF2B5EF4-FFF2-40B4-BE49-F238E27FC236}">
                <a16:creationId xmlns:a16="http://schemas.microsoft.com/office/drawing/2014/main" id="{7E41B35F-8AD9-D34D-818D-80836084ADAC}"/>
              </a:ext>
            </a:extLst>
          </p:cNvPr>
          <p:cNvSpPr txBox="1"/>
          <p:nvPr/>
        </p:nvSpPr>
        <p:spPr>
          <a:xfrm>
            <a:off x="3111644" y="2555185"/>
            <a:ext cx="1220874" cy="230832"/>
          </a:xfrm>
          <a:prstGeom prst="rect">
            <a:avLst/>
          </a:prstGeom>
          <a:noFill/>
        </p:spPr>
        <p:txBody>
          <a:bodyPr wrap="square">
            <a:spAutoFit/>
          </a:bodyPr>
          <a:lstStyle/>
          <a:p>
            <a:pPr algn="ctr"/>
            <a:r>
              <a:rPr kumimoji="1" lang="ja-JP" altLang="en-US" sz="900" b="1">
                <a:solidFill>
                  <a:srgbClr val="EE5624"/>
                </a:solidFill>
                <a:latin typeface="+mn-ea"/>
              </a:rPr>
              <a:t>こども基本法</a:t>
            </a:r>
            <a:endParaRPr lang="ja-JP" altLang="en-US" sz="900">
              <a:solidFill>
                <a:srgbClr val="EE5624"/>
              </a:solidFill>
            </a:endParaRPr>
          </a:p>
        </p:txBody>
      </p:sp>
      <p:sp>
        <p:nvSpPr>
          <p:cNvPr id="25" name="正方形/長方形 24">
            <a:extLst>
              <a:ext uri="{FF2B5EF4-FFF2-40B4-BE49-F238E27FC236}">
                <a16:creationId xmlns:a16="http://schemas.microsoft.com/office/drawing/2014/main" id="{395CAD3B-D28D-ED4A-9DA0-09B867682CCC}"/>
              </a:ext>
            </a:extLst>
          </p:cNvPr>
          <p:cNvSpPr/>
          <p:nvPr/>
        </p:nvSpPr>
        <p:spPr>
          <a:xfrm>
            <a:off x="5109993" y="2110450"/>
            <a:ext cx="2180197" cy="432049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a:extLst>
              <a:ext uri="{FF2B5EF4-FFF2-40B4-BE49-F238E27FC236}">
                <a16:creationId xmlns:a16="http://schemas.microsoft.com/office/drawing/2014/main" id="{F65C2041-7694-B84E-AE60-ABD5C215DBE8}"/>
              </a:ext>
            </a:extLst>
          </p:cNvPr>
          <p:cNvPicPr>
            <a:picLocks noChangeAspect="1"/>
          </p:cNvPicPr>
          <p:nvPr/>
        </p:nvPicPr>
        <p:blipFill>
          <a:blip r:embed="rId2"/>
          <a:stretch>
            <a:fillRect/>
          </a:stretch>
        </p:blipFill>
        <p:spPr>
          <a:xfrm>
            <a:off x="5201686" y="2167100"/>
            <a:ext cx="596217" cy="210721"/>
          </a:xfrm>
          <a:prstGeom prst="rect">
            <a:avLst/>
          </a:prstGeom>
        </p:spPr>
      </p:pic>
      <p:pic>
        <p:nvPicPr>
          <p:cNvPr id="27" name="図 26">
            <a:extLst>
              <a:ext uri="{FF2B5EF4-FFF2-40B4-BE49-F238E27FC236}">
                <a16:creationId xmlns:a16="http://schemas.microsoft.com/office/drawing/2014/main" id="{1A399736-8D58-8A43-B755-AE39B109F822}"/>
              </a:ext>
            </a:extLst>
          </p:cNvPr>
          <p:cNvPicPr>
            <a:picLocks noChangeAspect="1"/>
          </p:cNvPicPr>
          <p:nvPr/>
        </p:nvPicPr>
        <p:blipFill>
          <a:blip r:embed="rId3"/>
          <a:stretch>
            <a:fillRect/>
          </a:stretch>
        </p:blipFill>
        <p:spPr>
          <a:xfrm>
            <a:off x="7018080" y="2178678"/>
            <a:ext cx="216737" cy="165740"/>
          </a:xfrm>
          <a:prstGeom prst="rect">
            <a:avLst/>
          </a:prstGeom>
        </p:spPr>
      </p:pic>
      <p:sp>
        <p:nvSpPr>
          <p:cNvPr id="28" name="角丸四角形 27">
            <a:extLst>
              <a:ext uri="{FF2B5EF4-FFF2-40B4-BE49-F238E27FC236}">
                <a16:creationId xmlns:a16="http://schemas.microsoft.com/office/drawing/2014/main" id="{A2105358-4268-F341-9811-8FD0A3B514E6}"/>
              </a:ext>
            </a:extLst>
          </p:cNvPr>
          <p:cNvSpPr/>
          <p:nvPr/>
        </p:nvSpPr>
        <p:spPr>
          <a:xfrm>
            <a:off x="5205890" y="4041948"/>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角丸四角形 28">
            <a:extLst>
              <a:ext uri="{FF2B5EF4-FFF2-40B4-BE49-F238E27FC236}">
                <a16:creationId xmlns:a16="http://schemas.microsoft.com/office/drawing/2014/main" id="{51619E00-CBC9-5B43-9B28-303DBEE2F473}"/>
              </a:ext>
            </a:extLst>
          </p:cNvPr>
          <p:cNvSpPr/>
          <p:nvPr/>
        </p:nvSpPr>
        <p:spPr>
          <a:xfrm>
            <a:off x="5205890" y="3606520"/>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 name="図 29">
            <a:extLst>
              <a:ext uri="{FF2B5EF4-FFF2-40B4-BE49-F238E27FC236}">
                <a16:creationId xmlns:a16="http://schemas.microsoft.com/office/drawing/2014/main" id="{1247E0B7-E34D-A543-98FE-4105AC2B71E1}"/>
              </a:ext>
            </a:extLst>
          </p:cNvPr>
          <p:cNvPicPr>
            <a:picLocks noChangeAspect="1"/>
          </p:cNvPicPr>
          <p:nvPr/>
        </p:nvPicPr>
        <p:blipFill>
          <a:blip r:embed="rId4"/>
          <a:stretch>
            <a:fillRect/>
          </a:stretch>
        </p:blipFill>
        <p:spPr>
          <a:xfrm>
            <a:off x="5353264" y="5779175"/>
            <a:ext cx="1690635" cy="352216"/>
          </a:xfrm>
          <a:prstGeom prst="rect">
            <a:avLst/>
          </a:prstGeom>
        </p:spPr>
      </p:pic>
      <p:sp>
        <p:nvSpPr>
          <p:cNvPr id="31" name="テキスト ボックス 30">
            <a:extLst>
              <a:ext uri="{FF2B5EF4-FFF2-40B4-BE49-F238E27FC236}">
                <a16:creationId xmlns:a16="http://schemas.microsoft.com/office/drawing/2014/main" id="{9A7B9529-2A65-0346-881E-9D151A379DB0}"/>
              </a:ext>
            </a:extLst>
          </p:cNvPr>
          <p:cNvSpPr txBox="1"/>
          <p:nvPr/>
        </p:nvSpPr>
        <p:spPr>
          <a:xfrm>
            <a:off x="5189980" y="2847086"/>
            <a:ext cx="2014693" cy="600164"/>
          </a:xfrm>
          <a:prstGeom prst="rect">
            <a:avLst/>
          </a:prstGeom>
          <a:noFill/>
        </p:spPr>
        <p:txBody>
          <a:bodyPr wrap="square">
            <a:spAutoFit/>
          </a:bodyPr>
          <a:lstStyle/>
          <a:p>
            <a:r>
              <a:rPr kumimoji="1" lang="ja-JP" altLang="en-US" sz="1100" b="1">
                <a:solidFill>
                  <a:srgbClr val="0E378A"/>
                </a:solidFill>
                <a:latin typeface="+mn-ea"/>
              </a:rPr>
              <a:t>先生が「校則は変えられない」と言ったら、校則は変えられない。これは</a:t>
            </a:r>
            <a:r>
              <a:rPr kumimoji="1" lang="en-US" altLang="ja-JP" sz="1100" b="1" dirty="0" err="1">
                <a:solidFill>
                  <a:srgbClr val="0E378A"/>
                </a:solidFill>
                <a:latin typeface="+mn-ea"/>
              </a:rPr>
              <a:t>YESorNO</a:t>
            </a:r>
            <a:r>
              <a:rPr kumimoji="1" lang="en-US" altLang="ja-JP" sz="1100" b="1" dirty="0">
                <a:solidFill>
                  <a:srgbClr val="0E378A"/>
                </a:solidFill>
                <a:latin typeface="+mn-ea"/>
              </a:rPr>
              <a:t>?</a:t>
            </a:r>
            <a:endParaRPr lang="ja-JP" altLang="en-US" sz="1100">
              <a:solidFill>
                <a:srgbClr val="0E378A"/>
              </a:solidFill>
            </a:endParaRPr>
          </a:p>
        </p:txBody>
      </p:sp>
      <p:sp>
        <p:nvSpPr>
          <p:cNvPr id="32" name="テキスト ボックス 31">
            <a:extLst>
              <a:ext uri="{FF2B5EF4-FFF2-40B4-BE49-F238E27FC236}">
                <a16:creationId xmlns:a16="http://schemas.microsoft.com/office/drawing/2014/main" id="{C02672F2-7DF1-0A4B-B5EF-1737CE5DC9F9}"/>
              </a:ext>
            </a:extLst>
          </p:cNvPr>
          <p:cNvSpPr txBox="1"/>
          <p:nvPr/>
        </p:nvSpPr>
        <p:spPr>
          <a:xfrm>
            <a:off x="5581866" y="2543461"/>
            <a:ext cx="1220874" cy="230832"/>
          </a:xfrm>
          <a:prstGeom prst="rect">
            <a:avLst/>
          </a:prstGeom>
          <a:noFill/>
        </p:spPr>
        <p:txBody>
          <a:bodyPr wrap="square">
            <a:spAutoFit/>
          </a:bodyPr>
          <a:lstStyle/>
          <a:p>
            <a:pPr algn="ctr"/>
            <a:r>
              <a:rPr kumimoji="1" lang="ja-JP" altLang="en-US" sz="900" b="1">
                <a:solidFill>
                  <a:srgbClr val="EE5624"/>
                </a:solidFill>
                <a:latin typeface="+mn-ea"/>
              </a:rPr>
              <a:t>こども基本法</a:t>
            </a:r>
            <a:endParaRPr lang="ja-JP" altLang="en-US" sz="900">
              <a:solidFill>
                <a:srgbClr val="EE5624"/>
              </a:solidFill>
            </a:endParaRPr>
          </a:p>
        </p:txBody>
      </p:sp>
      <p:sp>
        <p:nvSpPr>
          <p:cNvPr id="33" name="正方形/長方形 32">
            <a:extLst>
              <a:ext uri="{FF2B5EF4-FFF2-40B4-BE49-F238E27FC236}">
                <a16:creationId xmlns:a16="http://schemas.microsoft.com/office/drawing/2014/main" id="{338EFF98-0EB0-2641-9ECA-34088D42B4A3}"/>
              </a:ext>
            </a:extLst>
          </p:cNvPr>
          <p:cNvSpPr/>
          <p:nvPr/>
        </p:nvSpPr>
        <p:spPr>
          <a:xfrm>
            <a:off x="7531644" y="2120498"/>
            <a:ext cx="2180197" cy="432049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4" name="図 33">
            <a:extLst>
              <a:ext uri="{FF2B5EF4-FFF2-40B4-BE49-F238E27FC236}">
                <a16:creationId xmlns:a16="http://schemas.microsoft.com/office/drawing/2014/main" id="{3EADC02A-C128-D346-9DF2-6F486B41FCFC}"/>
              </a:ext>
            </a:extLst>
          </p:cNvPr>
          <p:cNvPicPr>
            <a:picLocks noChangeAspect="1"/>
          </p:cNvPicPr>
          <p:nvPr/>
        </p:nvPicPr>
        <p:blipFill>
          <a:blip r:embed="rId2"/>
          <a:stretch>
            <a:fillRect/>
          </a:stretch>
        </p:blipFill>
        <p:spPr>
          <a:xfrm>
            <a:off x="7603240" y="2177148"/>
            <a:ext cx="596217" cy="210721"/>
          </a:xfrm>
          <a:prstGeom prst="rect">
            <a:avLst/>
          </a:prstGeom>
        </p:spPr>
      </p:pic>
      <p:pic>
        <p:nvPicPr>
          <p:cNvPr id="35" name="図 34">
            <a:extLst>
              <a:ext uri="{FF2B5EF4-FFF2-40B4-BE49-F238E27FC236}">
                <a16:creationId xmlns:a16="http://schemas.microsoft.com/office/drawing/2014/main" id="{9F42FC01-5B78-F94A-95FD-52608BC45645}"/>
              </a:ext>
            </a:extLst>
          </p:cNvPr>
          <p:cNvPicPr>
            <a:picLocks noChangeAspect="1"/>
          </p:cNvPicPr>
          <p:nvPr/>
        </p:nvPicPr>
        <p:blipFill>
          <a:blip r:embed="rId3"/>
          <a:stretch>
            <a:fillRect/>
          </a:stretch>
        </p:blipFill>
        <p:spPr>
          <a:xfrm>
            <a:off x="9439731" y="2188726"/>
            <a:ext cx="216737" cy="165740"/>
          </a:xfrm>
          <a:prstGeom prst="rect">
            <a:avLst/>
          </a:prstGeom>
        </p:spPr>
      </p:pic>
      <p:sp>
        <p:nvSpPr>
          <p:cNvPr id="36" name="角丸四角形 35">
            <a:extLst>
              <a:ext uri="{FF2B5EF4-FFF2-40B4-BE49-F238E27FC236}">
                <a16:creationId xmlns:a16="http://schemas.microsoft.com/office/drawing/2014/main" id="{83BA2BEE-2EBB-854F-9ADA-7BB2F9C99274}"/>
              </a:ext>
            </a:extLst>
          </p:cNvPr>
          <p:cNvSpPr/>
          <p:nvPr/>
        </p:nvSpPr>
        <p:spPr>
          <a:xfrm>
            <a:off x="7627541" y="4919504"/>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角丸四角形 36">
            <a:extLst>
              <a:ext uri="{FF2B5EF4-FFF2-40B4-BE49-F238E27FC236}">
                <a16:creationId xmlns:a16="http://schemas.microsoft.com/office/drawing/2014/main" id="{5802B5F3-96A9-2441-AADB-CE6AA48C5CBC}"/>
              </a:ext>
            </a:extLst>
          </p:cNvPr>
          <p:cNvSpPr/>
          <p:nvPr/>
        </p:nvSpPr>
        <p:spPr>
          <a:xfrm>
            <a:off x="7627541" y="4484075"/>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角丸四角形 37">
            <a:extLst>
              <a:ext uri="{FF2B5EF4-FFF2-40B4-BE49-F238E27FC236}">
                <a16:creationId xmlns:a16="http://schemas.microsoft.com/office/drawing/2014/main" id="{90BC4DB1-7F6F-5844-BE4F-A6563A33085F}"/>
              </a:ext>
            </a:extLst>
          </p:cNvPr>
          <p:cNvSpPr/>
          <p:nvPr/>
        </p:nvSpPr>
        <p:spPr>
          <a:xfrm>
            <a:off x="7627541" y="4048647"/>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9" name="図 38">
            <a:extLst>
              <a:ext uri="{FF2B5EF4-FFF2-40B4-BE49-F238E27FC236}">
                <a16:creationId xmlns:a16="http://schemas.microsoft.com/office/drawing/2014/main" id="{72EA3C94-8723-8043-B6B1-AEFD55B36DA6}"/>
              </a:ext>
            </a:extLst>
          </p:cNvPr>
          <p:cNvPicPr>
            <a:picLocks noChangeAspect="1"/>
          </p:cNvPicPr>
          <p:nvPr/>
        </p:nvPicPr>
        <p:blipFill>
          <a:blip r:embed="rId4"/>
          <a:stretch>
            <a:fillRect/>
          </a:stretch>
        </p:blipFill>
        <p:spPr>
          <a:xfrm>
            <a:off x="7774915" y="5789223"/>
            <a:ext cx="1690635" cy="352216"/>
          </a:xfrm>
          <a:prstGeom prst="rect">
            <a:avLst/>
          </a:prstGeom>
        </p:spPr>
      </p:pic>
      <p:sp>
        <p:nvSpPr>
          <p:cNvPr id="40" name="テキスト ボックス 39">
            <a:extLst>
              <a:ext uri="{FF2B5EF4-FFF2-40B4-BE49-F238E27FC236}">
                <a16:creationId xmlns:a16="http://schemas.microsoft.com/office/drawing/2014/main" id="{CE80456D-5B93-D746-85C5-0FE465039C35}"/>
              </a:ext>
            </a:extLst>
          </p:cNvPr>
          <p:cNvSpPr txBox="1"/>
          <p:nvPr/>
        </p:nvSpPr>
        <p:spPr>
          <a:xfrm>
            <a:off x="7611631" y="2857134"/>
            <a:ext cx="2014693" cy="769441"/>
          </a:xfrm>
          <a:prstGeom prst="rect">
            <a:avLst/>
          </a:prstGeom>
          <a:noFill/>
        </p:spPr>
        <p:txBody>
          <a:bodyPr wrap="square">
            <a:spAutoFit/>
          </a:bodyPr>
          <a:lstStyle/>
          <a:p>
            <a:r>
              <a:rPr kumimoji="1" lang="en-US" altLang="ja-JP" sz="1100" b="1" dirty="0">
                <a:solidFill>
                  <a:srgbClr val="0E378A"/>
                </a:solidFill>
                <a:latin typeface="+mn-ea"/>
              </a:rPr>
              <a:t>1989</a:t>
            </a:r>
            <a:r>
              <a:rPr kumimoji="1" lang="ja-JP" altLang="en-US" sz="1100" b="1">
                <a:solidFill>
                  <a:srgbClr val="0E378A"/>
                </a:solidFill>
                <a:latin typeface="+mn-ea"/>
              </a:rPr>
              <a:t>年に国連総会で採択された</a:t>
            </a:r>
            <a:r>
              <a:rPr kumimoji="1" lang="en-US" altLang="ja-JP" sz="1100" b="1" dirty="0">
                <a:solidFill>
                  <a:srgbClr val="0E378A"/>
                </a:solidFill>
                <a:latin typeface="+mn-ea"/>
              </a:rPr>
              <a:t>『</a:t>
            </a:r>
            <a:r>
              <a:rPr kumimoji="1" lang="ja-JP" altLang="en-US" sz="1100" b="1">
                <a:solidFill>
                  <a:srgbClr val="0E378A"/>
                </a:solidFill>
                <a:latin typeface="+mn-ea"/>
              </a:rPr>
              <a:t>子どもの権利条約</a:t>
            </a:r>
            <a:r>
              <a:rPr kumimoji="1" lang="en-US" altLang="ja-JP" sz="1100" b="1" dirty="0">
                <a:solidFill>
                  <a:srgbClr val="0E378A"/>
                </a:solidFill>
                <a:latin typeface="+mn-ea"/>
              </a:rPr>
              <a:t>』</a:t>
            </a:r>
            <a:r>
              <a:rPr kumimoji="1" lang="ja-JP" altLang="en-US" sz="1100" b="1">
                <a:solidFill>
                  <a:srgbClr val="0E378A"/>
                </a:solidFill>
                <a:latin typeface="+mn-ea"/>
              </a:rPr>
              <a:t>に</a:t>
            </a:r>
            <a:endParaRPr kumimoji="1" lang="en-US" altLang="ja-JP" sz="1100" b="1" dirty="0">
              <a:solidFill>
                <a:srgbClr val="0E378A"/>
              </a:solidFill>
              <a:latin typeface="+mn-ea"/>
            </a:endParaRPr>
          </a:p>
          <a:p>
            <a:r>
              <a:rPr kumimoji="1" lang="ja-JP" altLang="en-US" sz="1100" b="1">
                <a:solidFill>
                  <a:srgbClr val="0E378A"/>
                </a:solidFill>
                <a:latin typeface="+mn-ea"/>
              </a:rPr>
              <a:t>示されている、こどもの権利</a:t>
            </a:r>
            <a:endParaRPr kumimoji="1" lang="en-US" altLang="ja-JP" sz="1100" b="1" dirty="0">
              <a:solidFill>
                <a:srgbClr val="0E378A"/>
              </a:solidFill>
              <a:latin typeface="+mn-ea"/>
            </a:endParaRPr>
          </a:p>
          <a:p>
            <a:r>
              <a:rPr kumimoji="1" lang="ja-JP" altLang="en-US" sz="1100" b="1">
                <a:solidFill>
                  <a:srgbClr val="0E378A"/>
                </a:solidFill>
                <a:latin typeface="+mn-ea"/>
              </a:rPr>
              <a:t>の原則はいくつありますか？</a:t>
            </a:r>
            <a:endParaRPr kumimoji="1" lang="en-US" altLang="ja-JP" sz="1100" b="1" dirty="0">
              <a:solidFill>
                <a:srgbClr val="0E378A"/>
              </a:solidFill>
              <a:latin typeface="+mn-ea"/>
            </a:endParaRPr>
          </a:p>
        </p:txBody>
      </p:sp>
      <p:sp>
        <p:nvSpPr>
          <p:cNvPr id="41" name="テキスト ボックス 40">
            <a:extLst>
              <a:ext uri="{FF2B5EF4-FFF2-40B4-BE49-F238E27FC236}">
                <a16:creationId xmlns:a16="http://schemas.microsoft.com/office/drawing/2014/main" id="{1FC610DE-AE8E-6C42-9122-5669B42461A5}"/>
              </a:ext>
            </a:extLst>
          </p:cNvPr>
          <p:cNvSpPr txBox="1"/>
          <p:nvPr/>
        </p:nvSpPr>
        <p:spPr>
          <a:xfrm>
            <a:off x="8003517" y="2553509"/>
            <a:ext cx="1220874" cy="230832"/>
          </a:xfrm>
          <a:prstGeom prst="rect">
            <a:avLst/>
          </a:prstGeom>
          <a:noFill/>
        </p:spPr>
        <p:txBody>
          <a:bodyPr wrap="square">
            <a:spAutoFit/>
          </a:bodyPr>
          <a:lstStyle/>
          <a:p>
            <a:pPr algn="ctr"/>
            <a:r>
              <a:rPr kumimoji="1" lang="ja-JP" altLang="en-US" sz="900" b="1">
                <a:solidFill>
                  <a:srgbClr val="EE5624"/>
                </a:solidFill>
                <a:latin typeface="+mn-ea"/>
              </a:rPr>
              <a:t>こども基本法</a:t>
            </a:r>
            <a:endParaRPr lang="ja-JP" altLang="en-US" sz="900">
              <a:solidFill>
                <a:srgbClr val="EE5624"/>
              </a:solidFill>
            </a:endParaRPr>
          </a:p>
        </p:txBody>
      </p:sp>
      <p:sp>
        <p:nvSpPr>
          <p:cNvPr id="42" name="テキスト ボックス 41">
            <a:extLst>
              <a:ext uri="{FF2B5EF4-FFF2-40B4-BE49-F238E27FC236}">
                <a16:creationId xmlns:a16="http://schemas.microsoft.com/office/drawing/2014/main" id="{A6CBD635-A45B-7748-8FA6-007F2F9D4F88}"/>
              </a:ext>
            </a:extLst>
          </p:cNvPr>
          <p:cNvSpPr txBox="1"/>
          <p:nvPr/>
        </p:nvSpPr>
        <p:spPr>
          <a:xfrm>
            <a:off x="326571" y="950797"/>
            <a:ext cx="9088733" cy="830997"/>
          </a:xfrm>
          <a:prstGeom prst="rect">
            <a:avLst/>
          </a:prstGeom>
          <a:noFill/>
        </p:spPr>
        <p:txBody>
          <a:bodyPr wrap="square">
            <a:spAutoFit/>
          </a:bodyPr>
          <a:lstStyle/>
          <a:p>
            <a:r>
              <a:rPr kumimoji="1" lang="ja-JP" altLang="en-US" sz="1600" b="1">
                <a:solidFill>
                  <a:srgbClr val="0A348C"/>
                </a:solidFill>
                <a:latin typeface="+mn-ea"/>
                <a:cs typeface="メイリオ"/>
              </a:rPr>
              <a:t>それぞれに参考情報がつき、回答直後に正解を知ることができます。</a:t>
            </a:r>
            <a:endParaRPr kumimoji="1" lang="en-US" altLang="ja-JP" sz="1600" b="1" dirty="0">
              <a:solidFill>
                <a:srgbClr val="0A348C"/>
              </a:solidFill>
              <a:latin typeface="+mn-ea"/>
              <a:cs typeface="メイリオ"/>
            </a:endParaRPr>
          </a:p>
          <a:p>
            <a:r>
              <a:rPr kumimoji="1" lang="ja-JP" altLang="en-US" sz="1600" b="1">
                <a:solidFill>
                  <a:srgbClr val="0A348C"/>
                </a:solidFill>
                <a:latin typeface="+mn-ea"/>
                <a:cs typeface="メイリオ"/>
              </a:rPr>
              <a:t>正解を知った上で、（おさらい回答）機能を使うことで、理解レベルをあげつつ、</a:t>
            </a:r>
            <a:endParaRPr kumimoji="1" lang="en-US" altLang="ja-JP" sz="1600" b="1" dirty="0">
              <a:solidFill>
                <a:srgbClr val="0A348C"/>
              </a:solidFill>
              <a:latin typeface="+mn-ea"/>
              <a:cs typeface="メイリオ"/>
            </a:endParaRPr>
          </a:p>
          <a:p>
            <a:r>
              <a:rPr kumimoji="1" lang="ja-JP" altLang="en-US" sz="1600" b="1">
                <a:solidFill>
                  <a:srgbClr val="0A348C"/>
                </a:solidFill>
                <a:latin typeface="+mn-ea"/>
                <a:cs typeface="メイリオ"/>
              </a:rPr>
              <a:t>回答者の認識傾向（正解</a:t>
            </a:r>
            <a:r>
              <a:rPr kumimoji="1" lang="en-US" altLang="ja-JP" sz="1600" b="1" dirty="0">
                <a:solidFill>
                  <a:srgbClr val="0A348C"/>
                </a:solidFill>
                <a:latin typeface="+mn-ea"/>
                <a:cs typeface="メイリオ"/>
              </a:rPr>
              <a:t>/</a:t>
            </a:r>
            <a:r>
              <a:rPr kumimoji="1" lang="ja-JP" altLang="en-US" sz="1600" b="1">
                <a:solidFill>
                  <a:srgbClr val="0A348C"/>
                </a:solidFill>
                <a:latin typeface="+mn-ea"/>
                <a:cs typeface="メイリオ"/>
              </a:rPr>
              <a:t>不正解の傾向）を確認できます。</a:t>
            </a:r>
            <a:endParaRPr kumimoji="1" lang="en-US" altLang="ja-JP" sz="1600" b="1" dirty="0">
              <a:solidFill>
                <a:srgbClr val="0A348C"/>
              </a:solidFill>
              <a:latin typeface="+mn-ea"/>
              <a:cs typeface="メイリオ"/>
            </a:endParaRPr>
          </a:p>
        </p:txBody>
      </p:sp>
      <p:sp>
        <p:nvSpPr>
          <p:cNvPr id="43" name="角丸四角形 42">
            <a:extLst>
              <a:ext uri="{FF2B5EF4-FFF2-40B4-BE49-F238E27FC236}">
                <a16:creationId xmlns:a16="http://schemas.microsoft.com/office/drawing/2014/main" id="{F6419A9E-5A3B-1948-9C6E-9D02BBCD4547}"/>
              </a:ext>
            </a:extLst>
          </p:cNvPr>
          <p:cNvSpPr/>
          <p:nvPr/>
        </p:nvSpPr>
        <p:spPr>
          <a:xfrm>
            <a:off x="290344" y="614293"/>
            <a:ext cx="1482291" cy="27673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テキスト ボックス 43">
            <a:extLst>
              <a:ext uri="{FF2B5EF4-FFF2-40B4-BE49-F238E27FC236}">
                <a16:creationId xmlns:a16="http://schemas.microsoft.com/office/drawing/2014/main" id="{56FEADD2-0263-2343-9D76-9429B751493F}"/>
              </a:ext>
            </a:extLst>
          </p:cNvPr>
          <p:cNvSpPr txBox="1"/>
          <p:nvPr/>
        </p:nvSpPr>
        <p:spPr>
          <a:xfrm>
            <a:off x="244608" y="613448"/>
            <a:ext cx="1854758" cy="307777"/>
          </a:xfrm>
          <a:prstGeom prst="rect">
            <a:avLst/>
          </a:prstGeom>
          <a:noFill/>
        </p:spPr>
        <p:txBody>
          <a:bodyPr wrap="square">
            <a:spAutoFit/>
          </a:bodyPr>
          <a:lstStyle/>
          <a:p>
            <a:r>
              <a:rPr lang="ja-JP" altLang="en-US" sz="1400">
                <a:solidFill>
                  <a:schemeClr val="bg1"/>
                </a:solidFill>
              </a:rPr>
              <a:t>ラーニングパート</a:t>
            </a:r>
          </a:p>
        </p:txBody>
      </p:sp>
      <p:sp>
        <p:nvSpPr>
          <p:cNvPr id="45" name="テキスト ボックス 44">
            <a:extLst>
              <a:ext uri="{FF2B5EF4-FFF2-40B4-BE49-F238E27FC236}">
                <a16:creationId xmlns:a16="http://schemas.microsoft.com/office/drawing/2014/main" id="{D94B1E9C-35D4-2C41-97A4-46D569DE714D}"/>
              </a:ext>
            </a:extLst>
          </p:cNvPr>
          <p:cNvSpPr txBox="1"/>
          <p:nvPr/>
        </p:nvSpPr>
        <p:spPr>
          <a:xfrm>
            <a:off x="356716" y="3670159"/>
            <a:ext cx="1492179" cy="253916"/>
          </a:xfrm>
          <a:prstGeom prst="rect">
            <a:avLst/>
          </a:prstGeom>
          <a:noFill/>
        </p:spPr>
        <p:txBody>
          <a:bodyPr wrap="square">
            <a:spAutoFit/>
          </a:bodyPr>
          <a:lstStyle/>
          <a:p>
            <a:r>
              <a:rPr kumimoji="1" lang="ja-JP" altLang="en-US" sz="1050">
                <a:latin typeface="+mn-ea"/>
              </a:rPr>
              <a:t>総理大臣</a:t>
            </a:r>
            <a:endParaRPr lang="ja-JP" altLang="en-US" sz="1400"/>
          </a:p>
        </p:txBody>
      </p:sp>
      <p:sp>
        <p:nvSpPr>
          <p:cNvPr id="46" name="テキスト ボックス 45">
            <a:extLst>
              <a:ext uri="{FF2B5EF4-FFF2-40B4-BE49-F238E27FC236}">
                <a16:creationId xmlns:a16="http://schemas.microsoft.com/office/drawing/2014/main" id="{C382650A-4446-AD44-BC61-91754E2BF2A6}"/>
              </a:ext>
            </a:extLst>
          </p:cNvPr>
          <p:cNvSpPr txBox="1"/>
          <p:nvPr/>
        </p:nvSpPr>
        <p:spPr>
          <a:xfrm>
            <a:off x="366765" y="4092191"/>
            <a:ext cx="1492179" cy="253916"/>
          </a:xfrm>
          <a:prstGeom prst="rect">
            <a:avLst/>
          </a:prstGeom>
          <a:noFill/>
        </p:spPr>
        <p:txBody>
          <a:bodyPr wrap="square">
            <a:spAutoFit/>
          </a:bodyPr>
          <a:lstStyle/>
          <a:p>
            <a:r>
              <a:rPr kumimoji="1" lang="ja-JP" altLang="en-US" sz="1050">
                <a:latin typeface="+mn-ea"/>
              </a:rPr>
              <a:t>自分自身（国民）</a:t>
            </a:r>
            <a:endParaRPr lang="ja-JP" altLang="en-US" sz="1400"/>
          </a:p>
        </p:txBody>
      </p:sp>
      <p:sp>
        <p:nvSpPr>
          <p:cNvPr id="47" name="テキスト ボックス 46">
            <a:extLst>
              <a:ext uri="{FF2B5EF4-FFF2-40B4-BE49-F238E27FC236}">
                <a16:creationId xmlns:a16="http://schemas.microsoft.com/office/drawing/2014/main" id="{9BD6CCB4-2D92-6843-A7B6-24C4FF591179}"/>
              </a:ext>
            </a:extLst>
          </p:cNvPr>
          <p:cNvSpPr txBox="1"/>
          <p:nvPr/>
        </p:nvSpPr>
        <p:spPr>
          <a:xfrm>
            <a:off x="368438" y="4535992"/>
            <a:ext cx="1492179" cy="253916"/>
          </a:xfrm>
          <a:prstGeom prst="rect">
            <a:avLst/>
          </a:prstGeom>
          <a:noFill/>
        </p:spPr>
        <p:txBody>
          <a:bodyPr wrap="square">
            <a:spAutoFit/>
          </a:bodyPr>
          <a:lstStyle/>
          <a:p>
            <a:r>
              <a:rPr kumimoji="1" lang="ja-JP" altLang="en-US" sz="1050">
                <a:latin typeface="+mn-ea"/>
              </a:rPr>
              <a:t>天皇</a:t>
            </a:r>
            <a:endParaRPr lang="ja-JP" altLang="en-US" sz="1400"/>
          </a:p>
        </p:txBody>
      </p:sp>
      <p:sp>
        <p:nvSpPr>
          <p:cNvPr id="48" name="角丸四角形 47">
            <a:extLst>
              <a:ext uri="{FF2B5EF4-FFF2-40B4-BE49-F238E27FC236}">
                <a16:creationId xmlns:a16="http://schemas.microsoft.com/office/drawing/2014/main" id="{D77FF466-8B2A-E440-B1F5-43E2CA10DDA9}"/>
              </a:ext>
            </a:extLst>
          </p:cNvPr>
          <p:cNvSpPr/>
          <p:nvPr/>
        </p:nvSpPr>
        <p:spPr>
          <a:xfrm>
            <a:off x="314016" y="4911131"/>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テキスト ボックス 48">
            <a:extLst>
              <a:ext uri="{FF2B5EF4-FFF2-40B4-BE49-F238E27FC236}">
                <a16:creationId xmlns:a16="http://schemas.microsoft.com/office/drawing/2014/main" id="{502B4028-7235-654A-9B5C-3E45654353D2}"/>
              </a:ext>
            </a:extLst>
          </p:cNvPr>
          <p:cNvSpPr txBox="1"/>
          <p:nvPr/>
        </p:nvSpPr>
        <p:spPr>
          <a:xfrm>
            <a:off x="370113" y="4949649"/>
            <a:ext cx="1492179" cy="253916"/>
          </a:xfrm>
          <a:prstGeom prst="rect">
            <a:avLst/>
          </a:prstGeom>
          <a:noFill/>
        </p:spPr>
        <p:txBody>
          <a:bodyPr wrap="square">
            <a:spAutoFit/>
          </a:bodyPr>
          <a:lstStyle/>
          <a:p>
            <a:r>
              <a:rPr kumimoji="1" lang="ja-JP" altLang="en-US" sz="1050">
                <a:latin typeface="+mn-ea"/>
              </a:rPr>
              <a:t>政府</a:t>
            </a:r>
            <a:endParaRPr lang="ja-JP" altLang="en-US" sz="1400"/>
          </a:p>
        </p:txBody>
      </p:sp>
      <p:sp>
        <p:nvSpPr>
          <p:cNvPr id="50" name="テキスト ボックス 49">
            <a:extLst>
              <a:ext uri="{FF2B5EF4-FFF2-40B4-BE49-F238E27FC236}">
                <a16:creationId xmlns:a16="http://schemas.microsoft.com/office/drawing/2014/main" id="{AB9B66F8-8BC2-2347-BA2D-CA0523330E73}"/>
              </a:ext>
            </a:extLst>
          </p:cNvPr>
          <p:cNvSpPr txBox="1"/>
          <p:nvPr/>
        </p:nvSpPr>
        <p:spPr>
          <a:xfrm>
            <a:off x="2820237" y="3671834"/>
            <a:ext cx="1492179" cy="253916"/>
          </a:xfrm>
          <a:prstGeom prst="rect">
            <a:avLst/>
          </a:prstGeom>
          <a:noFill/>
        </p:spPr>
        <p:txBody>
          <a:bodyPr wrap="square">
            <a:spAutoFit/>
          </a:bodyPr>
          <a:lstStyle/>
          <a:p>
            <a:r>
              <a:rPr kumimoji="1" lang="en-US" altLang="ja-JP" sz="1050" dirty="0">
                <a:latin typeface="+mn-ea"/>
              </a:rPr>
              <a:t>YES</a:t>
            </a:r>
            <a:endParaRPr lang="ja-JP" altLang="en-US" sz="1400"/>
          </a:p>
        </p:txBody>
      </p:sp>
      <p:sp>
        <p:nvSpPr>
          <p:cNvPr id="51" name="テキスト ボックス 50">
            <a:extLst>
              <a:ext uri="{FF2B5EF4-FFF2-40B4-BE49-F238E27FC236}">
                <a16:creationId xmlns:a16="http://schemas.microsoft.com/office/drawing/2014/main" id="{BAE905B8-CF58-2D46-9ABE-BE48B8409FC7}"/>
              </a:ext>
            </a:extLst>
          </p:cNvPr>
          <p:cNvSpPr txBox="1"/>
          <p:nvPr/>
        </p:nvSpPr>
        <p:spPr>
          <a:xfrm>
            <a:off x="2830286" y="4093866"/>
            <a:ext cx="1492179" cy="253916"/>
          </a:xfrm>
          <a:prstGeom prst="rect">
            <a:avLst/>
          </a:prstGeom>
          <a:noFill/>
        </p:spPr>
        <p:txBody>
          <a:bodyPr wrap="square">
            <a:spAutoFit/>
          </a:bodyPr>
          <a:lstStyle/>
          <a:p>
            <a:r>
              <a:rPr kumimoji="1" lang="en-US" altLang="ja-JP" sz="1050" dirty="0">
                <a:latin typeface="+mn-ea"/>
              </a:rPr>
              <a:t>NO</a:t>
            </a:r>
            <a:endParaRPr lang="ja-JP" altLang="en-US" sz="1400"/>
          </a:p>
        </p:txBody>
      </p:sp>
      <p:sp>
        <p:nvSpPr>
          <p:cNvPr id="52" name="テキスト ボックス 51">
            <a:extLst>
              <a:ext uri="{FF2B5EF4-FFF2-40B4-BE49-F238E27FC236}">
                <a16:creationId xmlns:a16="http://schemas.microsoft.com/office/drawing/2014/main" id="{E8041E66-9ECC-0C48-A2B3-1F44636268C5}"/>
              </a:ext>
            </a:extLst>
          </p:cNvPr>
          <p:cNvSpPr txBox="1"/>
          <p:nvPr/>
        </p:nvSpPr>
        <p:spPr>
          <a:xfrm>
            <a:off x="5263661" y="3683557"/>
            <a:ext cx="1492179" cy="253916"/>
          </a:xfrm>
          <a:prstGeom prst="rect">
            <a:avLst/>
          </a:prstGeom>
          <a:noFill/>
        </p:spPr>
        <p:txBody>
          <a:bodyPr wrap="square">
            <a:spAutoFit/>
          </a:bodyPr>
          <a:lstStyle/>
          <a:p>
            <a:r>
              <a:rPr kumimoji="1" lang="en-US" altLang="ja-JP" sz="1050" dirty="0">
                <a:latin typeface="+mn-ea"/>
              </a:rPr>
              <a:t>YES</a:t>
            </a:r>
            <a:endParaRPr lang="ja-JP" altLang="en-US" sz="1400"/>
          </a:p>
        </p:txBody>
      </p:sp>
      <p:sp>
        <p:nvSpPr>
          <p:cNvPr id="53" name="テキスト ボックス 52">
            <a:extLst>
              <a:ext uri="{FF2B5EF4-FFF2-40B4-BE49-F238E27FC236}">
                <a16:creationId xmlns:a16="http://schemas.microsoft.com/office/drawing/2014/main" id="{83399F44-AEB8-E349-A415-EC805664C10E}"/>
              </a:ext>
            </a:extLst>
          </p:cNvPr>
          <p:cNvSpPr txBox="1"/>
          <p:nvPr/>
        </p:nvSpPr>
        <p:spPr>
          <a:xfrm>
            <a:off x="5273710" y="4105589"/>
            <a:ext cx="1492179" cy="253916"/>
          </a:xfrm>
          <a:prstGeom prst="rect">
            <a:avLst/>
          </a:prstGeom>
          <a:noFill/>
        </p:spPr>
        <p:txBody>
          <a:bodyPr wrap="square">
            <a:spAutoFit/>
          </a:bodyPr>
          <a:lstStyle/>
          <a:p>
            <a:r>
              <a:rPr kumimoji="1" lang="en-US" altLang="ja-JP" sz="1050" dirty="0">
                <a:latin typeface="+mn-ea"/>
              </a:rPr>
              <a:t>NO</a:t>
            </a:r>
            <a:endParaRPr lang="ja-JP" altLang="en-US" sz="1400"/>
          </a:p>
        </p:txBody>
      </p:sp>
      <p:sp>
        <p:nvSpPr>
          <p:cNvPr id="54" name="テキスト ボックス 53">
            <a:extLst>
              <a:ext uri="{FF2B5EF4-FFF2-40B4-BE49-F238E27FC236}">
                <a16:creationId xmlns:a16="http://schemas.microsoft.com/office/drawing/2014/main" id="{93F0FBAE-2E69-6044-B0AB-4FDD90A6FA78}"/>
              </a:ext>
            </a:extLst>
          </p:cNvPr>
          <p:cNvSpPr txBox="1"/>
          <p:nvPr/>
        </p:nvSpPr>
        <p:spPr>
          <a:xfrm>
            <a:off x="7676940" y="4097214"/>
            <a:ext cx="1492179" cy="253916"/>
          </a:xfrm>
          <a:prstGeom prst="rect">
            <a:avLst/>
          </a:prstGeom>
          <a:noFill/>
        </p:spPr>
        <p:txBody>
          <a:bodyPr wrap="square">
            <a:spAutoFit/>
          </a:bodyPr>
          <a:lstStyle/>
          <a:p>
            <a:r>
              <a:rPr kumimoji="1" lang="ja-JP" altLang="en-US" sz="1050">
                <a:latin typeface="+mn-ea"/>
              </a:rPr>
              <a:t>３つの原則がある</a:t>
            </a:r>
            <a:endParaRPr lang="ja-JP" altLang="en-US" sz="1400"/>
          </a:p>
        </p:txBody>
      </p:sp>
      <p:sp>
        <p:nvSpPr>
          <p:cNvPr id="55" name="テキスト ボックス 54">
            <a:extLst>
              <a:ext uri="{FF2B5EF4-FFF2-40B4-BE49-F238E27FC236}">
                <a16:creationId xmlns:a16="http://schemas.microsoft.com/office/drawing/2014/main" id="{76EF7495-1F5D-014B-8FBF-670B239E7C5B}"/>
              </a:ext>
            </a:extLst>
          </p:cNvPr>
          <p:cNvSpPr txBox="1"/>
          <p:nvPr/>
        </p:nvSpPr>
        <p:spPr>
          <a:xfrm>
            <a:off x="7686989" y="4519246"/>
            <a:ext cx="1492179" cy="253916"/>
          </a:xfrm>
          <a:prstGeom prst="rect">
            <a:avLst/>
          </a:prstGeom>
          <a:noFill/>
        </p:spPr>
        <p:txBody>
          <a:bodyPr wrap="square">
            <a:spAutoFit/>
          </a:bodyPr>
          <a:lstStyle/>
          <a:p>
            <a:r>
              <a:rPr kumimoji="1" lang="ja-JP" altLang="en-US" sz="1050">
                <a:latin typeface="+mn-ea"/>
              </a:rPr>
              <a:t>４つの原則がある</a:t>
            </a:r>
            <a:endParaRPr lang="ja-JP" altLang="en-US" sz="1400"/>
          </a:p>
        </p:txBody>
      </p:sp>
      <p:sp>
        <p:nvSpPr>
          <p:cNvPr id="56" name="テキスト ボックス 55">
            <a:extLst>
              <a:ext uri="{FF2B5EF4-FFF2-40B4-BE49-F238E27FC236}">
                <a16:creationId xmlns:a16="http://schemas.microsoft.com/office/drawing/2014/main" id="{D211968B-74CA-CE48-8FD4-A9BBE35C0CCD}"/>
              </a:ext>
            </a:extLst>
          </p:cNvPr>
          <p:cNvSpPr txBox="1"/>
          <p:nvPr/>
        </p:nvSpPr>
        <p:spPr>
          <a:xfrm>
            <a:off x="7698712" y="4963048"/>
            <a:ext cx="1492179" cy="253916"/>
          </a:xfrm>
          <a:prstGeom prst="rect">
            <a:avLst/>
          </a:prstGeom>
          <a:noFill/>
        </p:spPr>
        <p:txBody>
          <a:bodyPr wrap="square">
            <a:spAutoFit/>
          </a:bodyPr>
          <a:lstStyle/>
          <a:p>
            <a:r>
              <a:rPr kumimoji="1" lang="en-US" altLang="ja-JP" sz="1050" dirty="0">
                <a:latin typeface="+mn-ea"/>
              </a:rPr>
              <a:t>57</a:t>
            </a:r>
            <a:r>
              <a:rPr kumimoji="1" lang="ja-JP" altLang="en-US" sz="1050">
                <a:latin typeface="+mn-ea"/>
              </a:rPr>
              <a:t>の原則がある</a:t>
            </a:r>
            <a:endParaRPr lang="ja-JP" altLang="en-US" sz="1400"/>
          </a:p>
        </p:txBody>
      </p:sp>
      <p:sp>
        <p:nvSpPr>
          <p:cNvPr id="57" name="三角形 56">
            <a:extLst>
              <a:ext uri="{FF2B5EF4-FFF2-40B4-BE49-F238E27FC236}">
                <a16:creationId xmlns:a16="http://schemas.microsoft.com/office/drawing/2014/main" id="{8679B4F4-02AA-AA43-89DB-FDD20981C7E6}"/>
              </a:ext>
            </a:extLst>
          </p:cNvPr>
          <p:cNvSpPr/>
          <p:nvPr/>
        </p:nvSpPr>
        <p:spPr>
          <a:xfrm rot="5400000">
            <a:off x="2180492" y="3965750"/>
            <a:ext cx="683288" cy="16077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三角形 57">
            <a:extLst>
              <a:ext uri="{FF2B5EF4-FFF2-40B4-BE49-F238E27FC236}">
                <a16:creationId xmlns:a16="http://schemas.microsoft.com/office/drawing/2014/main" id="{96565E81-46A1-6D46-A4EA-9B63B719DCF4}"/>
              </a:ext>
            </a:extLst>
          </p:cNvPr>
          <p:cNvSpPr/>
          <p:nvPr/>
        </p:nvSpPr>
        <p:spPr>
          <a:xfrm rot="5400000">
            <a:off x="4611356" y="3965750"/>
            <a:ext cx="683288" cy="16077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三角形 58">
            <a:extLst>
              <a:ext uri="{FF2B5EF4-FFF2-40B4-BE49-F238E27FC236}">
                <a16:creationId xmlns:a16="http://schemas.microsoft.com/office/drawing/2014/main" id="{30CE5C77-DE37-7747-943E-F9AEAF4D3F9A}"/>
              </a:ext>
            </a:extLst>
          </p:cNvPr>
          <p:cNvSpPr/>
          <p:nvPr/>
        </p:nvSpPr>
        <p:spPr>
          <a:xfrm rot="5400000">
            <a:off x="7094973" y="3965750"/>
            <a:ext cx="683288" cy="16077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a:extLst>
              <a:ext uri="{FF2B5EF4-FFF2-40B4-BE49-F238E27FC236}">
                <a16:creationId xmlns:a16="http://schemas.microsoft.com/office/drawing/2014/main" id="{84B95E62-2D1D-BC47-B6B0-C35546CDA2FD}"/>
              </a:ext>
            </a:extLst>
          </p:cNvPr>
          <p:cNvSpPr>
            <a:spLocks noGrp="1"/>
          </p:cNvSpPr>
          <p:nvPr>
            <p:ph type="sldNum" sz="quarter" idx="12"/>
          </p:nvPr>
        </p:nvSpPr>
        <p:spPr/>
        <p:txBody>
          <a:bodyPr/>
          <a:lstStyle/>
          <a:p>
            <a:fld id="{A24A08D3-4842-684C-BE54-C9E1F2E8DB8B}" type="slidenum">
              <a:rPr kumimoji="1" lang="ja-JP" altLang="en-US" smtClean="0"/>
              <a:t>27</a:t>
            </a:fld>
            <a:endParaRPr kumimoji="1" lang="ja-JP" altLang="en-US"/>
          </a:p>
        </p:txBody>
      </p:sp>
    </p:spTree>
    <p:extLst>
      <p:ext uri="{BB962C8B-B14F-4D97-AF65-F5344CB8AC3E}">
        <p14:creationId xmlns:p14="http://schemas.microsoft.com/office/powerpoint/2010/main" val="12363848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a:extLst>
              <a:ext uri="{FF2B5EF4-FFF2-40B4-BE49-F238E27FC236}">
                <a16:creationId xmlns:a16="http://schemas.microsoft.com/office/drawing/2014/main" id="{C3252494-3A87-804B-BDA6-2CE5EA35E55A}"/>
              </a:ext>
            </a:extLst>
          </p:cNvPr>
          <p:cNvCxnSpPr/>
          <p:nvPr/>
        </p:nvCxnSpPr>
        <p:spPr>
          <a:xfrm>
            <a:off x="102620" y="552548"/>
            <a:ext cx="9441004"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pic>
        <p:nvPicPr>
          <p:cNvPr id="5" name="図 4">
            <a:extLst>
              <a:ext uri="{FF2B5EF4-FFF2-40B4-BE49-F238E27FC236}">
                <a16:creationId xmlns:a16="http://schemas.microsoft.com/office/drawing/2014/main" id="{9635FB9A-6D3A-D942-8364-EE943E7E141A}"/>
              </a:ext>
            </a:extLst>
          </p:cNvPr>
          <p:cNvPicPr>
            <a:picLocks noChangeAspect="1"/>
          </p:cNvPicPr>
          <p:nvPr/>
        </p:nvPicPr>
        <p:blipFill>
          <a:blip r:embed="rId2"/>
          <a:stretch>
            <a:fillRect/>
          </a:stretch>
        </p:blipFill>
        <p:spPr>
          <a:xfrm>
            <a:off x="309518" y="21330"/>
            <a:ext cx="1189673" cy="457566"/>
          </a:xfrm>
          <a:prstGeom prst="rect">
            <a:avLst/>
          </a:prstGeom>
        </p:spPr>
      </p:pic>
      <p:sp>
        <p:nvSpPr>
          <p:cNvPr id="6" name="テキスト ボックス 5">
            <a:extLst>
              <a:ext uri="{FF2B5EF4-FFF2-40B4-BE49-F238E27FC236}">
                <a16:creationId xmlns:a16="http://schemas.microsoft.com/office/drawing/2014/main" id="{8333D5DB-9863-FC4E-B419-CB70128C0DED}"/>
              </a:ext>
            </a:extLst>
          </p:cNvPr>
          <p:cNvSpPr txBox="1"/>
          <p:nvPr/>
        </p:nvSpPr>
        <p:spPr>
          <a:xfrm>
            <a:off x="1922223" y="44774"/>
            <a:ext cx="7058492" cy="590931"/>
          </a:xfrm>
          <a:prstGeom prst="rect">
            <a:avLst/>
          </a:prstGeom>
          <a:noFill/>
        </p:spPr>
        <p:txBody>
          <a:bodyPr wrap="square">
            <a:spAutoFit/>
          </a:bodyPr>
          <a:lstStyle/>
          <a:p>
            <a:pPr>
              <a:lnSpc>
                <a:spcPct val="80000"/>
              </a:lnSpc>
            </a:pPr>
            <a:r>
              <a:rPr lang="ja-JP" altLang="en-US" b="1">
                <a:solidFill>
                  <a:srgbClr val="0A348C"/>
                </a:solidFill>
              </a:rPr>
              <a:t>こども基本法への対応を</a:t>
            </a:r>
            <a:endParaRPr kumimoji="1" lang="en-US" altLang="ja-JP" b="1" dirty="0">
              <a:solidFill>
                <a:srgbClr val="0A348C"/>
              </a:solidFill>
              <a:latin typeface="+mn-ea"/>
              <a:cs typeface="メイリオ"/>
            </a:endParaRPr>
          </a:p>
          <a:p>
            <a:pPr>
              <a:lnSpc>
                <a:spcPct val="80000"/>
              </a:lnSpc>
            </a:pPr>
            <a:r>
              <a:rPr kumimoji="1" lang="en-US" altLang="ja-JP" sz="2000" b="1" dirty="0">
                <a:solidFill>
                  <a:srgbClr val="0A348C"/>
                </a:solidFill>
                <a:latin typeface="+mn-ea"/>
                <a:cs typeface="メイリオ"/>
              </a:rPr>
              <a:t>『</a:t>
            </a:r>
            <a:r>
              <a:rPr kumimoji="1" lang="ja-JP" altLang="en-US" sz="2000" b="1">
                <a:solidFill>
                  <a:srgbClr val="0A348C"/>
                </a:solidFill>
                <a:latin typeface="+mn-ea"/>
                <a:cs typeface="メイリオ"/>
              </a:rPr>
              <a:t>ポリネコ！</a:t>
            </a:r>
            <a:r>
              <a:rPr kumimoji="1" lang="en-US" altLang="ja-JP" sz="2000" b="1" dirty="0">
                <a:solidFill>
                  <a:srgbClr val="0A348C"/>
                </a:solidFill>
                <a:latin typeface="+mn-ea"/>
                <a:cs typeface="メイリオ"/>
              </a:rPr>
              <a:t>CHIKUMA』</a:t>
            </a:r>
            <a:r>
              <a:rPr kumimoji="1" lang="ja-JP" altLang="en-US" sz="2000" b="1">
                <a:solidFill>
                  <a:srgbClr val="0A348C"/>
                </a:solidFill>
                <a:latin typeface="+mn-ea"/>
                <a:cs typeface="メイリオ"/>
              </a:rPr>
              <a:t>で推進</a:t>
            </a:r>
            <a:r>
              <a:rPr kumimoji="1" lang="en-US" altLang="ja-JP" sz="2000" b="1" dirty="0">
                <a:solidFill>
                  <a:srgbClr val="0A348C"/>
                </a:solidFill>
                <a:latin typeface="+mn-ea"/>
                <a:cs typeface="メイリオ"/>
              </a:rPr>
              <a:t>-</a:t>
            </a:r>
            <a:r>
              <a:rPr kumimoji="1" lang="ja-JP" altLang="en-US" sz="2000" b="1">
                <a:solidFill>
                  <a:srgbClr val="0A348C"/>
                </a:solidFill>
                <a:latin typeface="+mn-ea"/>
                <a:cs typeface="メイリオ"/>
              </a:rPr>
              <a:t>④</a:t>
            </a:r>
            <a:r>
              <a:rPr kumimoji="1" lang="en-US" altLang="ja-JP" sz="2000" b="1" dirty="0">
                <a:solidFill>
                  <a:srgbClr val="0A348C"/>
                </a:solidFill>
                <a:latin typeface="+mn-ea"/>
                <a:cs typeface="メイリオ"/>
              </a:rPr>
              <a:t>-</a:t>
            </a:r>
            <a:r>
              <a:rPr kumimoji="1" lang="ja-JP" altLang="en-US" sz="2000" b="1">
                <a:solidFill>
                  <a:srgbClr val="0A348C"/>
                </a:solidFill>
                <a:latin typeface="+mn-ea"/>
                <a:cs typeface="メイリオ"/>
              </a:rPr>
              <a:t>設問イメージ</a:t>
            </a:r>
            <a:endParaRPr lang="en-US" altLang="ja-JP" sz="2000" b="1" dirty="0">
              <a:solidFill>
                <a:srgbClr val="0A348C"/>
              </a:solidFill>
            </a:endParaRPr>
          </a:p>
        </p:txBody>
      </p:sp>
      <p:sp>
        <p:nvSpPr>
          <p:cNvPr id="7" name="正方形/長方形 6">
            <a:extLst>
              <a:ext uri="{FF2B5EF4-FFF2-40B4-BE49-F238E27FC236}">
                <a16:creationId xmlns:a16="http://schemas.microsoft.com/office/drawing/2014/main" id="{3A6D81D1-157A-EB4C-93A5-1D3147D5400A}"/>
              </a:ext>
            </a:extLst>
          </p:cNvPr>
          <p:cNvSpPr/>
          <p:nvPr/>
        </p:nvSpPr>
        <p:spPr>
          <a:xfrm>
            <a:off x="216444" y="2130547"/>
            <a:ext cx="2180197" cy="432049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a:extLst>
              <a:ext uri="{FF2B5EF4-FFF2-40B4-BE49-F238E27FC236}">
                <a16:creationId xmlns:a16="http://schemas.microsoft.com/office/drawing/2014/main" id="{0CF7EF8B-E689-EF45-BFAB-D2399983A9E7}"/>
              </a:ext>
            </a:extLst>
          </p:cNvPr>
          <p:cNvPicPr>
            <a:picLocks noChangeAspect="1"/>
          </p:cNvPicPr>
          <p:nvPr/>
        </p:nvPicPr>
        <p:blipFill>
          <a:blip r:embed="rId3"/>
          <a:stretch>
            <a:fillRect/>
          </a:stretch>
        </p:blipFill>
        <p:spPr>
          <a:xfrm>
            <a:off x="2124531" y="2198775"/>
            <a:ext cx="216737" cy="165740"/>
          </a:xfrm>
          <a:prstGeom prst="rect">
            <a:avLst/>
          </a:prstGeom>
        </p:spPr>
      </p:pic>
      <p:sp>
        <p:nvSpPr>
          <p:cNvPr id="11" name="角丸四角形 10">
            <a:extLst>
              <a:ext uri="{FF2B5EF4-FFF2-40B4-BE49-F238E27FC236}">
                <a16:creationId xmlns:a16="http://schemas.microsoft.com/office/drawing/2014/main" id="{C9712E7E-CA93-3C43-9F7E-8180231F49B7}"/>
              </a:ext>
            </a:extLst>
          </p:cNvPr>
          <p:cNvSpPr/>
          <p:nvPr/>
        </p:nvSpPr>
        <p:spPr>
          <a:xfrm>
            <a:off x="312341" y="4062045"/>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a:extLst>
              <a:ext uri="{FF2B5EF4-FFF2-40B4-BE49-F238E27FC236}">
                <a16:creationId xmlns:a16="http://schemas.microsoft.com/office/drawing/2014/main" id="{6CE00D1A-24C0-A246-A768-0BEE2E834835}"/>
              </a:ext>
            </a:extLst>
          </p:cNvPr>
          <p:cNvSpPr/>
          <p:nvPr/>
        </p:nvSpPr>
        <p:spPr>
          <a:xfrm>
            <a:off x="312341" y="3626617"/>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a:extLst>
              <a:ext uri="{FF2B5EF4-FFF2-40B4-BE49-F238E27FC236}">
                <a16:creationId xmlns:a16="http://schemas.microsoft.com/office/drawing/2014/main" id="{6E944252-D1C4-2F45-8D31-6BBA3B482293}"/>
              </a:ext>
            </a:extLst>
          </p:cNvPr>
          <p:cNvPicPr>
            <a:picLocks noChangeAspect="1"/>
          </p:cNvPicPr>
          <p:nvPr/>
        </p:nvPicPr>
        <p:blipFill>
          <a:blip r:embed="rId4"/>
          <a:stretch>
            <a:fillRect/>
          </a:stretch>
        </p:blipFill>
        <p:spPr>
          <a:xfrm>
            <a:off x="459715" y="5799272"/>
            <a:ext cx="1690635" cy="352216"/>
          </a:xfrm>
          <a:prstGeom prst="rect">
            <a:avLst/>
          </a:prstGeom>
        </p:spPr>
      </p:pic>
      <p:sp>
        <p:nvSpPr>
          <p:cNvPr id="14" name="テキスト ボックス 13">
            <a:extLst>
              <a:ext uri="{FF2B5EF4-FFF2-40B4-BE49-F238E27FC236}">
                <a16:creationId xmlns:a16="http://schemas.microsoft.com/office/drawing/2014/main" id="{2A62EE47-4BDB-444A-BFED-5108627829AD}"/>
              </a:ext>
            </a:extLst>
          </p:cNvPr>
          <p:cNvSpPr txBox="1"/>
          <p:nvPr/>
        </p:nvSpPr>
        <p:spPr>
          <a:xfrm>
            <a:off x="296431" y="2867183"/>
            <a:ext cx="2014693" cy="769441"/>
          </a:xfrm>
          <a:prstGeom prst="rect">
            <a:avLst/>
          </a:prstGeom>
          <a:noFill/>
        </p:spPr>
        <p:txBody>
          <a:bodyPr wrap="square">
            <a:spAutoFit/>
          </a:bodyPr>
          <a:lstStyle/>
          <a:p>
            <a:r>
              <a:rPr kumimoji="1" lang="ja-JP" altLang="en-US" sz="1100" b="1">
                <a:solidFill>
                  <a:srgbClr val="0E378A"/>
                </a:solidFill>
                <a:latin typeface="+mn-ea"/>
              </a:rPr>
              <a:t>選挙権がなければ地域に意見を言うべきではない？</a:t>
            </a:r>
            <a:endParaRPr kumimoji="1" lang="en-US" altLang="ja-JP" sz="1100" b="1" dirty="0">
              <a:solidFill>
                <a:srgbClr val="0E378A"/>
              </a:solidFill>
              <a:latin typeface="+mn-ea"/>
            </a:endParaRPr>
          </a:p>
          <a:p>
            <a:r>
              <a:rPr kumimoji="1" lang="ja-JP" altLang="en-US" sz="1100" b="1">
                <a:solidFill>
                  <a:srgbClr val="0E378A"/>
                </a:solidFill>
                <a:latin typeface="+mn-ea"/>
              </a:rPr>
              <a:t>これは、</a:t>
            </a:r>
            <a:r>
              <a:rPr kumimoji="1" lang="en-US" altLang="ja-JP" sz="1100" b="1" dirty="0">
                <a:solidFill>
                  <a:srgbClr val="0E378A"/>
                </a:solidFill>
                <a:latin typeface="+mn-ea"/>
              </a:rPr>
              <a:t> </a:t>
            </a:r>
            <a:r>
              <a:rPr kumimoji="1" lang="ja-JP" altLang="en-US" sz="1100" b="1">
                <a:solidFill>
                  <a:srgbClr val="0E378A"/>
                </a:solidFill>
                <a:latin typeface="+mn-ea"/>
              </a:rPr>
              <a:t>正しい</a:t>
            </a:r>
            <a:r>
              <a:rPr kumimoji="1" lang="en-US" altLang="ja-JP" sz="1100" b="1" dirty="0">
                <a:solidFill>
                  <a:srgbClr val="0E378A"/>
                </a:solidFill>
                <a:latin typeface="+mn-ea"/>
              </a:rPr>
              <a:t>or</a:t>
            </a:r>
            <a:r>
              <a:rPr kumimoji="1" lang="ja-JP" altLang="en-US" sz="1100" b="1">
                <a:solidFill>
                  <a:srgbClr val="0E378A"/>
                </a:solidFill>
                <a:latin typeface="+mn-ea"/>
              </a:rPr>
              <a:t>間違い、どちら</a:t>
            </a:r>
            <a:r>
              <a:rPr kumimoji="1" lang="en-US" altLang="ja-JP" sz="1100" b="1" dirty="0">
                <a:solidFill>
                  <a:srgbClr val="0E378A"/>
                </a:solidFill>
                <a:latin typeface="+mn-ea"/>
              </a:rPr>
              <a:t>?</a:t>
            </a:r>
            <a:endParaRPr lang="ja-JP" altLang="en-US" sz="1100">
              <a:solidFill>
                <a:srgbClr val="0E378A"/>
              </a:solidFill>
            </a:endParaRPr>
          </a:p>
        </p:txBody>
      </p:sp>
      <p:sp>
        <p:nvSpPr>
          <p:cNvPr id="15" name="テキスト ボックス 14">
            <a:extLst>
              <a:ext uri="{FF2B5EF4-FFF2-40B4-BE49-F238E27FC236}">
                <a16:creationId xmlns:a16="http://schemas.microsoft.com/office/drawing/2014/main" id="{E3873F29-3122-874B-AB14-4092B159FEE4}"/>
              </a:ext>
            </a:extLst>
          </p:cNvPr>
          <p:cNvSpPr txBox="1"/>
          <p:nvPr/>
        </p:nvSpPr>
        <p:spPr>
          <a:xfrm>
            <a:off x="688317" y="2563558"/>
            <a:ext cx="1220874" cy="230832"/>
          </a:xfrm>
          <a:prstGeom prst="rect">
            <a:avLst/>
          </a:prstGeom>
          <a:noFill/>
        </p:spPr>
        <p:txBody>
          <a:bodyPr wrap="square">
            <a:spAutoFit/>
          </a:bodyPr>
          <a:lstStyle/>
          <a:p>
            <a:pPr algn="ctr"/>
            <a:r>
              <a:rPr kumimoji="1" lang="ja-JP" altLang="en-US" sz="900" b="1">
                <a:solidFill>
                  <a:srgbClr val="EE5624"/>
                </a:solidFill>
                <a:latin typeface="+mn-ea"/>
              </a:rPr>
              <a:t>こども基本法</a:t>
            </a:r>
            <a:endParaRPr lang="ja-JP" altLang="en-US" sz="900">
              <a:solidFill>
                <a:srgbClr val="EE5624"/>
              </a:solidFill>
            </a:endParaRPr>
          </a:p>
        </p:txBody>
      </p:sp>
      <p:sp>
        <p:nvSpPr>
          <p:cNvPr id="16" name="正方形/長方形 15">
            <a:extLst>
              <a:ext uri="{FF2B5EF4-FFF2-40B4-BE49-F238E27FC236}">
                <a16:creationId xmlns:a16="http://schemas.microsoft.com/office/drawing/2014/main" id="{8F293742-F320-0349-BD79-5AB4DEE4E231}"/>
              </a:ext>
            </a:extLst>
          </p:cNvPr>
          <p:cNvSpPr/>
          <p:nvPr/>
        </p:nvSpPr>
        <p:spPr>
          <a:xfrm>
            <a:off x="2639771" y="2122174"/>
            <a:ext cx="2180197" cy="440925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a:extLst>
              <a:ext uri="{FF2B5EF4-FFF2-40B4-BE49-F238E27FC236}">
                <a16:creationId xmlns:a16="http://schemas.microsoft.com/office/drawing/2014/main" id="{812B4D2E-158E-EB45-9ACF-3CEF932F59DA}"/>
              </a:ext>
            </a:extLst>
          </p:cNvPr>
          <p:cNvPicPr>
            <a:picLocks noChangeAspect="1"/>
          </p:cNvPicPr>
          <p:nvPr/>
        </p:nvPicPr>
        <p:blipFill>
          <a:blip r:embed="rId3"/>
          <a:stretch>
            <a:fillRect/>
          </a:stretch>
        </p:blipFill>
        <p:spPr>
          <a:xfrm>
            <a:off x="4547858" y="2190402"/>
            <a:ext cx="216737" cy="165740"/>
          </a:xfrm>
          <a:prstGeom prst="rect">
            <a:avLst/>
          </a:prstGeom>
        </p:spPr>
      </p:pic>
      <p:sp>
        <p:nvSpPr>
          <p:cNvPr id="19" name="角丸四角形 18">
            <a:extLst>
              <a:ext uri="{FF2B5EF4-FFF2-40B4-BE49-F238E27FC236}">
                <a16:creationId xmlns:a16="http://schemas.microsoft.com/office/drawing/2014/main" id="{8C005D37-F7CE-AC44-AC9D-67D25D80DD3F}"/>
              </a:ext>
            </a:extLst>
          </p:cNvPr>
          <p:cNvSpPr/>
          <p:nvPr/>
        </p:nvSpPr>
        <p:spPr>
          <a:xfrm>
            <a:off x="2735668" y="4053672"/>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角丸四角形 19">
            <a:extLst>
              <a:ext uri="{FF2B5EF4-FFF2-40B4-BE49-F238E27FC236}">
                <a16:creationId xmlns:a16="http://schemas.microsoft.com/office/drawing/2014/main" id="{D04BCDD5-5D61-324B-9A0E-498188C27BC6}"/>
              </a:ext>
            </a:extLst>
          </p:cNvPr>
          <p:cNvSpPr/>
          <p:nvPr/>
        </p:nvSpPr>
        <p:spPr>
          <a:xfrm>
            <a:off x="2735668" y="3618244"/>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図 20">
            <a:extLst>
              <a:ext uri="{FF2B5EF4-FFF2-40B4-BE49-F238E27FC236}">
                <a16:creationId xmlns:a16="http://schemas.microsoft.com/office/drawing/2014/main" id="{37783B39-A68C-5840-81E0-EB02B375342F}"/>
              </a:ext>
            </a:extLst>
          </p:cNvPr>
          <p:cNvPicPr>
            <a:picLocks noChangeAspect="1"/>
          </p:cNvPicPr>
          <p:nvPr/>
        </p:nvPicPr>
        <p:blipFill>
          <a:blip r:embed="rId4"/>
          <a:stretch>
            <a:fillRect/>
          </a:stretch>
        </p:blipFill>
        <p:spPr>
          <a:xfrm>
            <a:off x="2883042" y="6102396"/>
            <a:ext cx="1690635" cy="352216"/>
          </a:xfrm>
          <a:prstGeom prst="rect">
            <a:avLst/>
          </a:prstGeom>
        </p:spPr>
      </p:pic>
      <p:sp>
        <p:nvSpPr>
          <p:cNvPr id="22" name="テキスト ボックス 21">
            <a:extLst>
              <a:ext uri="{FF2B5EF4-FFF2-40B4-BE49-F238E27FC236}">
                <a16:creationId xmlns:a16="http://schemas.microsoft.com/office/drawing/2014/main" id="{9D2E3C51-4638-7045-9D91-A99E417BA023}"/>
              </a:ext>
            </a:extLst>
          </p:cNvPr>
          <p:cNvSpPr txBox="1"/>
          <p:nvPr/>
        </p:nvSpPr>
        <p:spPr>
          <a:xfrm>
            <a:off x="2719758" y="2858810"/>
            <a:ext cx="2014693" cy="769441"/>
          </a:xfrm>
          <a:prstGeom prst="rect">
            <a:avLst/>
          </a:prstGeom>
          <a:noFill/>
        </p:spPr>
        <p:txBody>
          <a:bodyPr wrap="square">
            <a:spAutoFit/>
          </a:bodyPr>
          <a:lstStyle/>
          <a:p>
            <a:r>
              <a:rPr kumimoji="1" lang="ja-JP" altLang="en-US" sz="1100" b="1">
                <a:solidFill>
                  <a:srgbClr val="0E378A"/>
                </a:solidFill>
                <a:latin typeface="+mn-ea"/>
              </a:rPr>
              <a:t>学校教育の基本方針として、学習指導要項に示されている学びの方向性として、正しいものを全て選んでください。</a:t>
            </a:r>
            <a:endParaRPr lang="ja-JP" altLang="en-US" sz="1100">
              <a:solidFill>
                <a:srgbClr val="0E378A"/>
              </a:solidFill>
            </a:endParaRPr>
          </a:p>
        </p:txBody>
      </p:sp>
      <p:sp>
        <p:nvSpPr>
          <p:cNvPr id="23" name="テキスト ボックス 22">
            <a:extLst>
              <a:ext uri="{FF2B5EF4-FFF2-40B4-BE49-F238E27FC236}">
                <a16:creationId xmlns:a16="http://schemas.microsoft.com/office/drawing/2014/main" id="{D021DEDE-23C8-6A4D-A209-00B456DE08E9}"/>
              </a:ext>
            </a:extLst>
          </p:cNvPr>
          <p:cNvSpPr txBox="1"/>
          <p:nvPr/>
        </p:nvSpPr>
        <p:spPr>
          <a:xfrm>
            <a:off x="3111644" y="2555185"/>
            <a:ext cx="1220874" cy="230832"/>
          </a:xfrm>
          <a:prstGeom prst="rect">
            <a:avLst/>
          </a:prstGeom>
          <a:noFill/>
        </p:spPr>
        <p:txBody>
          <a:bodyPr wrap="square">
            <a:spAutoFit/>
          </a:bodyPr>
          <a:lstStyle/>
          <a:p>
            <a:pPr algn="ctr"/>
            <a:r>
              <a:rPr kumimoji="1" lang="ja-JP" altLang="en-US" sz="900" b="1">
                <a:solidFill>
                  <a:srgbClr val="EE5624"/>
                </a:solidFill>
                <a:latin typeface="+mn-ea"/>
              </a:rPr>
              <a:t>こども基本法</a:t>
            </a:r>
            <a:endParaRPr lang="ja-JP" altLang="en-US" sz="900">
              <a:solidFill>
                <a:srgbClr val="EE5624"/>
              </a:solidFill>
            </a:endParaRPr>
          </a:p>
        </p:txBody>
      </p:sp>
      <p:sp>
        <p:nvSpPr>
          <p:cNvPr id="24" name="正方形/長方形 23">
            <a:extLst>
              <a:ext uri="{FF2B5EF4-FFF2-40B4-BE49-F238E27FC236}">
                <a16:creationId xmlns:a16="http://schemas.microsoft.com/office/drawing/2014/main" id="{2989DA88-3AD6-E74D-9153-B7C0CEFADA16}"/>
              </a:ext>
            </a:extLst>
          </p:cNvPr>
          <p:cNvSpPr/>
          <p:nvPr/>
        </p:nvSpPr>
        <p:spPr>
          <a:xfrm>
            <a:off x="5109993" y="2110450"/>
            <a:ext cx="2180197" cy="432049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a:extLst>
              <a:ext uri="{FF2B5EF4-FFF2-40B4-BE49-F238E27FC236}">
                <a16:creationId xmlns:a16="http://schemas.microsoft.com/office/drawing/2014/main" id="{5DA29063-D49E-7F42-9E3D-8FB23AD3B16E}"/>
              </a:ext>
            </a:extLst>
          </p:cNvPr>
          <p:cNvPicPr>
            <a:picLocks noChangeAspect="1"/>
          </p:cNvPicPr>
          <p:nvPr/>
        </p:nvPicPr>
        <p:blipFill>
          <a:blip r:embed="rId3"/>
          <a:stretch>
            <a:fillRect/>
          </a:stretch>
        </p:blipFill>
        <p:spPr>
          <a:xfrm>
            <a:off x="7018080" y="2178678"/>
            <a:ext cx="216737" cy="165740"/>
          </a:xfrm>
          <a:prstGeom prst="rect">
            <a:avLst/>
          </a:prstGeom>
        </p:spPr>
      </p:pic>
      <p:sp>
        <p:nvSpPr>
          <p:cNvPr id="27" name="角丸四角形 26">
            <a:extLst>
              <a:ext uri="{FF2B5EF4-FFF2-40B4-BE49-F238E27FC236}">
                <a16:creationId xmlns:a16="http://schemas.microsoft.com/office/drawing/2014/main" id="{BF0DCF78-FBB6-6048-A0EA-CEB44C58B602}"/>
              </a:ext>
            </a:extLst>
          </p:cNvPr>
          <p:cNvSpPr/>
          <p:nvPr/>
        </p:nvSpPr>
        <p:spPr>
          <a:xfrm>
            <a:off x="5205890" y="4594606"/>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角丸四角形 27">
            <a:extLst>
              <a:ext uri="{FF2B5EF4-FFF2-40B4-BE49-F238E27FC236}">
                <a16:creationId xmlns:a16="http://schemas.microsoft.com/office/drawing/2014/main" id="{AD8B89D1-5143-8C4A-91FB-F9B3C312DE11}"/>
              </a:ext>
            </a:extLst>
          </p:cNvPr>
          <p:cNvSpPr/>
          <p:nvPr/>
        </p:nvSpPr>
        <p:spPr>
          <a:xfrm>
            <a:off x="5205890" y="4159178"/>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9" name="図 28">
            <a:extLst>
              <a:ext uri="{FF2B5EF4-FFF2-40B4-BE49-F238E27FC236}">
                <a16:creationId xmlns:a16="http://schemas.microsoft.com/office/drawing/2014/main" id="{FA1A7D6E-BD36-4D4A-A36B-54B12D838DA1}"/>
              </a:ext>
            </a:extLst>
          </p:cNvPr>
          <p:cNvPicPr>
            <a:picLocks noChangeAspect="1"/>
          </p:cNvPicPr>
          <p:nvPr/>
        </p:nvPicPr>
        <p:blipFill>
          <a:blip r:embed="rId4"/>
          <a:stretch>
            <a:fillRect/>
          </a:stretch>
        </p:blipFill>
        <p:spPr>
          <a:xfrm>
            <a:off x="5353264" y="5779175"/>
            <a:ext cx="1690635" cy="352216"/>
          </a:xfrm>
          <a:prstGeom prst="rect">
            <a:avLst/>
          </a:prstGeom>
        </p:spPr>
      </p:pic>
      <p:sp>
        <p:nvSpPr>
          <p:cNvPr id="30" name="テキスト ボックス 29">
            <a:extLst>
              <a:ext uri="{FF2B5EF4-FFF2-40B4-BE49-F238E27FC236}">
                <a16:creationId xmlns:a16="http://schemas.microsoft.com/office/drawing/2014/main" id="{AE60E33E-3A00-4F41-8B59-8F2A8E1EF5F0}"/>
              </a:ext>
            </a:extLst>
          </p:cNvPr>
          <p:cNvSpPr txBox="1"/>
          <p:nvPr/>
        </p:nvSpPr>
        <p:spPr>
          <a:xfrm>
            <a:off x="5189980" y="2847086"/>
            <a:ext cx="2014693" cy="1277273"/>
          </a:xfrm>
          <a:prstGeom prst="rect">
            <a:avLst/>
          </a:prstGeom>
          <a:noFill/>
        </p:spPr>
        <p:txBody>
          <a:bodyPr wrap="square">
            <a:spAutoFit/>
          </a:bodyPr>
          <a:lstStyle/>
          <a:p>
            <a:r>
              <a:rPr kumimoji="1" lang="ja-JP" altLang="en-US" sz="1100" b="1">
                <a:solidFill>
                  <a:srgbClr val="0E378A"/>
                </a:solidFill>
                <a:latin typeface="+mn-ea"/>
              </a:rPr>
              <a:t>こども基本法は、あなたが困りごとや提案、相談ごとなどの意見を表明する機会、社会的活動に参画する機会が確保されなければいけないと明示している。</a:t>
            </a:r>
            <a:r>
              <a:rPr kumimoji="1" lang="en-US" altLang="ja-JP" sz="1100" b="1" dirty="0">
                <a:solidFill>
                  <a:srgbClr val="0E378A"/>
                </a:solidFill>
                <a:latin typeface="+mn-ea"/>
              </a:rPr>
              <a:t> </a:t>
            </a:r>
          </a:p>
          <a:p>
            <a:r>
              <a:rPr kumimoji="1" lang="en-US" altLang="ja-JP" sz="1100" b="1" dirty="0" err="1">
                <a:solidFill>
                  <a:srgbClr val="0E378A"/>
                </a:solidFill>
                <a:latin typeface="+mn-ea"/>
              </a:rPr>
              <a:t>YESorNO</a:t>
            </a:r>
            <a:r>
              <a:rPr kumimoji="1" lang="en-US" altLang="ja-JP" sz="1100" b="1" dirty="0">
                <a:solidFill>
                  <a:srgbClr val="0E378A"/>
                </a:solidFill>
                <a:latin typeface="+mn-ea"/>
              </a:rPr>
              <a:t>?</a:t>
            </a:r>
            <a:endParaRPr lang="ja-JP" altLang="en-US" sz="1100">
              <a:solidFill>
                <a:srgbClr val="0E378A"/>
              </a:solidFill>
            </a:endParaRPr>
          </a:p>
        </p:txBody>
      </p:sp>
      <p:sp>
        <p:nvSpPr>
          <p:cNvPr id="31" name="テキスト ボックス 30">
            <a:extLst>
              <a:ext uri="{FF2B5EF4-FFF2-40B4-BE49-F238E27FC236}">
                <a16:creationId xmlns:a16="http://schemas.microsoft.com/office/drawing/2014/main" id="{B1A3EF4F-07BC-E042-BE70-5888377F0E40}"/>
              </a:ext>
            </a:extLst>
          </p:cNvPr>
          <p:cNvSpPr txBox="1"/>
          <p:nvPr/>
        </p:nvSpPr>
        <p:spPr>
          <a:xfrm>
            <a:off x="5581866" y="2543461"/>
            <a:ext cx="1220874" cy="230832"/>
          </a:xfrm>
          <a:prstGeom prst="rect">
            <a:avLst/>
          </a:prstGeom>
          <a:noFill/>
        </p:spPr>
        <p:txBody>
          <a:bodyPr wrap="square">
            <a:spAutoFit/>
          </a:bodyPr>
          <a:lstStyle/>
          <a:p>
            <a:pPr algn="ctr"/>
            <a:r>
              <a:rPr kumimoji="1" lang="ja-JP" altLang="en-US" sz="900" b="1">
                <a:solidFill>
                  <a:srgbClr val="EE5624"/>
                </a:solidFill>
                <a:latin typeface="+mn-ea"/>
              </a:rPr>
              <a:t>こども基本法</a:t>
            </a:r>
            <a:endParaRPr lang="ja-JP" altLang="en-US" sz="900">
              <a:solidFill>
                <a:srgbClr val="EE5624"/>
              </a:solidFill>
            </a:endParaRPr>
          </a:p>
        </p:txBody>
      </p:sp>
      <p:sp>
        <p:nvSpPr>
          <p:cNvPr id="32" name="正方形/長方形 31">
            <a:extLst>
              <a:ext uri="{FF2B5EF4-FFF2-40B4-BE49-F238E27FC236}">
                <a16:creationId xmlns:a16="http://schemas.microsoft.com/office/drawing/2014/main" id="{A5C31729-2557-924B-8B22-CDE368C968A3}"/>
              </a:ext>
            </a:extLst>
          </p:cNvPr>
          <p:cNvSpPr/>
          <p:nvPr/>
        </p:nvSpPr>
        <p:spPr>
          <a:xfrm>
            <a:off x="7531644" y="2120498"/>
            <a:ext cx="2180197" cy="46621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4" name="図 33">
            <a:extLst>
              <a:ext uri="{FF2B5EF4-FFF2-40B4-BE49-F238E27FC236}">
                <a16:creationId xmlns:a16="http://schemas.microsoft.com/office/drawing/2014/main" id="{EDC19536-8488-7341-8E70-125F2D26FF6A}"/>
              </a:ext>
            </a:extLst>
          </p:cNvPr>
          <p:cNvPicPr>
            <a:picLocks noChangeAspect="1"/>
          </p:cNvPicPr>
          <p:nvPr/>
        </p:nvPicPr>
        <p:blipFill>
          <a:blip r:embed="rId3"/>
          <a:stretch>
            <a:fillRect/>
          </a:stretch>
        </p:blipFill>
        <p:spPr>
          <a:xfrm>
            <a:off x="9439731" y="2188726"/>
            <a:ext cx="216737" cy="165740"/>
          </a:xfrm>
          <a:prstGeom prst="rect">
            <a:avLst/>
          </a:prstGeom>
        </p:spPr>
      </p:pic>
      <p:sp>
        <p:nvSpPr>
          <p:cNvPr id="35" name="角丸四角形 34">
            <a:extLst>
              <a:ext uri="{FF2B5EF4-FFF2-40B4-BE49-F238E27FC236}">
                <a16:creationId xmlns:a16="http://schemas.microsoft.com/office/drawing/2014/main" id="{7CD7089E-B0E9-4547-B883-CDE54911BC54}"/>
              </a:ext>
            </a:extLst>
          </p:cNvPr>
          <p:cNvSpPr/>
          <p:nvPr/>
        </p:nvSpPr>
        <p:spPr>
          <a:xfrm>
            <a:off x="7627541" y="5040088"/>
            <a:ext cx="2008832" cy="486509"/>
          </a:xfrm>
          <a:prstGeom prst="roundRect">
            <a:avLst>
              <a:gd name="adj" fmla="val 17450"/>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角丸四角形 35">
            <a:extLst>
              <a:ext uri="{FF2B5EF4-FFF2-40B4-BE49-F238E27FC236}">
                <a16:creationId xmlns:a16="http://schemas.microsoft.com/office/drawing/2014/main" id="{66EF324E-86DA-894E-8A8C-63BB66A6D6C1}"/>
              </a:ext>
            </a:extLst>
          </p:cNvPr>
          <p:cNvSpPr/>
          <p:nvPr/>
        </p:nvSpPr>
        <p:spPr>
          <a:xfrm>
            <a:off x="7627541" y="4353450"/>
            <a:ext cx="2008832" cy="580294"/>
          </a:xfrm>
          <a:prstGeom prst="roundRect">
            <a:avLst>
              <a:gd name="adj" fmla="val 18352"/>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角丸四角形 36">
            <a:extLst>
              <a:ext uri="{FF2B5EF4-FFF2-40B4-BE49-F238E27FC236}">
                <a16:creationId xmlns:a16="http://schemas.microsoft.com/office/drawing/2014/main" id="{C4D0B740-2549-1D4F-88DC-D3C4423B732A}"/>
              </a:ext>
            </a:extLst>
          </p:cNvPr>
          <p:cNvSpPr/>
          <p:nvPr/>
        </p:nvSpPr>
        <p:spPr>
          <a:xfrm>
            <a:off x="7627541" y="3666813"/>
            <a:ext cx="2008832" cy="593691"/>
          </a:xfrm>
          <a:prstGeom prst="roundRect">
            <a:avLst>
              <a:gd name="adj" fmla="val 18938"/>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8" name="図 37">
            <a:extLst>
              <a:ext uri="{FF2B5EF4-FFF2-40B4-BE49-F238E27FC236}">
                <a16:creationId xmlns:a16="http://schemas.microsoft.com/office/drawing/2014/main" id="{A28E92BC-EA33-A94C-AB66-877C05BE0BEE}"/>
              </a:ext>
            </a:extLst>
          </p:cNvPr>
          <p:cNvPicPr>
            <a:picLocks noChangeAspect="1"/>
          </p:cNvPicPr>
          <p:nvPr/>
        </p:nvPicPr>
        <p:blipFill>
          <a:blip r:embed="rId4"/>
          <a:stretch>
            <a:fillRect/>
          </a:stretch>
        </p:blipFill>
        <p:spPr>
          <a:xfrm>
            <a:off x="7774915" y="6301691"/>
            <a:ext cx="1690635" cy="352216"/>
          </a:xfrm>
          <a:prstGeom prst="rect">
            <a:avLst/>
          </a:prstGeom>
        </p:spPr>
      </p:pic>
      <p:sp>
        <p:nvSpPr>
          <p:cNvPr id="39" name="テキスト ボックス 38">
            <a:extLst>
              <a:ext uri="{FF2B5EF4-FFF2-40B4-BE49-F238E27FC236}">
                <a16:creationId xmlns:a16="http://schemas.microsoft.com/office/drawing/2014/main" id="{428EC305-FACE-E245-BE53-4686C96970EE}"/>
              </a:ext>
            </a:extLst>
          </p:cNvPr>
          <p:cNvSpPr txBox="1"/>
          <p:nvPr/>
        </p:nvSpPr>
        <p:spPr>
          <a:xfrm>
            <a:off x="7611631" y="2857134"/>
            <a:ext cx="2014693" cy="769441"/>
          </a:xfrm>
          <a:prstGeom prst="rect">
            <a:avLst/>
          </a:prstGeom>
          <a:noFill/>
        </p:spPr>
        <p:txBody>
          <a:bodyPr wrap="square">
            <a:spAutoFit/>
          </a:bodyPr>
          <a:lstStyle/>
          <a:p>
            <a:r>
              <a:rPr kumimoji="1" lang="ja-JP" altLang="en-US" sz="1100" b="1">
                <a:solidFill>
                  <a:srgbClr val="0E378A"/>
                </a:solidFill>
                <a:latin typeface="+mn-ea"/>
              </a:rPr>
              <a:t>地方自治体（市役所）が、こども基本法に求められていることとして</a:t>
            </a:r>
            <a:r>
              <a:rPr kumimoji="1" lang="ja-JP" altLang="en-US" sz="1100" b="1">
                <a:solidFill>
                  <a:srgbClr val="C00000"/>
                </a:solidFill>
                <a:latin typeface="+mn-ea"/>
              </a:rPr>
              <a:t>合っているもの</a:t>
            </a:r>
            <a:r>
              <a:rPr kumimoji="1" lang="ja-JP" altLang="en-US" sz="1100" b="1">
                <a:solidFill>
                  <a:srgbClr val="0E378A"/>
                </a:solidFill>
                <a:latin typeface="+mn-ea"/>
              </a:rPr>
              <a:t>を、すべて選んでください。</a:t>
            </a:r>
            <a:endParaRPr lang="ja-JP" altLang="en-US" sz="1100">
              <a:solidFill>
                <a:srgbClr val="0E378A"/>
              </a:solidFill>
            </a:endParaRPr>
          </a:p>
        </p:txBody>
      </p:sp>
      <p:sp>
        <p:nvSpPr>
          <p:cNvPr id="40" name="テキスト ボックス 39">
            <a:extLst>
              <a:ext uri="{FF2B5EF4-FFF2-40B4-BE49-F238E27FC236}">
                <a16:creationId xmlns:a16="http://schemas.microsoft.com/office/drawing/2014/main" id="{A02AD64C-381F-3140-9978-B2635029B527}"/>
              </a:ext>
            </a:extLst>
          </p:cNvPr>
          <p:cNvSpPr txBox="1"/>
          <p:nvPr/>
        </p:nvSpPr>
        <p:spPr>
          <a:xfrm>
            <a:off x="8003517" y="2553509"/>
            <a:ext cx="1220874" cy="230832"/>
          </a:xfrm>
          <a:prstGeom prst="rect">
            <a:avLst/>
          </a:prstGeom>
          <a:noFill/>
        </p:spPr>
        <p:txBody>
          <a:bodyPr wrap="square">
            <a:spAutoFit/>
          </a:bodyPr>
          <a:lstStyle/>
          <a:p>
            <a:pPr algn="ctr"/>
            <a:r>
              <a:rPr kumimoji="1" lang="ja-JP" altLang="en-US" sz="900" b="1">
                <a:solidFill>
                  <a:srgbClr val="EE5624"/>
                </a:solidFill>
                <a:latin typeface="+mn-ea"/>
              </a:rPr>
              <a:t>こども基本法</a:t>
            </a:r>
            <a:endParaRPr lang="ja-JP" altLang="en-US" sz="900">
              <a:solidFill>
                <a:srgbClr val="EE5624"/>
              </a:solidFill>
            </a:endParaRPr>
          </a:p>
        </p:txBody>
      </p:sp>
      <p:sp>
        <p:nvSpPr>
          <p:cNvPr id="41" name="テキスト ボックス 40">
            <a:extLst>
              <a:ext uri="{FF2B5EF4-FFF2-40B4-BE49-F238E27FC236}">
                <a16:creationId xmlns:a16="http://schemas.microsoft.com/office/drawing/2014/main" id="{C0BAE331-8071-2842-BA9F-22733AD72316}"/>
              </a:ext>
            </a:extLst>
          </p:cNvPr>
          <p:cNvSpPr txBox="1"/>
          <p:nvPr/>
        </p:nvSpPr>
        <p:spPr>
          <a:xfrm>
            <a:off x="356716" y="3670159"/>
            <a:ext cx="1492179" cy="253916"/>
          </a:xfrm>
          <a:prstGeom prst="rect">
            <a:avLst/>
          </a:prstGeom>
          <a:noFill/>
        </p:spPr>
        <p:txBody>
          <a:bodyPr wrap="square">
            <a:spAutoFit/>
          </a:bodyPr>
          <a:lstStyle/>
          <a:p>
            <a:r>
              <a:rPr kumimoji="1" lang="ja-JP" altLang="en-US" sz="1050">
                <a:latin typeface="+mn-ea"/>
              </a:rPr>
              <a:t>正しい</a:t>
            </a:r>
            <a:endParaRPr lang="ja-JP" altLang="en-US" sz="1400"/>
          </a:p>
        </p:txBody>
      </p:sp>
      <p:sp>
        <p:nvSpPr>
          <p:cNvPr id="42" name="テキスト ボックス 41">
            <a:extLst>
              <a:ext uri="{FF2B5EF4-FFF2-40B4-BE49-F238E27FC236}">
                <a16:creationId xmlns:a16="http://schemas.microsoft.com/office/drawing/2014/main" id="{11AF1174-1F21-2E4F-A014-F712B28CF663}"/>
              </a:ext>
            </a:extLst>
          </p:cNvPr>
          <p:cNvSpPr txBox="1"/>
          <p:nvPr/>
        </p:nvSpPr>
        <p:spPr>
          <a:xfrm>
            <a:off x="366765" y="4092191"/>
            <a:ext cx="1492179" cy="253916"/>
          </a:xfrm>
          <a:prstGeom prst="rect">
            <a:avLst/>
          </a:prstGeom>
          <a:noFill/>
        </p:spPr>
        <p:txBody>
          <a:bodyPr wrap="square">
            <a:spAutoFit/>
          </a:bodyPr>
          <a:lstStyle/>
          <a:p>
            <a:r>
              <a:rPr kumimoji="1" lang="ja-JP" altLang="en-US" sz="1050">
                <a:latin typeface="+mn-ea"/>
              </a:rPr>
              <a:t>間違い</a:t>
            </a:r>
            <a:endParaRPr lang="ja-JP" altLang="en-US" sz="1400"/>
          </a:p>
        </p:txBody>
      </p:sp>
      <p:sp>
        <p:nvSpPr>
          <p:cNvPr id="46" name="テキスト ボックス 45">
            <a:extLst>
              <a:ext uri="{FF2B5EF4-FFF2-40B4-BE49-F238E27FC236}">
                <a16:creationId xmlns:a16="http://schemas.microsoft.com/office/drawing/2014/main" id="{B4B124D6-C7A0-E44C-A2C6-B9C423E8F8FA}"/>
              </a:ext>
            </a:extLst>
          </p:cNvPr>
          <p:cNvSpPr txBox="1"/>
          <p:nvPr/>
        </p:nvSpPr>
        <p:spPr>
          <a:xfrm>
            <a:off x="2820237" y="3671834"/>
            <a:ext cx="1492179" cy="253916"/>
          </a:xfrm>
          <a:prstGeom prst="rect">
            <a:avLst/>
          </a:prstGeom>
          <a:noFill/>
        </p:spPr>
        <p:txBody>
          <a:bodyPr wrap="square">
            <a:spAutoFit/>
          </a:bodyPr>
          <a:lstStyle/>
          <a:p>
            <a:r>
              <a:rPr kumimoji="1" lang="ja-JP" altLang="en-US" sz="1050">
                <a:latin typeface="+mn-ea"/>
              </a:rPr>
              <a:t>一律に学力を上げる</a:t>
            </a:r>
            <a:endParaRPr lang="ja-JP" altLang="en-US" sz="1400"/>
          </a:p>
        </p:txBody>
      </p:sp>
      <p:sp>
        <p:nvSpPr>
          <p:cNvPr id="47" name="テキスト ボックス 46">
            <a:extLst>
              <a:ext uri="{FF2B5EF4-FFF2-40B4-BE49-F238E27FC236}">
                <a16:creationId xmlns:a16="http://schemas.microsoft.com/office/drawing/2014/main" id="{2699FB91-E2FC-FA41-A7F1-077FADA3BB3A}"/>
              </a:ext>
            </a:extLst>
          </p:cNvPr>
          <p:cNvSpPr txBox="1"/>
          <p:nvPr/>
        </p:nvSpPr>
        <p:spPr>
          <a:xfrm>
            <a:off x="2830286" y="4093866"/>
            <a:ext cx="1892439" cy="253916"/>
          </a:xfrm>
          <a:prstGeom prst="rect">
            <a:avLst/>
          </a:prstGeom>
          <a:noFill/>
        </p:spPr>
        <p:txBody>
          <a:bodyPr wrap="square">
            <a:spAutoFit/>
          </a:bodyPr>
          <a:lstStyle/>
          <a:p>
            <a:r>
              <a:rPr kumimoji="1" lang="ja-JP" altLang="en-US" sz="1050">
                <a:latin typeface="+mn-ea"/>
              </a:rPr>
              <a:t>個別最適な学びを実現する</a:t>
            </a:r>
            <a:endParaRPr lang="ja-JP" altLang="en-US" sz="1400"/>
          </a:p>
        </p:txBody>
      </p:sp>
      <p:sp>
        <p:nvSpPr>
          <p:cNvPr id="48" name="テキスト ボックス 47">
            <a:extLst>
              <a:ext uri="{FF2B5EF4-FFF2-40B4-BE49-F238E27FC236}">
                <a16:creationId xmlns:a16="http://schemas.microsoft.com/office/drawing/2014/main" id="{BBACB2FA-7941-6B47-9F15-00B091C5C853}"/>
              </a:ext>
            </a:extLst>
          </p:cNvPr>
          <p:cNvSpPr txBox="1"/>
          <p:nvPr/>
        </p:nvSpPr>
        <p:spPr>
          <a:xfrm>
            <a:off x="5263661" y="4236215"/>
            <a:ext cx="1492179" cy="253916"/>
          </a:xfrm>
          <a:prstGeom prst="rect">
            <a:avLst/>
          </a:prstGeom>
          <a:noFill/>
        </p:spPr>
        <p:txBody>
          <a:bodyPr wrap="square">
            <a:spAutoFit/>
          </a:bodyPr>
          <a:lstStyle/>
          <a:p>
            <a:r>
              <a:rPr kumimoji="1" lang="en-US" altLang="ja-JP" sz="1050" dirty="0">
                <a:latin typeface="+mn-ea"/>
              </a:rPr>
              <a:t>YES</a:t>
            </a:r>
            <a:endParaRPr lang="ja-JP" altLang="en-US" sz="1400"/>
          </a:p>
        </p:txBody>
      </p:sp>
      <p:sp>
        <p:nvSpPr>
          <p:cNvPr id="49" name="テキスト ボックス 48">
            <a:extLst>
              <a:ext uri="{FF2B5EF4-FFF2-40B4-BE49-F238E27FC236}">
                <a16:creationId xmlns:a16="http://schemas.microsoft.com/office/drawing/2014/main" id="{04AEC0BF-532E-E747-86C7-00FAA48A74B1}"/>
              </a:ext>
            </a:extLst>
          </p:cNvPr>
          <p:cNvSpPr txBox="1"/>
          <p:nvPr/>
        </p:nvSpPr>
        <p:spPr>
          <a:xfrm>
            <a:off x="5273710" y="4658247"/>
            <a:ext cx="1492179" cy="253916"/>
          </a:xfrm>
          <a:prstGeom prst="rect">
            <a:avLst/>
          </a:prstGeom>
          <a:noFill/>
        </p:spPr>
        <p:txBody>
          <a:bodyPr wrap="square">
            <a:spAutoFit/>
          </a:bodyPr>
          <a:lstStyle/>
          <a:p>
            <a:r>
              <a:rPr kumimoji="1" lang="en-US" altLang="ja-JP" sz="1050" dirty="0">
                <a:latin typeface="+mn-ea"/>
              </a:rPr>
              <a:t>NO</a:t>
            </a:r>
            <a:endParaRPr lang="ja-JP" altLang="en-US" sz="1400"/>
          </a:p>
        </p:txBody>
      </p:sp>
      <p:sp>
        <p:nvSpPr>
          <p:cNvPr id="50" name="テキスト ボックス 49">
            <a:extLst>
              <a:ext uri="{FF2B5EF4-FFF2-40B4-BE49-F238E27FC236}">
                <a16:creationId xmlns:a16="http://schemas.microsoft.com/office/drawing/2014/main" id="{CC07498D-D394-5345-8B37-9D6BA95E4E82}"/>
              </a:ext>
            </a:extLst>
          </p:cNvPr>
          <p:cNvSpPr txBox="1"/>
          <p:nvPr/>
        </p:nvSpPr>
        <p:spPr>
          <a:xfrm>
            <a:off x="7676940" y="3715380"/>
            <a:ext cx="1959429" cy="577081"/>
          </a:xfrm>
          <a:prstGeom prst="rect">
            <a:avLst/>
          </a:prstGeom>
          <a:noFill/>
        </p:spPr>
        <p:txBody>
          <a:bodyPr wrap="square">
            <a:spAutoFit/>
          </a:bodyPr>
          <a:lstStyle/>
          <a:p>
            <a:r>
              <a:rPr lang="ja-JP" altLang="en-US" sz="1050"/>
              <a:t>基本理念に則ったこども施策を総合的に策定し、及び実施すること</a:t>
            </a:r>
            <a:endParaRPr lang="ja-JP" altLang="en-US" sz="1400"/>
          </a:p>
        </p:txBody>
      </p:sp>
      <p:sp>
        <p:nvSpPr>
          <p:cNvPr id="51" name="テキスト ボックス 50">
            <a:extLst>
              <a:ext uri="{FF2B5EF4-FFF2-40B4-BE49-F238E27FC236}">
                <a16:creationId xmlns:a16="http://schemas.microsoft.com/office/drawing/2014/main" id="{7D9D6C13-3D80-0947-BFC9-870AD5AD6ABE}"/>
              </a:ext>
            </a:extLst>
          </p:cNvPr>
          <p:cNvSpPr txBox="1"/>
          <p:nvPr/>
        </p:nvSpPr>
        <p:spPr>
          <a:xfrm>
            <a:off x="7686989" y="4388621"/>
            <a:ext cx="1939332" cy="577081"/>
          </a:xfrm>
          <a:prstGeom prst="rect">
            <a:avLst/>
          </a:prstGeom>
          <a:noFill/>
        </p:spPr>
        <p:txBody>
          <a:bodyPr wrap="square">
            <a:spAutoFit/>
          </a:bodyPr>
          <a:lstStyle/>
          <a:p>
            <a:r>
              <a:rPr lang="ja-JP" altLang="en-US" sz="1050"/>
              <a:t>こども施策に関わる人々の意見を反映させるために必要な取り組みを行うこと</a:t>
            </a:r>
            <a:endParaRPr lang="ja-JP" altLang="en-US" sz="1400"/>
          </a:p>
        </p:txBody>
      </p:sp>
      <p:sp>
        <p:nvSpPr>
          <p:cNvPr id="52" name="テキスト ボックス 51">
            <a:extLst>
              <a:ext uri="{FF2B5EF4-FFF2-40B4-BE49-F238E27FC236}">
                <a16:creationId xmlns:a16="http://schemas.microsoft.com/office/drawing/2014/main" id="{63FB79BB-197B-874B-8B95-1461F0137F97}"/>
              </a:ext>
            </a:extLst>
          </p:cNvPr>
          <p:cNvSpPr txBox="1"/>
          <p:nvPr/>
        </p:nvSpPr>
        <p:spPr>
          <a:xfrm>
            <a:off x="7698712" y="5083632"/>
            <a:ext cx="1887415" cy="415498"/>
          </a:xfrm>
          <a:prstGeom prst="rect">
            <a:avLst/>
          </a:prstGeom>
          <a:noFill/>
        </p:spPr>
        <p:txBody>
          <a:bodyPr wrap="square">
            <a:spAutoFit/>
          </a:bodyPr>
          <a:lstStyle/>
          <a:p>
            <a:r>
              <a:rPr lang="ja-JP" altLang="en-US" sz="1050"/>
              <a:t>関係者相互の有機的な連携の確保を行うこと</a:t>
            </a:r>
            <a:endParaRPr lang="ja-JP" altLang="en-US" sz="1400"/>
          </a:p>
        </p:txBody>
      </p:sp>
      <p:sp>
        <p:nvSpPr>
          <p:cNvPr id="53" name="三角形 52">
            <a:extLst>
              <a:ext uri="{FF2B5EF4-FFF2-40B4-BE49-F238E27FC236}">
                <a16:creationId xmlns:a16="http://schemas.microsoft.com/office/drawing/2014/main" id="{1E9B3DEE-4301-8F42-B064-33060E050DE9}"/>
              </a:ext>
            </a:extLst>
          </p:cNvPr>
          <p:cNvSpPr/>
          <p:nvPr/>
        </p:nvSpPr>
        <p:spPr>
          <a:xfrm rot="5400000">
            <a:off x="2180492" y="3965750"/>
            <a:ext cx="683288" cy="16077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三角形 53">
            <a:extLst>
              <a:ext uri="{FF2B5EF4-FFF2-40B4-BE49-F238E27FC236}">
                <a16:creationId xmlns:a16="http://schemas.microsoft.com/office/drawing/2014/main" id="{F48D7D04-2C20-224B-874B-86079851AA55}"/>
              </a:ext>
            </a:extLst>
          </p:cNvPr>
          <p:cNvSpPr/>
          <p:nvPr/>
        </p:nvSpPr>
        <p:spPr>
          <a:xfrm rot="5400000">
            <a:off x="4611356" y="3965750"/>
            <a:ext cx="683288" cy="16077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三角形 54">
            <a:extLst>
              <a:ext uri="{FF2B5EF4-FFF2-40B4-BE49-F238E27FC236}">
                <a16:creationId xmlns:a16="http://schemas.microsoft.com/office/drawing/2014/main" id="{F7019677-0E70-A442-92E8-E69E4B3E5F9D}"/>
              </a:ext>
            </a:extLst>
          </p:cNvPr>
          <p:cNvSpPr/>
          <p:nvPr/>
        </p:nvSpPr>
        <p:spPr>
          <a:xfrm rot="5400000">
            <a:off x="7084925" y="3965750"/>
            <a:ext cx="683288" cy="16077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角丸四角形 57">
            <a:extLst>
              <a:ext uri="{FF2B5EF4-FFF2-40B4-BE49-F238E27FC236}">
                <a16:creationId xmlns:a16="http://schemas.microsoft.com/office/drawing/2014/main" id="{692356C6-7DB4-D74A-B16D-18AD12F8273B}"/>
              </a:ext>
            </a:extLst>
          </p:cNvPr>
          <p:cNvSpPr/>
          <p:nvPr/>
        </p:nvSpPr>
        <p:spPr>
          <a:xfrm>
            <a:off x="2737343" y="4487426"/>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テキスト ボックス 58">
            <a:extLst>
              <a:ext uri="{FF2B5EF4-FFF2-40B4-BE49-F238E27FC236}">
                <a16:creationId xmlns:a16="http://schemas.microsoft.com/office/drawing/2014/main" id="{3693D19C-6C76-5C4A-B27C-27CA65E23DC1}"/>
              </a:ext>
            </a:extLst>
          </p:cNvPr>
          <p:cNvSpPr txBox="1"/>
          <p:nvPr/>
        </p:nvSpPr>
        <p:spPr>
          <a:xfrm>
            <a:off x="2831961" y="4527620"/>
            <a:ext cx="1961103" cy="253916"/>
          </a:xfrm>
          <a:prstGeom prst="rect">
            <a:avLst/>
          </a:prstGeom>
          <a:noFill/>
        </p:spPr>
        <p:txBody>
          <a:bodyPr wrap="square">
            <a:spAutoFit/>
          </a:bodyPr>
          <a:lstStyle/>
          <a:p>
            <a:r>
              <a:rPr kumimoji="1" lang="ja-JP" altLang="en-US" sz="1050">
                <a:latin typeface="+mn-ea"/>
              </a:rPr>
              <a:t>競争社会で勝てる人を増やす</a:t>
            </a:r>
            <a:endParaRPr lang="ja-JP" altLang="en-US" sz="1400"/>
          </a:p>
        </p:txBody>
      </p:sp>
      <p:sp>
        <p:nvSpPr>
          <p:cNvPr id="60" name="角丸四角形 59">
            <a:extLst>
              <a:ext uri="{FF2B5EF4-FFF2-40B4-BE49-F238E27FC236}">
                <a16:creationId xmlns:a16="http://schemas.microsoft.com/office/drawing/2014/main" id="{8DACC48A-7431-8E47-AD7A-4C6721D19773}"/>
              </a:ext>
            </a:extLst>
          </p:cNvPr>
          <p:cNvSpPr/>
          <p:nvPr/>
        </p:nvSpPr>
        <p:spPr>
          <a:xfrm>
            <a:off x="2737342" y="4909457"/>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テキスト ボックス 60">
            <a:extLst>
              <a:ext uri="{FF2B5EF4-FFF2-40B4-BE49-F238E27FC236}">
                <a16:creationId xmlns:a16="http://schemas.microsoft.com/office/drawing/2014/main" id="{ACB38072-4C31-1E4C-BF75-EE37540F1027}"/>
              </a:ext>
            </a:extLst>
          </p:cNvPr>
          <p:cNvSpPr txBox="1"/>
          <p:nvPr/>
        </p:nvSpPr>
        <p:spPr>
          <a:xfrm>
            <a:off x="2831960" y="4949651"/>
            <a:ext cx="1880717" cy="253916"/>
          </a:xfrm>
          <a:prstGeom prst="rect">
            <a:avLst/>
          </a:prstGeom>
          <a:noFill/>
        </p:spPr>
        <p:txBody>
          <a:bodyPr wrap="square">
            <a:spAutoFit/>
          </a:bodyPr>
          <a:lstStyle/>
          <a:p>
            <a:r>
              <a:rPr kumimoji="1" lang="ja-JP" altLang="en-US" sz="1050">
                <a:latin typeface="+mn-ea"/>
              </a:rPr>
              <a:t>協働的な学びを実現する</a:t>
            </a:r>
            <a:endParaRPr lang="ja-JP" altLang="en-US" sz="1400"/>
          </a:p>
        </p:txBody>
      </p:sp>
      <p:sp>
        <p:nvSpPr>
          <p:cNvPr id="62" name="角丸四角形 61">
            <a:extLst>
              <a:ext uri="{FF2B5EF4-FFF2-40B4-BE49-F238E27FC236}">
                <a16:creationId xmlns:a16="http://schemas.microsoft.com/office/drawing/2014/main" id="{A1F55285-F7D9-354F-981A-635284093AB7}"/>
              </a:ext>
            </a:extLst>
          </p:cNvPr>
          <p:cNvSpPr/>
          <p:nvPr/>
        </p:nvSpPr>
        <p:spPr>
          <a:xfrm>
            <a:off x="2728969" y="5292970"/>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テキスト ボックス 62">
            <a:extLst>
              <a:ext uri="{FF2B5EF4-FFF2-40B4-BE49-F238E27FC236}">
                <a16:creationId xmlns:a16="http://schemas.microsoft.com/office/drawing/2014/main" id="{EEFBBE19-D304-514B-B085-89053E899165}"/>
              </a:ext>
            </a:extLst>
          </p:cNvPr>
          <p:cNvSpPr txBox="1"/>
          <p:nvPr/>
        </p:nvSpPr>
        <p:spPr>
          <a:xfrm>
            <a:off x="2823587" y="5333164"/>
            <a:ext cx="1880717" cy="253916"/>
          </a:xfrm>
          <a:prstGeom prst="rect">
            <a:avLst/>
          </a:prstGeom>
          <a:noFill/>
        </p:spPr>
        <p:txBody>
          <a:bodyPr wrap="square">
            <a:spAutoFit/>
          </a:bodyPr>
          <a:lstStyle/>
          <a:p>
            <a:r>
              <a:rPr kumimoji="1" lang="ja-JP" altLang="en-US" sz="1050">
                <a:latin typeface="+mn-ea"/>
              </a:rPr>
              <a:t>従順な人を育む</a:t>
            </a:r>
            <a:endParaRPr lang="ja-JP" altLang="en-US" sz="1400"/>
          </a:p>
        </p:txBody>
      </p:sp>
      <p:sp>
        <p:nvSpPr>
          <p:cNvPr id="64" name="角丸四角形 63">
            <a:extLst>
              <a:ext uri="{FF2B5EF4-FFF2-40B4-BE49-F238E27FC236}">
                <a16:creationId xmlns:a16="http://schemas.microsoft.com/office/drawing/2014/main" id="{4A0606B3-896C-9649-96B1-699137EDDBD5}"/>
              </a:ext>
            </a:extLst>
          </p:cNvPr>
          <p:cNvSpPr/>
          <p:nvPr/>
        </p:nvSpPr>
        <p:spPr>
          <a:xfrm>
            <a:off x="2720597" y="5686530"/>
            <a:ext cx="2008832" cy="31122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テキスト ボックス 64">
            <a:extLst>
              <a:ext uri="{FF2B5EF4-FFF2-40B4-BE49-F238E27FC236}">
                <a16:creationId xmlns:a16="http://schemas.microsoft.com/office/drawing/2014/main" id="{5A354BBB-46CE-3143-B177-6008D47DAC8E}"/>
              </a:ext>
            </a:extLst>
          </p:cNvPr>
          <p:cNvSpPr txBox="1"/>
          <p:nvPr/>
        </p:nvSpPr>
        <p:spPr>
          <a:xfrm>
            <a:off x="2815215" y="5726724"/>
            <a:ext cx="1880717" cy="253916"/>
          </a:xfrm>
          <a:prstGeom prst="rect">
            <a:avLst/>
          </a:prstGeom>
          <a:noFill/>
        </p:spPr>
        <p:txBody>
          <a:bodyPr wrap="square">
            <a:spAutoFit/>
          </a:bodyPr>
          <a:lstStyle/>
          <a:p>
            <a:r>
              <a:rPr kumimoji="1" lang="ja-JP" altLang="en-US" sz="1050">
                <a:latin typeface="+mn-ea"/>
              </a:rPr>
              <a:t>自分の頭で考える人を育む</a:t>
            </a:r>
            <a:endParaRPr lang="ja-JP" altLang="en-US" sz="1400"/>
          </a:p>
        </p:txBody>
      </p:sp>
      <p:sp>
        <p:nvSpPr>
          <p:cNvPr id="66" name="角丸四角形 65">
            <a:extLst>
              <a:ext uri="{FF2B5EF4-FFF2-40B4-BE49-F238E27FC236}">
                <a16:creationId xmlns:a16="http://schemas.microsoft.com/office/drawing/2014/main" id="{39AD2D6E-44A9-D542-8C04-D369B17275E5}"/>
              </a:ext>
            </a:extLst>
          </p:cNvPr>
          <p:cNvSpPr/>
          <p:nvPr/>
        </p:nvSpPr>
        <p:spPr>
          <a:xfrm>
            <a:off x="7629215" y="5624567"/>
            <a:ext cx="2008832" cy="486509"/>
          </a:xfrm>
          <a:prstGeom prst="roundRect">
            <a:avLst>
              <a:gd name="adj" fmla="val 17450"/>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テキスト ボックス 66">
            <a:extLst>
              <a:ext uri="{FF2B5EF4-FFF2-40B4-BE49-F238E27FC236}">
                <a16:creationId xmlns:a16="http://schemas.microsoft.com/office/drawing/2014/main" id="{BCDA02E6-6511-514C-877A-6CD3F6FE6016}"/>
              </a:ext>
            </a:extLst>
          </p:cNvPr>
          <p:cNvSpPr txBox="1"/>
          <p:nvPr/>
        </p:nvSpPr>
        <p:spPr>
          <a:xfrm>
            <a:off x="7700386" y="5668111"/>
            <a:ext cx="1887415" cy="415498"/>
          </a:xfrm>
          <a:prstGeom prst="rect">
            <a:avLst/>
          </a:prstGeom>
          <a:noFill/>
        </p:spPr>
        <p:txBody>
          <a:bodyPr wrap="square">
            <a:spAutoFit/>
          </a:bodyPr>
          <a:lstStyle/>
          <a:p>
            <a:r>
              <a:rPr lang="ja-JP" altLang="en-US" sz="1050"/>
              <a:t>学力を向上させる取り組みを実施すること</a:t>
            </a:r>
            <a:endParaRPr lang="ja-JP" altLang="en-US" sz="1400"/>
          </a:p>
        </p:txBody>
      </p:sp>
      <p:sp>
        <p:nvSpPr>
          <p:cNvPr id="68" name="テキスト ボックス 67">
            <a:extLst>
              <a:ext uri="{FF2B5EF4-FFF2-40B4-BE49-F238E27FC236}">
                <a16:creationId xmlns:a16="http://schemas.microsoft.com/office/drawing/2014/main" id="{D1F5943D-9A32-6946-B163-873AD48C466C}"/>
              </a:ext>
            </a:extLst>
          </p:cNvPr>
          <p:cNvSpPr txBox="1"/>
          <p:nvPr/>
        </p:nvSpPr>
        <p:spPr>
          <a:xfrm>
            <a:off x="326571" y="950797"/>
            <a:ext cx="9088733" cy="584775"/>
          </a:xfrm>
          <a:prstGeom prst="rect">
            <a:avLst/>
          </a:prstGeom>
          <a:noFill/>
        </p:spPr>
        <p:txBody>
          <a:bodyPr wrap="square">
            <a:spAutoFit/>
          </a:bodyPr>
          <a:lstStyle/>
          <a:p>
            <a:r>
              <a:rPr kumimoji="1" lang="en-US" altLang="ja-JP" sz="1600" b="1" dirty="0">
                <a:solidFill>
                  <a:srgbClr val="0A348C"/>
                </a:solidFill>
                <a:latin typeface="+mn-ea"/>
                <a:cs typeface="メイリオ"/>
              </a:rPr>
              <a:t>10</a:t>
            </a:r>
            <a:r>
              <a:rPr kumimoji="1" lang="ja-JP" altLang="en-US" sz="1600" b="1">
                <a:solidFill>
                  <a:srgbClr val="0A348C"/>
                </a:solidFill>
                <a:latin typeface="+mn-ea"/>
                <a:cs typeface="メイリオ"/>
              </a:rPr>
              <a:t>問程度の設問を通じて、「こども基本法」の内容、自治体にもとめていること及び憲法、学習指導要領などの要点を知ることができます。</a:t>
            </a:r>
            <a:endParaRPr kumimoji="1" lang="en-US" altLang="ja-JP" sz="1600" b="1" dirty="0">
              <a:solidFill>
                <a:srgbClr val="0A348C"/>
              </a:solidFill>
              <a:latin typeface="+mn-ea"/>
              <a:cs typeface="メイリオ"/>
            </a:endParaRPr>
          </a:p>
        </p:txBody>
      </p:sp>
      <p:sp>
        <p:nvSpPr>
          <p:cNvPr id="69" name="角丸四角形 68">
            <a:extLst>
              <a:ext uri="{FF2B5EF4-FFF2-40B4-BE49-F238E27FC236}">
                <a16:creationId xmlns:a16="http://schemas.microsoft.com/office/drawing/2014/main" id="{9A9B5EDC-D831-8B45-AC74-55198856BE36}"/>
              </a:ext>
            </a:extLst>
          </p:cNvPr>
          <p:cNvSpPr/>
          <p:nvPr/>
        </p:nvSpPr>
        <p:spPr>
          <a:xfrm>
            <a:off x="290344" y="614293"/>
            <a:ext cx="1482291" cy="27673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テキスト ボックス 69">
            <a:extLst>
              <a:ext uri="{FF2B5EF4-FFF2-40B4-BE49-F238E27FC236}">
                <a16:creationId xmlns:a16="http://schemas.microsoft.com/office/drawing/2014/main" id="{E259A645-7F44-6B49-979E-5CE8EC54879A}"/>
              </a:ext>
            </a:extLst>
          </p:cNvPr>
          <p:cNvSpPr txBox="1"/>
          <p:nvPr/>
        </p:nvSpPr>
        <p:spPr>
          <a:xfrm>
            <a:off x="244608" y="613448"/>
            <a:ext cx="1854758" cy="307777"/>
          </a:xfrm>
          <a:prstGeom prst="rect">
            <a:avLst/>
          </a:prstGeom>
          <a:noFill/>
        </p:spPr>
        <p:txBody>
          <a:bodyPr wrap="square">
            <a:spAutoFit/>
          </a:bodyPr>
          <a:lstStyle/>
          <a:p>
            <a:r>
              <a:rPr lang="ja-JP" altLang="en-US" sz="1400">
                <a:solidFill>
                  <a:schemeClr val="bg1"/>
                </a:solidFill>
              </a:rPr>
              <a:t>ラーニングパート</a:t>
            </a:r>
          </a:p>
        </p:txBody>
      </p:sp>
      <p:pic>
        <p:nvPicPr>
          <p:cNvPr id="71" name="図 70">
            <a:extLst>
              <a:ext uri="{FF2B5EF4-FFF2-40B4-BE49-F238E27FC236}">
                <a16:creationId xmlns:a16="http://schemas.microsoft.com/office/drawing/2014/main" id="{24337109-6642-8245-BBBE-30ABC63FA778}"/>
              </a:ext>
            </a:extLst>
          </p:cNvPr>
          <p:cNvPicPr>
            <a:picLocks noChangeAspect="1"/>
          </p:cNvPicPr>
          <p:nvPr/>
        </p:nvPicPr>
        <p:blipFill>
          <a:blip r:embed="rId2"/>
          <a:stretch>
            <a:fillRect/>
          </a:stretch>
        </p:blipFill>
        <p:spPr>
          <a:xfrm>
            <a:off x="281049" y="2185069"/>
            <a:ext cx="593334" cy="228205"/>
          </a:xfrm>
          <a:prstGeom prst="rect">
            <a:avLst/>
          </a:prstGeom>
        </p:spPr>
      </p:pic>
      <p:pic>
        <p:nvPicPr>
          <p:cNvPr id="72" name="図 71">
            <a:extLst>
              <a:ext uri="{FF2B5EF4-FFF2-40B4-BE49-F238E27FC236}">
                <a16:creationId xmlns:a16="http://schemas.microsoft.com/office/drawing/2014/main" id="{FB5EADDE-20DD-B740-A52D-3B6623FE60C2}"/>
              </a:ext>
            </a:extLst>
          </p:cNvPr>
          <p:cNvPicPr>
            <a:picLocks noChangeAspect="1"/>
          </p:cNvPicPr>
          <p:nvPr/>
        </p:nvPicPr>
        <p:blipFill>
          <a:blip r:embed="rId2"/>
          <a:stretch>
            <a:fillRect/>
          </a:stretch>
        </p:blipFill>
        <p:spPr>
          <a:xfrm>
            <a:off x="2694328" y="2185069"/>
            <a:ext cx="593334" cy="228205"/>
          </a:xfrm>
          <a:prstGeom prst="rect">
            <a:avLst/>
          </a:prstGeom>
        </p:spPr>
      </p:pic>
      <p:pic>
        <p:nvPicPr>
          <p:cNvPr id="73" name="図 72">
            <a:extLst>
              <a:ext uri="{FF2B5EF4-FFF2-40B4-BE49-F238E27FC236}">
                <a16:creationId xmlns:a16="http://schemas.microsoft.com/office/drawing/2014/main" id="{ABE6D22C-15B0-5B40-8C87-524932EAB705}"/>
              </a:ext>
            </a:extLst>
          </p:cNvPr>
          <p:cNvPicPr>
            <a:picLocks noChangeAspect="1"/>
          </p:cNvPicPr>
          <p:nvPr/>
        </p:nvPicPr>
        <p:blipFill>
          <a:blip r:embed="rId2"/>
          <a:stretch>
            <a:fillRect/>
          </a:stretch>
        </p:blipFill>
        <p:spPr>
          <a:xfrm>
            <a:off x="5166223" y="2185069"/>
            <a:ext cx="593334" cy="228205"/>
          </a:xfrm>
          <a:prstGeom prst="rect">
            <a:avLst/>
          </a:prstGeom>
        </p:spPr>
      </p:pic>
      <p:pic>
        <p:nvPicPr>
          <p:cNvPr id="74" name="図 73">
            <a:extLst>
              <a:ext uri="{FF2B5EF4-FFF2-40B4-BE49-F238E27FC236}">
                <a16:creationId xmlns:a16="http://schemas.microsoft.com/office/drawing/2014/main" id="{C8473931-AA38-5F4E-A392-6A5D4E7BABE3}"/>
              </a:ext>
            </a:extLst>
          </p:cNvPr>
          <p:cNvPicPr>
            <a:picLocks noChangeAspect="1"/>
          </p:cNvPicPr>
          <p:nvPr/>
        </p:nvPicPr>
        <p:blipFill>
          <a:blip r:embed="rId2"/>
          <a:stretch>
            <a:fillRect/>
          </a:stretch>
        </p:blipFill>
        <p:spPr>
          <a:xfrm>
            <a:off x="7579502" y="2185069"/>
            <a:ext cx="593334" cy="228205"/>
          </a:xfrm>
          <a:prstGeom prst="rect">
            <a:avLst/>
          </a:prstGeom>
        </p:spPr>
      </p:pic>
      <p:sp>
        <p:nvSpPr>
          <p:cNvPr id="2" name="スライド番号プレースホルダー 1">
            <a:extLst>
              <a:ext uri="{FF2B5EF4-FFF2-40B4-BE49-F238E27FC236}">
                <a16:creationId xmlns:a16="http://schemas.microsoft.com/office/drawing/2014/main" id="{9F1DC711-BC6C-5A4E-84AF-7A057B92C21D}"/>
              </a:ext>
            </a:extLst>
          </p:cNvPr>
          <p:cNvSpPr>
            <a:spLocks noGrp="1"/>
          </p:cNvSpPr>
          <p:nvPr>
            <p:ph type="sldNum" sz="quarter" idx="12"/>
          </p:nvPr>
        </p:nvSpPr>
        <p:spPr/>
        <p:txBody>
          <a:bodyPr/>
          <a:lstStyle/>
          <a:p>
            <a:fld id="{A24A08D3-4842-684C-BE54-C9E1F2E8DB8B}" type="slidenum">
              <a:rPr kumimoji="1" lang="ja-JP" altLang="en-US" smtClean="0"/>
              <a:t>28</a:t>
            </a:fld>
            <a:endParaRPr kumimoji="1" lang="ja-JP" altLang="en-US"/>
          </a:p>
        </p:txBody>
      </p:sp>
    </p:spTree>
    <p:extLst>
      <p:ext uri="{BB962C8B-B14F-4D97-AF65-F5344CB8AC3E}">
        <p14:creationId xmlns:p14="http://schemas.microsoft.com/office/powerpoint/2010/main" val="3257205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9146F55B-BAD8-0B4F-8439-BCEA66FD62F9}"/>
              </a:ext>
            </a:extLst>
          </p:cNvPr>
          <p:cNvSpPr txBox="1"/>
          <p:nvPr/>
        </p:nvSpPr>
        <p:spPr>
          <a:xfrm>
            <a:off x="327164" y="908030"/>
            <a:ext cx="4953836" cy="461665"/>
          </a:xfrm>
          <a:prstGeom prst="rect">
            <a:avLst/>
          </a:prstGeom>
          <a:noFill/>
        </p:spPr>
        <p:txBody>
          <a:bodyPr wrap="square">
            <a:spAutoFit/>
          </a:bodyPr>
          <a:lstStyle/>
          <a:p>
            <a:r>
              <a:rPr lang="ja-JP" altLang="en-US" sz="2400" b="1">
                <a:solidFill>
                  <a:srgbClr val="454545"/>
                </a:solidFill>
                <a:effectLst/>
                <a:latin typeface=".Hiragino Kaku Gothic Interface"/>
              </a:rPr>
              <a:t>・先生の悩み</a:t>
            </a:r>
            <a:endParaRPr lang="ja-JP" altLang="en-US" sz="2400"/>
          </a:p>
        </p:txBody>
      </p:sp>
      <p:sp>
        <p:nvSpPr>
          <p:cNvPr id="6" name="テキスト ボックス 5">
            <a:extLst>
              <a:ext uri="{FF2B5EF4-FFF2-40B4-BE49-F238E27FC236}">
                <a16:creationId xmlns:a16="http://schemas.microsoft.com/office/drawing/2014/main" id="{DCE461AB-9872-9B4D-823C-5C9A081584D2}"/>
              </a:ext>
            </a:extLst>
          </p:cNvPr>
          <p:cNvSpPr txBox="1"/>
          <p:nvPr/>
        </p:nvSpPr>
        <p:spPr>
          <a:xfrm>
            <a:off x="327164" y="2175799"/>
            <a:ext cx="4953836" cy="461665"/>
          </a:xfrm>
          <a:prstGeom prst="rect">
            <a:avLst/>
          </a:prstGeom>
          <a:noFill/>
        </p:spPr>
        <p:txBody>
          <a:bodyPr wrap="square">
            <a:spAutoFit/>
          </a:bodyPr>
          <a:lstStyle/>
          <a:p>
            <a:r>
              <a:rPr lang="ja-JP" altLang="en-US" sz="2400" b="1">
                <a:solidFill>
                  <a:srgbClr val="454545"/>
                </a:solidFill>
                <a:effectLst/>
                <a:latin typeface=".Hiragino Kaku Gothic Interface"/>
              </a:rPr>
              <a:t>・生徒の悩み</a:t>
            </a:r>
            <a:endParaRPr lang="ja-JP" altLang="en-US" sz="2400"/>
          </a:p>
        </p:txBody>
      </p:sp>
      <p:sp>
        <p:nvSpPr>
          <p:cNvPr id="7" name="テキスト ボックス 6">
            <a:extLst>
              <a:ext uri="{FF2B5EF4-FFF2-40B4-BE49-F238E27FC236}">
                <a16:creationId xmlns:a16="http://schemas.microsoft.com/office/drawing/2014/main" id="{B4D9E7E0-3F86-0A48-B66D-C951715002FF}"/>
              </a:ext>
            </a:extLst>
          </p:cNvPr>
          <p:cNvSpPr txBox="1"/>
          <p:nvPr/>
        </p:nvSpPr>
        <p:spPr>
          <a:xfrm>
            <a:off x="328839" y="4086660"/>
            <a:ext cx="4953836" cy="461665"/>
          </a:xfrm>
          <a:prstGeom prst="rect">
            <a:avLst/>
          </a:prstGeom>
          <a:noFill/>
        </p:spPr>
        <p:txBody>
          <a:bodyPr wrap="square">
            <a:spAutoFit/>
          </a:bodyPr>
          <a:lstStyle/>
          <a:p>
            <a:r>
              <a:rPr lang="ja-JP" altLang="en-US" sz="2400" b="1">
                <a:solidFill>
                  <a:srgbClr val="454545"/>
                </a:solidFill>
                <a:effectLst/>
                <a:latin typeface=".Hiragino Kaku Gothic Interface"/>
              </a:rPr>
              <a:t>・保護者の悩み</a:t>
            </a:r>
            <a:endParaRPr lang="ja-JP" altLang="en-US" sz="2400"/>
          </a:p>
        </p:txBody>
      </p:sp>
      <p:sp>
        <p:nvSpPr>
          <p:cNvPr id="8" name="テキスト ボックス 7">
            <a:extLst>
              <a:ext uri="{FF2B5EF4-FFF2-40B4-BE49-F238E27FC236}">
                <a16:creationId xmlns:a16="http://schemas.microsoft.com/office/drawing/2014/main" id="{5018A331-8F6D-9142-BFD1-9E3096EA6E92}"/>
              </a:ext>
            </a:extLst>
          </p:cNvPr>
          <p:cNvSpPr txBox="1"/>
          <p:nvPr/>
        </p:nvSpPr>
        <p:spPr>
          <a:xfrm>
            <a:off x="707326" y="2649747"/>
            <a:ext cx="8507011" cy="1323439"/>
          </a:xfrm>
          <a:prstGeom prst="rect">
            <a:avLst/>
          </a:prstGeom>
          <a:noFill/>
        </p:spPr>
        <p:txBody>
          <a:bodyPr wrap="square">
            <a:spAutoFit/>
          </a:bodyPr>
          <a:lstStyle/>
          <a:p>
            <a:r>
              <a:rPr lang="ja-JP" altLang="en-US" sz="1600"/>
              <a:t>先生が抑圧者になることがあり、運任せ。</a:t>
            </a:r>
            <a:endParaRPr lang="en-US" altLang="ja-JP" sz="1600" dirty="0"/>
          </a:p>
          <a:p>
            <a:r>
              <a:rPr lang="ja-JP" altLang="en-US" sz="1600"/>
              <a:t>たとえば、校則や校則以外のルールが多く息苦しい状態の学校で、校長に</a:t>
            </a:r>
            <a:endParaRPr lang="en-US" altLang="ja-JP" sz="1600" dirty="0"/>
          </a:p>
          <a:p>
            <a:r>
              <a:rPr lang="ja-JP" altLang="en-US" sz="1600"/>
              <a:t>自律的な方針を示していただきたいと提案すると、</a:t>
            </a:r>
            <a:endParaRPr lang="en-US" altLang="ja-JP" sz="1600" dirty="0"/>
          </a:p>
          <a:p>
            <a:r>
              <a:rPr lang="ja-JP" altLang="en-US" sz="1600"/>
              <a:t>「それはズルい」「全生徒の声が集まれば話を聞いてもいい」と言われ、落ち込む生徒。何も言わない方が楽で得をすると誤った学習する生徒。</a:t>
            </a:r>
            <a:endParaRPr lang="en-US" altLang="ja-JP" sz="1600" dirty="0"/>
          </a:p>
        </p:txBody>
      </p:sp>
      <p:sp>
        <p:nvSpPr>
          <p:cNvPr id="9" name="テキスト ボックス 8">
            <a:extLst>
              <a:ext uri="{FF2B5EF4-FFF2-40B4-BE49-F238E27FC236}">
                <a16:creationId xmlns:a16="http://schemas.microsoft.com/office/drawing/2014/main" id="{5C52D0C6-354E-7E46-B9CC-28431C020963}"/>
              </a:ext>
            </a:extLst>
          </p:cNvPr>
          <p:cNvSpPr txBox="1"/>
          <p:nvPr/>
        </p:nvSpPr>
        <p:spPr>
          <a:xfrm>
            <a:off x="719049" y="4520414"/>
            <a:ext cx="8507011" cy="830997"/>
          </a:xfrm>
          <a:prstGeom prst="rect">
            <a:avLst/>
          </a:prstGeom>
          <a:noFill/>
        </p:spPr>
        <p:txBody>
          <a:bodyPr wrap="square">
            <a:spAutoFit/>
          </a:bodyPr>
          <a:lstStyle/>
          <a:p>
            <a:r>
              <a:rPr lang="ja-JP" altLang="en-US" sz="1600"/>
              <a:t>教員との共通言語が少なく、学習の進捗が遅かったり、内容に疑問があっても</a:t>
            </a:r>
            <a:endParaRPr lang="en-US" altLang="ja-JP" sz="1600" dirty="0"/>
          </a:p>
          <a:p>
            <a:r>
              <a:rPr lang="ja-JP" altLang="en-US" sz="1600"/>
              <a:t>問題提起までに時間を要する。</a:t>
            </a:r>
            <a:endParaRPr lang="en-US" altLang="ja-JP" sz="1600" dirty="0"/>
          </a:p>
          <a:p>
            <a:r>
              <a:rPr lang="ja-JP" altLang="en-US" sz="1600"/>
              <a:t>塾に行くほうが合理的になってしまう。</a:t>
            </a:r>
            <a:endParaRPr lang="en-US" altLang="ja-JP" sz="1600" dirty="0"/>
          </a:p>
        </p:txBody>
      </p:sp>
      <p:sp>
        <p:nvSpPr>
          <p:cNvPr id="10" name="テキスト ボックス 9">
            <a:extLst>
              <a:ext uri="{FF2B5EF4-FFF2-40B4-BE49-F238E27FC236}">
                <a16:creationId xmlns:a16="http://schemas.microsoft.com/office/drawing/2014/main" id="{85849177-DEA8-9E48-BC1E-A2F34393CFAB}"/>
              </a:ext>
            </a:extLst>
          </p:cNvPr>
          <p:cNvSpPr txBox="1"/>
          <p:nvPr/>
        </p:nvSpPr>
        <p:spPr>
          <a:xfrm>
            <a:off x="660433" y="1346808"/>
            <a:ext cx="8805114" cy="830997"/>
          </a:xfrm>
          <a:prstGeom prst="rect">
            <a:avLst/>
          </a:prstGeom>
          <a:noFill/>
        </p:spPr>
        <p:txBody>
          <a:bodyPr wrap="square">
            <a:spAutoFit/>
          </a:bodyPr>
          <a:lstStyle/>
          <a:p>
            <a:r>
              <a:rPr lang="ja-JP" altLang="en-US" sz="1600"/>
              <a:t>文科省や自治体の方針が現場に浸透せず、真面目に方針を受け止める先生が現場で疲弊する。</a:t>
            </a:r>
            <a:endParaRPr lang="en-US" altLang="ja-JP" sz="1600" dirty="0"/>
          </a:p>
          <a:p>
            <a:r>
              <a:rPr lang="ja-JP" altLang="en-US" sz="1600"/>
              <a:t>教員間に共通目標がないため、人のめぐり合わせで環境が決まってしまう。</a:t>
            </a:r>
            <a:endParaRPr lang="en-US" altLang="ja-JP" sz="1600" dirty="0"/>
          </a:p>
          <a:p>
            <a:r>
              <a:rPr lang="ja-JP" altLang="en-US" sz="1600"/>
              <a:t>つまり、掲げられている建前と現実のギャップですり減ってしまう。</a:t>
            </a:r>
            <a:endParaRPr lang="en-US" altLang="ja-JP" sz="1600" dirty="0"/>
          </a:p>
        </p:txBody>
      </p:sp>
      <p:sp>
        <p:nvSpPr>
          <p:cNvPr id="12" name="テキスト ボックス 11">
            <a:extLst>
              <a:ext uri="{FF2B5EF4-FFF2-40B4-BE49-F238E27FC236}">
                <a16:creationId xmlns:a16="http://schemas.microsoft.com/office/drawing/2014/main" id="{FBC375F5-F83E-904C-9EF3-10EA1B7D48D0}"/>
              </a:ext>
            </a:extLst>
          </p:cNvPr>
          <p:cNvSpPr txBox="1"/>
          <p:nvPr/>
        </p:nvSpPr>
        <p:spPr>
          <a:xfrm>
            <a:off x="296425" y="172051"/>
            <a:ext cx="8425543" cy="369332"/>
          </a:xfrm>
          <a:prstGeom prst="rect">
            <a:avLst/>
          </a:prstGeom>
          <a:noFill/>
        </p:spPr>
        <p:txBody>
          <a:bodyPr wrap="square">
            <a:spAutoFit/>
          </a:bodyPr>
          <a:lstStyle/>
          <a:p>
            <a:r>
              <a:rPr kumimoji="1" lang="ja-JP" altLang="en-US" b="1"/>
              <a:t>教育現場（こども基本法に近い現場）に関わる、さまざまな悩み</a:t>
            </a:r>
            <a:endParaRPr lang="ja-JP" altLang="en-US"/>
          </a:p>
        </p:txBody>
      </p:sp>
      <p:sp>
        <p:nvSpPr>
          <p:cNvPr id="13" name="テキスト ボックス 12">
            <a:extLst>
              <a:ext uri="{FF2B5EF4-FFF2-40B4-BE49-F238E27FC236}">
                <a16:creationId xmlns:a16="http://schemas.microsoft.com/office/drawing/2014/main" id="{03F798A1-70AF-F24E-81CC-3DEFDDBE51F3}"/>
              </a:ext>
            </a:extLst>
          </p:cNvPr>
          <p:cNvSpPr txBox="1"/>
          <p:nvPr/>
        </p:nvSpPr>
        <p:spPr>
          <a:xfrm>
            <a:off x="340562" y="5442522"/>
            <a:ext cx="4953836" cy="461665"/>
          </a:xfrm>
          <a:prstGeom prst="rect">
            <a:avLst/>
          </a:prstGeom>
          <a:noFill/>
        </p:spPr>
        <p:txBody>
          <a:bodyPr wrap="square">
            <a:spAutoFit/>
          </a:bodyPr>
          <a:lstStyle/>
          <a:p>
            <a:r>
              <a:rPr lang="ja-JP" altLang="en-US" sz="2400" b="1">
                <a:solidFill>
                  <a:srgbClr val="454545"/>
                </a:solidFill>
                <a:effectLst/>
                <a:latin typeface=".Hiragino Kaku Gothic Interface"/>
              </a:rPr>
              <a:t>・教育行政の悩み</a:t>
            </a:r>
            <a:endParaRPr lang="ja-JP" altLang="en-US" sz="2400"/>
          </a:p>
        </p:txBody>
      </p:sp>
      <p:sp>
        <p:nvSpPr>
          <p:cNvPr id="14" name="テキスト ボックス 13">
            <a:extLst>
              <a:ext uri="{FF2B5EF4-FFF2-40B4-BE49-F238E27FC236}">
                <a16:creationId xmlns:a16="http://schemas.microsoft.com/office/drawing/2014/main" id="{8C12B939-F5D8-5B41-9F72-3E29AD1DF98E}"/>
              </a:ext>
            </a:extLst>
          </p:cNvPr>
          <p:cNvSpPr txBox="1"/>
          <p:nvPr/>
        </p:nvSpPr>
        <p:spPr>
          <a:xfrm>
            <a:off x="730772" y="5876276"/>
            <a:ext cx="8507011" cy="830997"/>
          </a:xfrm>
          <a:prstGeom prst="rect">
            <a:avLst/>
          </a:prstGeom>
          <a:noFill/>
        </p:spPr>
        <p:txBody>
          <a:bodyPr wrap="square">
            <a:spAutoFit/>
          </a:bodyPr>
          <a:lstStyle/>
          <a:p>
            <a:r>
              <a:rPr lang="ja-JP" altLang="en-US" sz="1600"/>
              <a:t>問題を起こさないように管理をする役割だった筈が、</a:t>
            </a:r>
            <a:r>
              <a:rPr lang="en-US" altLang="ja-JP" sz="1600" dirty="0"/>
              <a:t>GIGA</a:t>
            </a:r>
            <a:r>
              <a:rPr lang="ja-JP" altLang="en-US" sz="1600"/>
              <a:t>スクール、こども基本法以降</a:t>
            </a:r>
            <a:endParaRPr lang="en-US" altLang="ja-JP" sz="1600" dirty="0"/>
          </a:p>
          <a:p>
            <a:r>
              <a:rPr lang="ja-JP" altLang="en-US" sz="1600"/>
              <a:t>コーディネーション役になっている。ラーメン屋にフレンチビストロになれというような無茶振りだ。</a:t>
            </a:r>
            <a:endParaRPr lang="en-US" altLang="ja-JP" sz="1600" dirty="0"/>
          </a:p>
        </p:txBody>
      </p:sp>
      <p:sp>
        <p:nvSpPr>
          <p:cNvPr id="2" name="スライド番号プレースホルダー 1">
            <a:extLst>
              <a:ext uri="{FF2B5EF4-FFF2-40B4-BE49-F238E27FC236}">
                <a16:creationId xmlns:a16="http://schemas.microsoft.com/office/drawing/2014/main" id="{1EF7759B-82C6-974E-BA42-BC1CB00191C5}"/>
              </a:ext>
            </a:extLst>
          </p:cNvPr>
          <p:cNvSpPr>
            <a:spLocks noGrp="1"/>
          </p:cNvSpPr>
          <p:nvPr>
            <p:ph type="sldNum" sz="quarter" idx="12"/>
          </p:nvPr>
        </p:nvSpPr>
        <p:spPr/>
        <p:txBody>
          <a:bodyPr/>
          <a:lstStyle/>
          <a:p>
            <a:fld id="{A24A08D3-4842-684C-BE54-C9E1F2E8DB8B}" type="slidenum">
              <a:rPr kumimoji="1" lang="ja-JP" altLang="en-US" smtClean="0"/>
              <a:t>2</a:t>
            </a:fld>
            <a:endParaRPr kumimoji="1" lang="ja-JP" altLang="en-US"/>
          </a:p>
        </p:txBody>
      </p:sp>
    </p:spTree>
    <p:extLst>
      <p:ext uri="{BB962C8B-B14F-4D97-AF65-F5344CB8AC3E}">
        <p14:creationId xmlns:p14="http://schemas.microsoft.com/office/powerpoint/2010/main" val="34064768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0FDE4151-2B96-1441-8876-147BD8129261}"/>
              </a:ext>
            </a:extLst>
          </p:cNvPr>
          <p:cNvSpPr/>
          <p:nvPr/>
        </p:nvSpPr>
        <p:spPr>
          <a:xfrm>
            <a:off x="218119" y="2274846"/>
            <a:ext cx="2180197" cy="432049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a:extLst>
              <a:ext uri="{FF2B5EF4-FFF2-40B4-BE49-F238E27FC236}">
                <a16:creationId xmlns:a16="http://schemas.microsoft.com/office/drawing/2014/main" id="{E9A69B6C-189B-DC4A-B863-0E84DE99B5FA}"/>
              </a:ext>
            </a:extLst>
          </p:cNvPr>
          <p:cNvPicPr>
            <a:picLocks noChangeAspect="1"/>
          </p:cNvPicPr>
          <p:nvPr/>
        </p:nvPicPr>
        <p:blipFill>
          <a:blip r:embed="rId2"/>
          <a:stretch>
            <a:fillRect/>
          </a:stretch>
        </p:blipFill>
        <p:spPr>
          <a:xfrm>
            <a:off x="289715" y="2331496"/>
            <a:ext cx="596217" cy="210721"/>
          </a:xfrm>
          <a:prstGeom prst="rect">
            <a:avLst/>
          </a:prstGeom>
        </p:spPr>
      </p:pic>
      <p:pic>
        <p:nvPicPr>
          <p:cNvPr id="7" name="図 6">
            <a:extLst>
              <a:ext uri="{FF2B5EF4-FFF2-40B4-BE49-F238E27FC236}">
                <a16:creationId xmlns:a16="http://schemas.microsoft.com/office/drawing/2014/main" id="{D7FA7335-6C0C-0A4B-9089-83923EA6D439}"/>
              </a:ext>
            </a:extLst>
          </p:cNvPr>
          <p:cNvPicPr>
            <a:picLocks noChangeAspect="1"/>
          </p:cNvPicPr>
          <p:nvPr/>
        </p:nvPicPr>
        <p:blipFill>
          <a:blip r:embed="rId3"/>
          <a:stretch>
            <a:fillRect/>
          </a:stretch>
        </p:blipFill>
        <p:spPr>
          <a:xfrm>
            <a:off x="2126206" y="2343074"/>
            <a:ext cx="216737" cy="165740"/>
          </a:xfrm>
          <a:prstGeom prst="rect">
            <a:avLst/>
          </a:prstGeom>
        </p:spPr>
      </p:pic>
      <p:sp>
        <p:nvSpPr>
          <p:cNvPr id="8" name="角丸四角形 7">
            <a:extLst>
              <a:ext uri="{FF2B5EF4-FFF2-40B4-BE49-F238E27FC236}">
                <a16:creationId xmlns:a16="http://schemas.microsoft.com/office/drawing/2014/main" id="{CDCBAAA7-6516-6C4C-9B13-F8AF96FB50C2}"/>
              </a:ext>
            </a:extLst>
          </p:cNvPr>
          <p:cNvSpPr/>
          <p:nvPr/>
        </p:nvSpPr>
        <p:spPr>
          <a:xfrm>
            <a:off x="314016" y="5164015"/>
            <a:ext cx="2008832" cy="610403"/>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 8">
            <a:extLst>
              <a:ext uri="{FF2B5EF4-FFF2-40B4-BE49-F238E27FC236}">
                <a16:creationId xmlns:a16="http://schemas.microsoft.com/office/drawing/2014/main" id="{5C34362B-3656-7849-9680-21A166ED2557}"/>
              </a:ext>
            </a:extLst>
          </p:cNvPr>
          <p:cNvSpPr/>
          <p:nvPr/>
        </p:nvSpPr>
        <p:spPr>
          <a:xfrm>
            <a:off x="314016" y="4577861"/>
            <a:ext cx="2008832" cy="416170"/>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角丸四角形 9">
            <a:extLst>
              <a:ext uri="{FF2B5EF4-FFF2-40B4-BE49-F238E27FC236}">
                <a16:creationId xmlns:a16="http://schemas.microsoft.com/office/drawing/2014/main" id="{6CA8ABDC-2423-BA42-989A-9ABEB9705555}"/>
              </a:ext>
            </a:extLst>
          </p:cNvPr>
          <p:cNvSpPr/>
          <p:nvPr/>
        </p:nvSpPr>
        <p:spPr>
          <a:xfrm>
            <a:off x="314016" y="4082143"/>
            <a:ext cx="2008832" cy="429567"/>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147A17E8-BB2D-A044-AF38-3F69D93E7BF3}"/>
              </a:ext>
            </a:extLst>
          </p:cNvPr>
          <p:cNvSpPr txBox="1"/>
          <p:nvPr/>
        </p:nvSpPr>
        <p:spPr>
          <a:xfrm>
            <a:off x="298106" y="3011482"/>
            <a:ext cx="2014693" cy="938719"/>
          </a:xfrm>
          <a:prstGeom prst="rect">
            <a:avLst/>
          </a:prstGeom>
          <a:noFill/>
        </p:spPr>
        <p:txBody>
          <a:bodyPr wrap="square">
            <a:spAutoFit/>
          </a:bodyPr>
          <a:lstStyle/>
          <a:p>
            <a:r>
              <a:rPr kumimoji="1" lang="ja-JP" altLang="en-US" sz="1100" b="1">
                <a:solidFill>
                  <a:srgbClr val="0E378A"/>
                </a:solidFill>
                <a:latin typeface="+mn-ea"/>
              </a:rPr>
              <a:t>「こども基本法」に基づき、</a:t>
            </a:r>
            <a:endParaRPr kumimoji="1" lang="en-US" altLang="ja-JP" sz="1100" b="1" dirty="0">
              <a:solidFill>
                <a:srgbClr val="0E378A"/>
              </a:solidFill>
              <a:latin typeface="+mn-ea"/>
            </a:endParaRPr>
          </a:p>
          <a:p>
            <a:r>
              <a:rPr kumimoji="1" lang="ja-JP" altLang="en-US" sz="1100" b="1">
                <a:solidFill>
                  <a:srgbClr val="0E378A"/>
                </a:solidFill>
                <a:latin typeface="+mn-ea"/>
              </a:rPr>
              <a:t>日々に暮らしのことに意見を表明する機会について、</a:t>
            </a:r>
            <a:endParaRPr kumimoji="1" lang="en-US" altLang="ja-JP" sz="1100" b="1" dirty="0">
              <a:solidFill>
                <a:srgbClr val="0E378A"/>
              </a:solidFill>
              <a:latin typeface="+mn-ea"/>
            </a:endParaRPr>
          </a:p>
          <a:p>
            <a:r>
              <a:rPr kumimoji="1" lang="ja-JP" altLang="en-US" sz="1100" b="1">
                <a:solidFill>
                  <a:srgbClr val="0E378A"/>
                </a:solidFill>
                <a:latin typeface="+mn-ea"/>
              </a:rPr>
              <a:t>あなたは、どのようなかたちが望ましいと考えますか？</a:t>
            </a:r>
            <a:endParaRPr kumimoji="1" lang="en-US" altLang="ja-JP" sz="1100" b="1" dirty="0">
              <a:solidFill>
                <a:srgbClr val="0E378A"/>
              </a:solidFill>
              <a:latin typeface="+mn-ea"/>
            </a:endParaRPr>
          </a:p>
        </p:txBody>
      </p:sp>
      <p:sp>
        <p:nvSpPr>
          <p:cNvPr id="12" name="テキスト ボックス 11">
            <a:extLst>
              <a:ext uri="{FF2B5EF4-FFF2-40B4-BE49-F238E27FC236}">
                <a16:creationId xmlns:a16="http://schemas.microsoft.com/office/drawing/2014/main" id="{E8E2B139-8BF7-7946-9270-2A03A2577508}"/>
              </a:ext>
            </a:extLst>
          </p:cNvPr>
          <p:cNvSpPr txBox="1"/>
          <p:nvPr/>
        </p:nvSpPr>
        <p:spPr>
          <a:xfrm>
            <a:off x="689992" y="2707857"/>
            <a:ext cx="1220874" cy="230832"/>
          </a:xfrm>
          <a:prstGeom prst="rect">
            <a:avLst/>
          </a:prstGeom>
          <a:noFill/>
        </p:spPr>
        <p:txBody>
          <a:bodyPr wrap="square">
            <a:spAutoFit/>
          </a:bodyPr>
          <a:lstStyle/>
          <a:p>
            <a:pPr algn="ctr"/>
            <a:r>
              <a:rPr kumimoji="1" lang="ja-JP" altLang="en-US" sz="900" b="1">
                <a:solidFill>
                  <a:srgbClr val="EE5624"/>
                </a:solidFill>
                <a:latin typeface="+mn-ea"/>
              </a:rPr>
              <a:t>こども基本法</a:t>
            </a:r>
            <a:endParaRPr lang="ja-JP" altLang="en-US" sz="900">
              <a:solidFill>
                <a:srgbClr val="EE5624"/>
              </a:solidFill>
            </a:endParaRPr>
          </a:p>
        </p:txBody>
      </p:sp>
      <p:pic>
        <p:nvPicPr>
          <p:cNvPr id="13" name="図 12">
            <a:extLst>
              <a:ext uri="{FF2B5EF4-FFF2-40B4-BE49-F238E27FC236}">
                <a16:creationId xmlns:a16="http://schemas.microsoft.com/office/drawing/2014/main" id="{46467B6F-13BC-2848-8F0F-A5F0A5AC643C}"/>
              </a:ext>
            </a:extLst>
          </p:cNvPr>
          <p:cNvPicPr>
            <a:picLocks noChangeAspect="1"/>
          </p:cNvPicPr>
          <p:nvPr/>
        </p:nvPicPr>
        <p:blipFill>
          <a:blip r:embed="rId4"/>
          <a:stretch>
            <a:fillRect/>
          </a:stretch>
        </p:blipFill>
        <p:spPr>
          <a:xfrm>
            <a:off x="920471" y="6005530"/>
            <a:ext cx="806382" cy="268794"/>
          </a:xfrm>
          <a:prstGeom prst="rect">
            <a:avLst/>
          </a:prstGeom>
        </p:spPr>
      </p:pic>
      <p:sp>
        <p:nvSpPr>
          <p:cNvPr id="14" name="テキスト ボックス 13">
            <a:extLst>
              <a:ext uri="{FF2B5EF4-FFF2-40B4-BE49-F238E27FC236}">
                <a16:creationId xmlns:a16="http://schemas.microsoft.com/office/drawing/2014/main" id="{DFCF5207-D719-8042-8260-5CC2DFE6E54F}"/>
              </a:ext>
            </a:extLst>
          </p:cNvPr>
          <p:cNvSpPr txBox="1"/>
          <p:nvPr/>
        </p:nvSpPr>
        <p:spPr>
          <a:xfrm>
            <a:off x="396909" y="4112287"/>
            <a:ext cx="1492179" cy="415498"/>
          </a:xfrm>
          <a:prstGeom prst="rect">
            <a:avLst/>
          </a:prstGeom>
          <a:noFill/>
        </p:spPr>
        <p:txBody>
          <a:bodyPr wrap="square">
            <a:spAutoFit/>
          </a:bodyPr>
          <a:lstStyle/>
          <a:p>
            <a:r>
              <a:rPr kumimoji="1" lang="ja-JP" altLang="en-US" sz="1050">
                <a:latin typeface="+mn-ea"/>
              </a:rPr>
              <a:t>意見を言えれば良い（単発型）</a:t>
            </a:r>
            <a:endParaRPr lang="ja-JP" altLang="en-US" sz="1400"/>
          </a:p>
        </p:txBody>
      </p:sp>
      <p:sp>
        <p:nvSpPr>
          <p:cNvPr id="15" name="テキスト ボックス 14">
            <a:extLst>
              <a:ext uri="{FF2B5EF4-FFF2-40B4-BE49-F238E27FC236}">
                <a16:creationId xmlns:a16="http://schemas.microsoft.com/office/drawing/2014/main" id="{1CFFFC8B-E181-A043-A7E0-FDC70275C4C4}"/>
              </a:ext>
            </a:extLst>
          </p:cNvPr>
          <p:cNvSpPr txBox="1"/>
          <p:nvPr/>
        </p:nvSpPr>
        <p:spPr>
          <a:xfrm>
            <a:off x="428729" y="4616379"/>
            <a:ext cx="1852247" cy="415498"/>
          </a:xfrm>
          <a:prstGeom prst="rect">
            <a:avLst/>
          </a:prstGeom>
          <a:noFill/>
        </p:spPr>
        <p:txBody>
          <a:bodyPr wrap="square">
            <a:spAutoFit/>
          </a:bodyPr>
          <a:lstStyle/>
          <a:p>
            <a:r>
              <a:rPr kumimoji="1" lang="ja-JP" altLang="en-US" sz="1050">
                <a:latin typeface="+mn-ea"/>
              </a:rPr>
              <a:t>言った意見に返信があると</a:t>
            </a:r>
            <a:endParaRPr kumimoji="1" lang="en-US" altLang="ja-JP" sz="1050" dirty="0">
              <a:latin typeface="+mn-ea"/>
            </a:endParaRPr>
          </a:p>
          <a:p>
            <a:r>
              <a:rPr kumimoji="1" lang="ja-JP" altLang="en-US" sz="1050">
                <a:latin typeface="+mn-ea"/>
              </a:rPr>
              <a:t>良い（往復型）</a:t>
            </a:r>
            <a:endParaRPr lang="ja-JP" altLang="en-US" sz="1400"/>
          </a:p>
        </p:txBody>
      </p:sp>
      <p:sp>
        <p:nvSpPr>
          <p:cNvPr id="16" name="テキスト ボックス 15">
            <a:extLst>
              <a:ext uri="{FF2B5EF4-FFF2-40B4-BE49-F238E27FC236}">
                <a16:creationId xmlns:a16="http://schemas.microsoft.com/office/drawing/2014/main" id="{558B13B1-D314-7840-B4A8-ACCDEC0BE6FB}"/>
              </a:ext>
            </a:extLst>
          </p:cNvPr>
          <p:cNvSpPr txBox="1"/>
          <p:nvPr/>
        </p:nvSpPr>
        <p:spPr>
          <a:xfrm>
            <a:off x="440452" y="5150616"/>
            <a:ext cx="1852247" cy="577081"/>
          </a:xfrm>
          <a:prstGeom prst="rect">
            <a:avLst/>
          </a:prstGeom>
          <a:noFill/>
        </p:spPr>
        <p:txBody>
          <a:bodyPr wrap="square">
            <a:spAutoFit/>
          </a:bodyPr>
          <a:lstStyle/>
          <a:p>
            <a:r>
              <a:rPr kumimoji="1" lang="ja-JP" altLang="en-US" sz="1050">
                <a:latin typeface="+mn-ea"/>
              </a:rPr>
              <a:t>言った意見に返信があり、そこにさらに意見を言えると良い（継続的双方向型）</a:t>
            </a:r>
            <a:endParaRPr kumimoji="1" lang="en-US" altLang="ja-JP" sz="1050" dirty="0">
              <a:latin typeface="+mn-ea"/>
            </a:endParaRPr>
          </a:p>
        </p:txBody>
      </p:sp>
      <p:sp>
        <p:nvSpPr>
          <p:cNvPr id="17" name="正方形/長方形 16">
            <a:extLst>
              <a:ext uri="{FF2B5EF4-FFF2-40B4-BE49-F238E27FC236}">
                <a16:creationId xmlns:a16="http://schemas.microsoft.com/office/drawing/2014/main" id="{68A39B61-0F3D-D94A-B403-05BC76956501}"/>
              </a:ext>
            </a:extLst>
          </p:cNvPr>
          <p:cNvSpPr/>
          <p:nvPr/>
        </p:nvSpPr>
        <p:spPr>
          <a:xfrm>
            <a:off x="2629724" y="2274846"/>
            <a:ext cx="2180197" cy="432049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a:extLst>
              <a:ext uri="{FF2B5EF4-FFF2-40B4-BE49-F238E27FC236}">
                <a16:creationId xmlns:a16="http://schemas.microsoft.com/office/drawing/2014/main" id="{CAB36E39-9EF3-904F-8913-81C09C0AB9DC}"/>
              </a:ext>
            </a:extLst>
          </p:cNvPr>
          <p:cNvPicPr>
            <a:picLocks noChangeAspect="1"/>
          </p:cNvPicPr>
          <p:nvPr/>
        </p:nvPicPr>
        <p:blipFill>
          <a:blip r:embed="rId2"/>
          <a:stretch>
            <a:fillRect/>
          </a:stretch>
        </p:blipFill>
        <p:spPr>
          <a:xfrm>
            <a:off x="2701320" y="2331496"/>
            <a:ext cx="596217" cy="210721"/>
          </a:xfrm>
          <a:prstGeom prst="rect">
            <a:avLst/>
          </a:prstGeom>
        </p:spPr>
      </p:pic>
      <p:pic>
        <p:nvPicPr>
          <p:cNvPr id="19" name="図 18">
            <a:extLst>
              <a:ext uri="{FF2B5EF4-FFF2-40B4-BE49-F238E27FC236}">
                <a16:creationId xmlns:a16="http://schemas.microsoft.com/office/drawing/2014/main" id="{4CD1F6A9-D95C-314A-A25E-EE1752FB09E7}"/>
              </a:ext>
            </a:extLst>
          </p:cNvPr>
          <p:cNvPicPr>
            <a:picLocks noChangeAspect="1"/>
          </p:cNvPicPr>
          <p:nvPr/>
        </p:nvPicPr>
        <p:blipFill>
          <a:blip r:embed="rId3"/>
          <a:stretch>
            <a:fillRect/>
          </a:stretch>
        </p:blipFill>
        <p:spPr>
          <a:xfrm>
            <a:off x="4537811" y="2343074"/>
            <a:ext cx="216737" cy="165740"/>
          </a:xfrm>
          <a:prstGeom prst="rect">
            <a:avLst/>
          </a:prstGeom>
        </p:spPr>
      </p:pic>
      <p:sp>
        <p:nvSpPr>
          <p:cNvPr id="20" name="角丸四角形 19">
            <a:extLst>
              <a:ext uri="{FF2B5EF4-FFF2-40B4-BE49-F238E27FC236}">
                <a16:creationId xmlns:a16="http://schemas.microsoft.com/office/drawing/2014/main" id="{2F82EB2D-DBE9-774D-8F7E-CBAE9BB5ACC1}"/>
              </a:ext>
            </a:extLst>
          </p:cNvPr>
          <p:cNvSpPr/>
          <p:nvPr/>
        </p:nvSpPr>
        <p:spPr>
          <a:xfrm>
            <a:off x="2725621" y="4373545"/>
            <a:ext cx="2008832" cy="449663"/>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562FEC92-23D5-F34C-A45F-17D052DE2BB4}"/>
              </a:ext>
            </a:extLst>
          </p:cNvPr>
          <p:cNvSpPr txBox="1"/>
          <p:nvPr/>
        </p:nvSpPr>
        <p:spPr>
          <a:xfrm>
            <a:off x="2709711" y="3011482"/>
            <a:ext cx="2014693" cy="1277273"/>
          </a:xfrm>
          <a:prstGeom prst="rect">
            <a:avLst/>
          </a:prstGeom>
          <a:noFill/>
        </p:spPr>
        <p:txBody>
          <a:bodyPr wrap="square">
            <a:spAutoFit/>
          </a:bodyPr>
          <a:lstStyle/>
          <a:p>
            <a:r>
              <a:rPr kumimoji="1" lang="ja-JP" altLang="en-US" sz="1100" b="1">
                <a:solidFill>
                  <a:srgbClr val="0E378A"/>
                </a:solidFill>
                <a:latin typeface="+mn-ea"/>
              </a:rPr>
              <a:t>「こども基本法」に基づき、</a:t>
            </a:r>
            <a:endParaRPr kumimoji="1" lang="en-US" altLang="ja-JP" sz="1100" b="1" dirty="0">
              <a:solidFill>
                <a:srgbClr val="0E378A"/>
              </a:solidFill>
              <a:latin typeface="+mn-ea"/>
            </a:endParaRPr>
          </a:p>
          <a:p>
            <a:r>
              <a:rPr kumimoji="1" lang="ja-JP" altLang="en-US" sz="1100" b="1">
                <a:solidFill>
                  <a:srgbClr val="0E378A"/>
                </a:solidFill>
                <a:latin typeface="+mn-ea"/>
              </a:rPr>
              <a:t>地域の課題や学校や暮らし等</a:t>
            </a:r>
            <a:endParaRPr kumimoji="1" lang="en-US" altLang="ja-JP" sz="1100" b="1" dirty="0">
              <a:solidFill>
                <a:srgbClr val="0E378A"/>
              </a:solidFill>
              <a:latin typeface="+mn-ea"/>
            </a:endParaRPr>
          </a:p>
          <a:p>
            <a:r>
              <a:rPr kumimoji="1" lang="ja-JP" altLang="en-US" sz="1100" b="1">
                <a:solidFill>
                  <a:srgbClr val="0E378A"/>
                </a:solidFill>
                <a:latin typeface="+mn-ea"/>
              </a:rPr>
              <a:t>あなたに関わる事柄に意見を示せるようになった時、その</a:t>
            </a:r>
            <a:endParaRPr kumimoji="1" lang="en-US" altLang="ja-JP" sz="1100" b="1" dirty="0">
              <a:solidFill>
                <a:srgbClr val="0E378A"/>
              </a:solidFill>
              <a:latin typeface="+mn-ea"/>
            </a:endParaRPr>
          </a:p>
          <a:p>
            <a:r>
              <a:rPr kumimoji="1" lang="ja-JP" altLang="en-US" sz="1100" b="1">
                <a:solidFill>
                  <a:srgbClr val="0E378A"/>
                </a:solidFill>
                <a:latin typeface="+mn-ea"/>
              </a:rPr>
              <a:t>対応方法について、大人とこどもの関わりはどういう形が</a:t>
            </a:r>
            <a:endParaRPr kumimoji="1" lang="en-US" altLang="ja-JP" sz="1100" b="1" dirty="0">
              <a:solidFill>
                <a:srgbClr val="0E378A"/>
              </a:solidFill>
              <a:latin typeface="+mn-ea"/>
            </a:endParaRPr>
          </a:p>
          <a:p>
            <a:r>
              <a:rPr kumimoji="1" lang="ja-JP" altLang="en-US" sz="1100" b="1">
                <a:solidFill>
                  <a:srgbClr val="0E378A"/>
                </a:solidFill>
                <a:latin typeface="+mn-ea"/>
              </a:rPr>
              <a:t>望ましいと考えますか？</a:t>
            </a:r>
            <a:endParaRPr kumimoji="1" lang="en-US" altLang="ja-JP" sz="1100" b="1" dirty="0">
              <a:solidFill>
                <a:srgbClr val="0E378A"/>
              </a:solidFill>
              <a:latin typeface="+mn-ea"/>
            </a:endParaRPr>
          </a:p>
        </p:txBody>
      </p:sp>
      <p:sp>
        <p:nvSpPr>
          <p:cNvPr id="22" name="テキスト ボックス 21">
            <a:extLst>
              <a:ext uri="{FF2B5EF4-FFF2-40B4-BE49-F238E27FC236}">
                <a16:creationId xmlns:a16="http://schemas.microsoft.com/office/drawing/2014/main" id="{18E5C5D5-052A-1F48-9D69-3BAF3ED889EB}"/>
              </a:ext>
            </a:extLst>
          </p:cNvPr>
          <p:cNvSpPr txBox="1"/>
          <p:nvPr/>
        </p:nvSpPr>
        <p:spPr>
          <a:xfrm>
            <a:off x="3101597" y="2707857"/>
            <a:ext cx="1220874" cy="230832"/>
          </a:xfrm>
          <a:prstGeom prst="rect">
            <a:avLst/>
          </a:prstGeom>
          <a:noFill/>
        </p:spPr>
        <p:txBody>
          <a:bodyPr wrap="square">
            <a:spAutoFit/>
          </a:bodyPr>
          <a:lstStyle/>
          <a:p>
            <a:pPr algn="ctr"/>
            <a:r>
              <a:rPr kumimoji="1" lang="ja-JP" altLang="en-US" sz="900" b="1">
                <a:solidFill>
                  <a:srgbClr val="EE5624"/>
                </a:solidFill>
                <a:latin typeface="+mn-ea"/>
              </a:rPr>
              <a:t>こども基本法</a:t>
            </a:r>
            <a:endParaRPr lang="ja-JP" altLang="en-US" sz="900">
              <a:solidFill>
                <a:srgbClr val="EE5624"/>
              </a:solidFill>
            </a:endParaRPr>
          </a:p>
        </p:txBody>
      </p:sp>
      <p:pic>
        <p:nvPicPr>
          <p:cNvPr id="23" name="図 22">
            <a:extLst>
              <a:ext uri="{FF2B5EF4-FFF2-40B4-BE49-F238E27FC236}">
                <a16:creationId xmlns:a16="http://schemas.microsoft.com/office/drawing/2014/main" id="{90814352-CA94-FB4B-9E87-B401C3F13714}"/>
              </a:ext>
            </a:extLst>
          </p:cNvPr>
          <p:cNvPicPr>
            <a:picLocks noChangeAspect="1"/>
          </p:cNvPicPr>
          <p:nvPr/>
        </p:nvPicPr>
        <p:blipFill>
          <a:blip r:embed="rId4"/>
          <a:stretch>
            <a:fillRect/>
          </a:stretch>
        </p:blipFill>
        <p:spPr>
          <a:xfrm>
            <a:off x="3332076" y="6075869"/>
            <a:ext cx="806382" cy="268794"/>
          </a:xfrm>
          <a:prstGeom prst="rect">
            <a:avLst/>
          </a:prstGeom>
        </p:spPr>
      </p:pic>
      <p:sp>
        <p:nvSpPr>
          <p:cNvPr id="24" name="テキスト ボックス 23">
            <a:extLst>
              <a:ext uri="{FF2B5EF4-FFF2-40B4-BE49-F238E27FC236}">
                <a16:creationId xmlns:a16="http://schemas.microsoft.com/office/drawing/2014/main" id="{167735B2-B156-2049-BCAB-4F4AE5D622A2}"/>
              </a:ext>
            </a:extLst>
          </p:cNvPr>
          <p:cNvSpPr txBox="1"/>
          <p:nvPr/>
        </p:nvSpPr>
        <p:spPr>
          <a:xfrm>
            <a:off x="2808514" y="4403689"/>
            <a:ext cx="1492179" cy="415498"/>
          </a:xfrm>
          <a:prstGeom prst="rect">
            <a:avLst/>
          </a:prstGeom>
          <a:noFill/>
        </p:spPr>
        <p:txBody>
          <a:bodyPr wrap="square">
            <a:spAutoFit/>
          </a:bodyPr>
          <a:lstStyle/>
          <a:p>
            <a:r>
              <a:rPr kumimoji="1" lang="ja-JP" altLang="en-US" sz="1050">
                <a:latin typeface="+mn-ea"/>
              </a:rPr>
              <a:t>大人にまかせる方が望ましい</a:t>
            </a:r>
            <a:endParaRPr lang="ja-JP" altLang="en-US" sz="1400"/>
          </a:p>
        </p:txBody>
      </p:sp>
      <p:sp>
        <p:nvSpPr>
          <p:cNvPr id="25" name="角丸四角形 24">
            <a:extLst>
              <a:ext uri="{FF2B5EF4-FFF2-40B4-BE49-F238E27FC236}">
                <a16:creationId xmlns:a16="http://schemas.microsoft.com/office/drawing/2014/main" id="{B56D31E3-1942-D24E-8228-092811F17818}"/>
              </a:ext>
            </a:extLst>
          </p:cNvPr>
          <p:cNvSpPr/>
          <p:nvPr/>
        </p:nvSpPr>
        <p:spPr>
          <a:xfrm>
            <a:off x="2727295" y="4927883"/>
            <a:ext cx="2008832" cy="437940"/>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ボックス 25">
            <a:extLst>
              <a:ext uri="{FF2B5EF4-FFF2-40B4-BE49-F238E27FC236}">
                <a16:creationId xmlns:a16="http://schemas.microsoft.com/office/drawing/2014/main" id="{ABBAE45D-C002-6F42-AB20-2E36E654C21A}"/>
              </a:ext>
            </a:extLst>
          </p:cNvPr>
          <p:cNvSpPr txBox="1"/>
          <p:nvPr/>
        </p:nvSpPr>
        <p:spPr>
          <a:xfrm>
            <a:off x="2810188" y="4958026"/>
            <a:ext cx="1842199" cy="415498"/>
          </a:xfrm>
          <a:prstGeom prst="rect">
            <a:avLst/>
          </a:prstGeom>
          <a:noFill/>
        </p:spPr>
        <p:txBody>
          <a:bodyPr wrap="square">
            <a:spAutoFit/>
          </a:bodyPr>
          <a:lstStyle/>
          <a:p>
            <a:r>
              <a:rPr kumimoji="1" lang="ja-JP" altLang="en-US" sz="1050">
                <a:latin typeface="+mn-ea"/>
              </a:rPr>
              <a:t>こどもと大人が一緒に関わる方が望ましい</a:t>
            </a:r>
            <a:endParaRPr lang="ja-JP" altLang="en-US" sz="1400"/>
          </a:p>
        </p:txBody>
      </p:sp>
      <p:sp>
        <p:nvSpPr>
          <p:cNvPr id="27" name="正方形/長方形 26">
            <a:extLst>
              <a:ext uri="{FF2B5EF4-FFF2-40B4-BE49-F238E27FC236}">
                <a16:creationId xmlns:a16="http://schemas.microsoft.com/office/drawing/2014/main" id="{EE6522D7-E5D0-5740-A2AA-DABA0E0155DB}"/>
              </a:ext>
            </a:extLst>
          </p:cNvPr>
          <p:cNvSpPr/>
          <p:nvPr/>
        </p:nvSpPr>
        <p:spPr>
          <a:xfrm>
            <a:off x="5053053" y="2266472"/>
            <a:ext cx="2180197" cy="432049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8" name="図 27">
            <a:extLst>
              <a:ext uri="{FF2B5EF4-FFF2-40B4-BE49-F238E27FC236}">
                <a16:creationId xmlns:a16="http://schemas.microsoft.com/office/drawing/2014/main" id="{7CF93266-387B-CE40-97A9-972B16A871C1}"/>
              </a:ext>
            </a:extLst>
          </p:cNvPr>
          <p:cNvPicPr>
            <a:picLocks noChangeAspect="1"/>
          </p:cNvPicPr>
          <p:nvPr/>
        </p:nvPicPr>
        <p:blipFill>
          <a:blip r:embed="rId2"/>
          <a:stretch>
            <a:fillRect/>
          </a:stretch>
        </p:blipFill>
        <p:spPr>
          <a:xfrm>
            <a:off x="5124649" y="2323122"/>
            <a:ext cx="596217" cy="210721"/>
          </a:xfrm>
          <a:prstGeom prst="rect">
            <a:avLst/>
          </a:prstGeom>
        </p:spPr>
      </p:pic>
      <p:pic>
        <p:nvPicPr>
          <p:cNvPr id="29" name="図 28">
            <a:extLst>
              <a:ext uri="{FF2B5EF4-FFF2-40B4-BE49-F238E27FC236}">
                <a16:creationId xmlns:a16="http://schemas.microsoft.com/office/drawing/2014/main" id="{EB5FCEBB-EE7B-ED41-934E-A76B0BA08582}"/>
              </a:ext>
            </a:extLst>
          </p:cNvPr>
          <p:cNvPicPr>
            <a:picLocks noChangeAspect="1"/>
          </p:cNvPicPr>
          <p:nvPr/>
        </p:nvPicPr>
        <p:blipFill>
          <a:blip r:embed="rId3"/>
          <a:stretch>
            <a:fillRect/>
          </a:stretch>
        </p:blipFill>
        <p:spPr>
          <a:xfrm>
            <a:off x="6961140" y="2334700"/>
            <a:ext cx="216737" cy="165740"/>
          </a:xfrm>
          <a:prstGeom prst="rect">
            <a:avLst/>
          </a:prstGeom>
        </p:spPr>
      </p:pic>
      <p:sp>
        <p:nvSpPr>
          <p:cNvPr id="30" name="角丸四角形 29">
            <a:extLst>
              <a:ext uri="{FF2B5EF4-FFF2-40B4-BE49-F238E27FC236}">
                <a16:creationId xmlns:a16="http://schemas.microsoft.com/office/drawing/2014/main" id="{C410AF07-33C8-2D47-98B3-ED6BF83B7F75}"/>
              </a:ext>
            </a:extLst>
          </p:cNvPr>
          <p:cNvSpPr/>
          <p:nvPr/>
        </p:nvSpPr>
        <p:spPr>
          <a:xfrm>
            <a:off x="5148950" y="4807296"/>
            <a:ext cx="2008832" cy="449663"/>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64908A1C-9B22-BF4E-B2E6-9C3D456F824D}"/>
              </a:ext>
            </a:extLst>
          </p:cNvPr>
          <p:cNvSpPr txBox="1"/>
          <p:nvPr/>
        </p:nvSpPr>
        <p:spPr>
          <a:xfrm>
            <a:off x="5133040" y="3003108"/>
            <a:ext cx="2014693" cy="1785104"/>
          </a:xfrm>
          <a:prstGeom prst="rect">
            <a:avLst/>
          </a:prstGeom>
          <a:noFill/>
        </p:spPr>
        <p:txBody>
          <a:bodyPr wrap="square">
            <a:spAutoFit/>
          </a:bodyPr>
          <a:lstStyle/>
          <a:p>
            <a:r>
              <a:rPr kumimoji="1" lang="ja-JP" altLang="en-US" sz="1100" b="1">
                <a:solidFill>
                  <a:srgbClr val="0E378A"/>
                </a:solidFill>
                <a:latin typeface="+mn-ea"/>
              </a:rPr>
              <a:t>「こども基本法」に基づき、</a:t>
            </a:r>
            <a:endParaRPr kumimoji="1" lang="en-US" altLang="ja-JP" sz="1100" b="1" dirty="0">
              <a:solidFill>
                <a:srgbClr val="0E378A"/>
              </a:solidFill>
              <a:latin typeface="+mn-ea"/>
            </a:endParaRPr>
          </a:p>
          <a:p>
            <a:r>
              <a:rPr kumimoji="1" lang="ja-JP" altLang="en-US" sz="1100" b="1">
                <a:solidFill>
                  <a:srgbClr val="0E378A"/>
                </a:solidFill>
                <a:latin typeface="+mn-ea"/>
              </a:rPr>
              <a:t>地域の課題や学校や暮らし等</a:t>
            </a:r>
            <a:endParaRPr kumimoji="1" lang="en-US" altLang="ja-JP" sz="1100" b="1" dirty="0">
              <a:solidFill>
                <a:srgbClr val="0E378A"/>
              </a:solidFill>
              <a:latin typeface="+mn-ea"/>
            </a:endParaRPr>
          </a:p>
          <a:p>
            <a:r>
              <a:rPr kumimoji="1" lang="ja-JP" altLang="en-US" sz="1100" b="1">
                <a:solidFill>
                  <a:srgbClr val="0E378A"/>
                </a:solidFill>
                <a:latin typeface="+mn-ea"/>
              </a:rPr>
              <a:t>あなたに関わる事柄に意見を示せるようになった時、その</a:t>
            </a:r>
            <a:endParaRPr kumimoji="1" lang="en-US" altLang="ja-JP" sz="1100" b="1" dirty="0">
              <a:solidFill>
                <a:srgbClr val="0E378A"/>
              </a:solidFill>
              <a:latin typeface="+mn-ea"/>
            </a:endParaRPr>
          </a:p>
          <a:p>
            <a:r>
              <a:rPr kumimoji="1" lang="ja-JP" altLang="en-US" sz="1100" b="1">
                <a:solidFill>
                  <a:srgbClr val="0E378A"/>
                </a:solidFill>
                <a:latin typeface="+mn-ea"/>
              </a:rPr>
              <a:t>対応方法は、その都度、個別に用意するか、こども議会やこの「ポリネコ！」のように仕組み、制度として用意しておくかどちらが良いと考えますか？</a:t>
            </a:r>
            <a:endParaRPr kumimoji="1" lang="en-US" altLang="ja-JP" sz="1100" b="1" dirty="0">
              <a:solidFill>
                <a:srgbClr val="0E378A"/>
              </a:solidFill>
              <a:latin typeface="+mn-ea"/>
            </a:endParaRPr>
          </a:p>
        </p:txBody>
      </p:sp>
      <p:sp>
        <p:nvSpPr>
          <p:cNvPr id="32" name="テキスト ボックス 31">
            <a:extLst>
              <a:ext uri="{FF2B5EF4-FFF2-40B4-BE49-F238E27FC236}">
                <a16:creationId xmlns:a16="http://schemas.microsoft.com/office/drawing/2014/main" id="{09111855-65AC-B343-A003-88EDE87CAC54}"/>
              </a:ext>
            </a:extLst>
          </p:cNvPr>
          <p:cNvSpPr txBox="1"/>
          <p:nvPr/>
        </p:nvSpPr>
        <p:spPr>
          <a:xfrm>
            <a:off x="5524926" y="2699483"/>
            <a:ext cx="1220874" cy="230832"/>
          </a:xfrm>
          <a:prstGeom prst="rect">
            <a:avLst/>
          </a:prstGeom>
          <a:noFill/>
        </p:spPr>
        <p:txBody>
          <a:bodyPr wrap="square">
            <a:spAutoFit/>
          </a:bodyPr>
          <a:lstStyle/>
          <a:p>
            <a:pPr algn="ctr"/>
            <a:r>
              <a:rPr kumimoji="1" lang="ja-JP" altLang="en-US" sz="900" b="1">
                <a:solidFill>
                  <a:srgbClr val="EE5624"/>
                </a:solidFill>
                <a:latin typeface="+mn-ea"/>
              </a:rPr>
              <a:t>こども基本法</a:t>
            </a:r>
            <a:endParaRPr lang="ja-JP" altLang="en-US" sz="900">
              <a:solidFill>
                <a:srgbClr val="EE5624"/>
              </a:solidFill>
            </a:endParaRPr>
          </a:p>
        </p:txBody>
      </p:sp>
      <p:pic>
        <p:nvPicPr>
          <p:cNvPr id="33" name="図 32">
            <a:extLst>
              <a:ext uri="{FF2B5EF4-FFF2-40B4-BE49-F238E27FC236}">
                <a16:creationId xmlns:a16="http://schemas.microsoft.com/office/drawing/2014/main" id="{CADD994A-D4B3-114B-87C9-DE91DE73CC51}"/>
              </a:ext>
            </a:extLst>
          </p:cNvPr>
          <p:cNvPicPr>
            <a:picLocks noChangeAspect="1"/>
          </p:cNvPicPr>
          <p:nvPr/>
        </p:nvPicPr>
        <p:blipFill>
          <a:blip r:embed="rId4"/>
          <a:stretch>
            <a:fillRect/>
          </a:stretch>
        </p:blipFill>
        <p:spPr>
          <a:xfrm>
            <a:off x="5755405" y="6067495"/>
            <a:ext cx="806382" cy="268794"/>
          </a:xfrm>
          <a:prstGeom prst="rect">
            <a:avLst/>
          </a:prstGeom>
        </p:spPr>
      </p:pic>
      <p:sp>
        <p:nvSpPr>
          <p:cNvPr id="34" name="テキスト ボックス 33">
            <a:extLst>
              <a:ext uri="{FF2B5EF4-FFF2-40B4-BE49-F238E27FC236}">
                <a16:creationId xmlns:a16="http://schemas.microsoft.com/office/drawing/2014/main" id="{EABACEF5-D2D3-A74B-80B7-401D0E1C03AB}"/>
              </a:ext>
            </a:extLst>
          </p:cNvPr>
          <p:cNvSpPr txBox="1"/>
          <p:nvPr/>
        </p:nvSpPr>
        <p:spPr>
          <a:xfrm>
            <a:off x="5231843" y="4917824"/>
            <a:ext cx="1912538" cy="253916"/>
          </a:xfrm>
          <a:prstGeom prst="rect">
            <a:avLst/>
          </a:prstGeom>
          <a:noFill/>
        </p:spPr>
        <p:txBody>
          <a:bodyPr wrap="square">
            <a:spAutoFit/>
          </a:bodyPr>
          <a:lstStyle/>
          <a:p>
            <a:r>
              <a:rPr kumimoji="1" lang="ja-JP" altLang="en-US" sz="1050">
                <a:latin typeface="+mn-ea"/>
              </a:rPr>
              <a:t>その都度、個別に用意する</a:t>
            </a:r>
            <a:endParaRPr lang="ja-JP" altLang="en-US" sz="1400"/>
          </a:p>
        </p:txBody>
      </p:sp>
      <p:sp>
        <p:nvSpPr>
          <p:cNvPr id="35" name="角丸四角形 34">
            <a:extLst>
              <a:ext uri="{FF2B5EF4-FFF2-40B4-BE49-F238E27FC236}">
                <a16:creationId xmlns:a16="http://schemas.microsoft.com/office/drawing/2014/main" id="{CDCB496F-5C01-DE41-9BBA-3E6F0642297A}"/>
              </a:ext>
            </a:extLst>
          </p:cNvPr>
          <p:cNvSpPr/>
          <p:nvPr/>
        </p:nvSpPr>
        <p:spPr>
          <a:xfrm>
            <a:off x="5150624" y="5361634"/>
            <a:ext cx="2008832" cy="437940"/>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a:extLst>
              <a:ext uri="{FF2B5EF4-FFF2-40B4-BE49-F238E27FC236}">
                <a16:creationId xmlns:a16="http://schemas.microsoft.com/office/drawing/2014/main" id="{D5130FC6-DF95-8F4D-9217-147BDE900689}"/>
              </a:ext>
            </a:extLst>
          </p:cNvPr>
          <p:cNvSpPr txBox="1"/>
          <p:nvPr/>
        </p:nvSpPr>
        <p:spPr>
          <a:xfrm>
            <a:off x="5233517" y="5472161"/>
            <a:ext cx="1842199" cy="253916"/>
          </a:xfrm>
          <a:prstGeom prst="rect">
            <a:avLst/>
          </a:prstGeom>
          <a:noFill/>
        </p:spPr>
        <p:txBody>
          <a:bodyPr wrap="square">
            <a:spAutoFit/>
          </a:bodyPr>
          <a:lstStyle/>
          <a:p>
            <a:r>
              <a:rPr kumimoji="1" lang="ja-JP" altLang="en-US" sz="1050">
                <a:latin typeface="+mn-ea"/>
              </a:rPr>
              <a:t>仕組み、制度を用意する</a:t>
            </a:r>
            <a:endParaRPr lang="ja-JP" altLang="en-US" sz="1400"/>
          </a:p>
        </p:txBody>
      </p:sp>
      <p:sp>
        <p:nvSpPr>
          <p:cNvPr id="37" name="正方形/長方形 36">
            <a:extLst>
              <a:ext uri="{FF2B5EF4-FFF2-40B4-BE49-F238E27FC236}">
                <a16:creationId xmlns:a16="http://schemas.microsoft.com/office/drawing/2014/main" id="{19297993-7C18-5041-8865-C2553006FEA0}"/>
              </a:ext>
            </a:extLst>
          </p:cNvPr>
          <p:cNvSpPr/>
          <p:nvPr/>
        </p:nvSpPr>
        <p:spPr>
          <a:xfrm>
            <a:off x="7513226" y="2254749"/>
            <a:ext cx="2180197" cy="432049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8" name="図 37">
            <a:extLst>
              <a:ext uri="{FF2B5EF4-FFF2-40B4-BE49-F238E27FC236}">
                <a16:creationId xmlns:a16="http://schemas.microsoft.com/office/drawing/2014/main" id="{3CFAF15B-F66D-2045-89EF-EDF745984DBC}"/>
              </a:ext>
            </a:extLst>
          </p:cNvPr>
          <p:cNvPicPr>
            <a:picLocks noChangeAspect="1"/>
          </p:cNvPicPr>
          <p:nvPr/>
        </p:nvPicPr>
        <p:blipFill>
          <a:blip r:embed="rId2"/>
          <a:stretch>
            <a:fillRect/>
          </a:stretch>
        </p:blipFill>
        <p:spPr>
          <a:xfrm>
            <a:off x="7584822" y="2311399"/>
            <a:ext cx="596217" cy="210721"/>
          </a:xfrm>
          <a:prstGeom prst="rect">
            <a:avLst/>
          </a:prstGeom>
        </p:spPr>
      </p:pic>
      <p:pic>
        <p:nvPicPr>
          <p:cNvPr id="39" name="図 38">
            <a:extLst>
              <a:ext uri="{FF2B5EF4-FFF2-40B4-BE49-F238E27FC236}">
                <a16:creationId xmlns:a16="http://schemas.microsoft.com/office/drawing/2014/main" id="{B40CAB7A-2975-A34C-B481-C11489F83773}"/>
              </a:ext>
            </a:extLst>
          </p:cNvPr>
          <p:cNvPicPr>
            <a:picLocks noChangeAspect="1"/>
          </p:cNvPicPr>
          <p:nvPr/>
        </p:nvPicPr>
        <p:blipFill>
          <a:blip r:embed="rId3"/>
          <a:stretch>
            <a:fillRect/>
          </a:stretch>
        </p:blipFill>
        <p:spPr>
          <a:xfrm>
            <a:off x="9421313" y="2322977"/>
            <a:ext cx="216737" cy="165740"/>
          </a:xfrm>
          <a:prstGeom prst="rect">
            <a:avLst/>
          </a:prstGeom>
        </p:spPr>
      </p:pic>
      <p:sp>
        <p:nvSpPr>
          <p:cNvPr id="40" name="角丸四角形 39">
            <a:extLst>
              <a:ext uri="{FF2B5EF4-FFF2-40B4-BE49-F238E27FC236}">
                <a16:creationId xmlns:a16="http://schemas.microsoft.com/office/drawing/2014/main" id="{3BEAE076-1821-3245-AD12-65597694CDB8}"/>
              </a:ext>
            </a:extLst>
          </p:cNvPr>
          <p:cNvSpPr/>
          <p:nvPr/>
        </p:nvSpPr>
        <p:spPr>
          <a:xfrm>
            <a:off x="7609123" y="4353448"/>
            <a:ext cx="2008832" cy="449663"/>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a:extLst>
              <a:ext uri="{FF2B5EF4-FFF2-40B4-BE49-F238E27FC236}">
                <a16:creationId xmlns:a16="http://schemas.microsoft.com/office/drawing/2014/main" id="{51387D65-DD69-EB47-BDDF-48348B11DF9F}"/>
              </a:ext>
            </a:extLst>
          </p:cNvPr>
          <p:cNvSpPr txBox="1"/>
          <p:nvPr/>
        </p:nvSpPr>
        <p:spPr>
          <a:xfrm>
            <a:off x="7593213" y="2991385"/>
            <a:ext cx="2014693" cy="769441"/>
          </a:xfrm>
          <a:prstGeom prst="rect">
            <a:avLst/>
          </a:prstGeom>
          <a:noFill/>
        </p:spPr>
        <p:txBody>
          <a:bodyPr wrap="square">
            <a:spAutoFit/>
          </a:bodyPr>
          <a:lstStyle/>
          <a:p>
            <a:r>
              <a:rPr kumimoji="1" lang="ja-JP" altLang="en-US" sz="1100" b="1">
                <a:solidFill>
                  <a:srgbClr val="0E378A"/>
                </a:solidFill>
                <a:latin typeface="+mn-ea"/>
              </a:rPr>
              <a:t>あなたは、自分の暮らしや学び、地域課題への意見表明や、</a:t>
            </a:r>
            <a:endParaRPr kumimoji="1" lang="en-US" altLang="ja-JP" sz="1100" b="1" dirty="0">
              <a:solidFill>
                <a:srgbClr val="0E378A"/>
              </a:solidFill>
              <a:latin typeface="+mn-ea"/>
            </a:endParaRPr>
          </a:p>
          <a:p>
            <a:r>
              <a:rPr kumimoji="1" lang="ja-JP" altLang="en-US" sz="1100" b="1">
                <a:solidFill>
                  <a:srgbClr val="0E378A"/>
                </a:solidFill>
                <a:latin typeface="+mn-ea"/>
              </a:rPr>
              <a:t>地域参加に積極的に参加したいと考えますか？</a:t>
            </a:r>
            <a:endParaRPr kumimoji="1" lang="en-US" altLang="ja-JP" sz="1100" b="1" dirty="0">
              <a:solidFill>
                <a:srgbClr val="0E378A"/>
              </a:solidFill>
              <a:latin typeface="+mn-ea"/>
            </a:endParaRPr>
          </a:p>
        </p:txBody>
      </p:sp>
      <p:sp>
        <p:nvSpPr>
          <p:cNvPr id="42" name="テキスト ボックス 41">
            <a:extLst>
              <a:ext uri="{FF2B5EF4-FFF2-40B4-BE49-F238E27FC236}">
                <a16:creationId xmlns:a16="http://schemas.microsoft.com/office/drawing/2014/main" id="{7B8B6D5D-2C16-9843-998A-79F2CA35784E}"/>
              </a:ext>
            </a:extLst>
          </p:cNvPr>
          <p:cNvSpPr txBox="1"/>
          <p:nvPr/>
        </p:nvSpPr>
        <p:spPr>
          <a:xfrm>
            <a:off x="7985099" y="2687760"/>
            <a:ext cx="1220874" cy="230832"/>
          </a:xfrm>
          <a:prstGeom prst="rect">
            <a:avLst/>
          </a:prstGeom>
          <a:noFill/>
        </p:spPr>
        <p:txBody>
          <a:bodyPr wrap="square">
            <a:spAutoFit/>
          </a:bodyPr>
          <a:lstStyle/>
          <a:p>
            <a:pPr algn="ctr"/>
            <a:r>
              <a:rPr kumimoji="1" lang="ja-JP" altLang="en-US" sz="900" b="1">
                <a:solidFill>
                  <a:srgbClr val="EE5624"/>
                </a:solidFill>
                <a:latin typeface="+mn-ea"/>
              </a:rPr>
              <a:t>こども基本法</a:t>
            </a:r>
            <a:endParaRPr lang="ja-JP" altLang="en-US" sz="900">
              <a:solidFill>
                <a:srgbClr val="EE5624"/>
              </a:solidFill>
            </a:endParaRPr>
          </a:p>
        </p:txBody>
      </p:sp>
      <p:pic>
        <p:nvPicPr>
          <p:cNvPr id="43" name="図 42">
            <a:extLst>
              <a:ext uri="{FF2B5EF4-FFF2-40B4-BE49-F238E27FC236}">
                <a16:creationId xmlns:a16="http://schemas.microsoft.com/office/drawing/2014/main" id="{9B8E1DEF-89A8-0841-9252-78DE6C27A748}"/>
              </a:ext>
            </a:extLst>
          </p:cNvPr>
          <p:cNvPicPr>
            <a:picLocks noChangeAspect="1"/>
          </p:cNvPicPr>
          <p:nvPr/>
        </p:nvPicPr>
        <p:blipFill>
          <a:blip r:embed="rId4"/>
          <a:stretch>
            <a:fillRect/>
          </a:stretch>
        </p:blipFill>
        <p:spPr>
          <a:xfrm>
            <a:off x="8215578" y="6055772"/>
            <a:ext cx="806382" cy="268794"/>
          </a:xfrm>
          <a:prstGeom prst="rect">
            <a:avLst/>
          </a:prstGeom>
        </p:spPr>
      </p:pic>
      <p:sp>
        <p:nvSpPr>
          <p:cNvPr id="44" name="テキスト ボックス 43">
            <a:extLst>
              <a:ext uri="{FF2B5EF4-FFF2-40B4-BE49-F238E27FC236}">
                <a16:creationId xmlns:a16="http://schemas.microsoft.com/office/drawing/2014/main" id="{D7EB7A05-ECC6-2F48-8076-856B049DD319}"/>
              </a:ext>
            </a:extLst>
          </p:cNvPr>
          <p:cNvSpPr txBox="1"/>
          <p:nvPr/>
        </p:nvSpPr>
        <p:spPr>
          <a:xfrm>
            <a:off x="7692016" y="4474024"/>
            <a:ext cx="1492179" cy="253916"/>
          </a:xfrm>
          <a:prstGeom prst="rect">
            <a:avLst/>
          </a:prstGeom>
          <a:noFill/>
        </p:spPr>
        <p:txBody>
          <a:bodyPr wrap="square">
            <a:spAutoFit/>
          </a:bodyPr>
          <a:lstStyle/>
          <a:p>
            <a:r>
              <a:rPr kumimoji="1" lang="ja-JP" altLang="en-US" sz="1050">
                <a:latin typeface="+mn-ea"/>
              </a:rPr>
              <a:t>はい</a:t>
            </a:r>
            <a:endParaRPr lang="ja-JP" altLang="en-US" sz="1400"/>
          </a:p>
        </p:txBody>
      </p:sp>
      <p:sp>
        <p:nvSpPr>
          <p:cNvPr id="45" name="角丸四角形 44">
            <a:extLst>
              <a:ext uri="{FF2B5EF4-FFF2-40B4-BE49-F238E27FC236}">
                <a16:creationId xmlns:a16="http://schemas.microsoft.com/office/drawing/2014/main" id="{F773E407-A19C-674B-82A5-6F7C1DDCB099}"/>
              </a:ext>
            </a:extLst>
          </p:cNvPr>
          <p:cNvSpPr/>
          <p:nvPr/>
        </p:nvSpPr>
        <p:spPr>
          <a:xfrm>
            <a:off x="7610797" y="4907786"/>
            <a:ext cx="2008832" cy="437940"/>
          </a:xfrm>
          <a:prstGeom prst="roundRect">
            <a:avLst>
              <a:gd name="adj" fmla="val 44326"/>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テキスト ボックス 45">
            <a:extLst>
              <a:ext uri="{FF2B5EF4-FFF2-40B4-BE49-F238E27FC236}">
                <a16:creationId xmlns:a16="http://schemas.microsoft.com/office/drawing/2014/main" id="{C2F5F8AA-0AD4-1F4B-89C5-73A6479EF2DA}"/>
              </a:ext>
            </a:extLst>
          </p:cNvPr>
          <p:cNvSpPr txBox="1"/>
          <p:nvPr/>
        </p:nvSpPr>
        <p:spPr>
          <a:xfrm>
            <a:off x="7693690" y="4998217"/>
            <a:ext cx="1842199" cy="253916"/>
          </a:xfrm>
          <a:prstGeom prst="rect">
            <a:avLst/>
          </a:prstGeom>
          <a:noFill/>
        </p:spPr>
        <p:txBody>
          <a:bodyPr wrap="square">
            <a:spAutoFit/>
          </a:bodyPr>
          <a:lstStyle/>
          <a:p>
            <a:r>
              <a:rPr kumimoji="1" lang="ja-JP" altLang="en-US" sz="1050">
                <a:latin typeface="+mn-ea"/>
              </a:rPr>
              <a:t>いいえ</a:t>
            </a:r>
            <a:endParaRPr lang="ja-JP" altLang="en-US" sz="1400"/>
          </a:p>
        </p:txBody>
      </p:sp>
      <p:sp>
        <p:nvSpPr>
          <p:cNvPr id="47" name="角丸四角形 46">
            <a:extLst>
              <a:ext uri="{FF2B5EF4-FFF2-40B4-BE49-F238E27FC236}">
                <a16:creationId xmlns:a16="http://schemas.microsoft.com/office/drawing/2014/main" id="{E7C707D7-747B-2A46-A199-2A258028E837}"/>
              </a:ext>
            </a:extLst>
          </p:cNvPr>
          <p:cNvSpPr/>
          <p:nvPr/>
        </p:nvSpPr>
        <p:spPr>
          <a:xfrm>
            <a:off x="291296" y="644439"/>
            <a:ext cx="1875022" cy="276730"/>
          </a:xfrm>
          <a:prstGeom prst="roundRect">
            <a:avLst>
              <a:gd name="adj" fmla="val 50000"/>
            </a:avLst>
          </a:prstGeom>
          <a:solidFill>
            <a:srgbClr val="73B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ボックス 47">
            <a:extLst>
              <a:ext uri="{FF2B5EF4-FFF2-40B4-BE49-F238E27FC236}">
                <a16:creationId xmlns:a16="http://schemas.microsoft.com/office/drawing/2014/main" id="{D78DCB15-A71E-8447-95F7-652C3B17168D}"/>
              </a:ext>
            </a:extLst>
          </p:cNvPr>
          <p:cNvSpPr txBox="1"/>
          <p:nvPr/>
        </p:nvSpPr>
        <p:spPr>
          <a:xfrm>
            <a:off x="512678" y="643593"/>
            <a:ext cx="1501541" cy="307777"/>
          </a:xfrm>
          <a:prstGeom prst="rect">
            <a:avLst/>
          </a:prstGeom>
          <a:noFill/>
        </p:spPr>
        <p:txBody>
          <a:bodyPr wrap="square">
            <a:spAutoFit/>
          </a:bodyPr>
          <a:lstStyle/>
          <a:p>
            <a:pPr algn="ctr"/>
            <a:r>
              <a:rPr lang="ja-JP" altLang="en-US" sz="1400">
                <a:solidFill>
                  <a:schemeClr val="bg1"/>
                </a:solidFill>
              </a:rPr>
              <a:t>意思表示パート</a:t>
            </a:r>
          </a:p>
        </p:txBody>
      </p:sp>
      <p:sp>
        <p:nvSpPr>
          <p:cNvPr id="49" name="テキスト ボックス 48">
            <a:extLst>
              <a:ext uri="{FF2B5EF4-FFF2-40B4-BE49-F238E27FC236}">
                <a16:creationId xmlns:a16="http://schemas.microsoft.com/office/drawing/2014/main" id="{B1E83442-1E4E-CE47-B2D4-350B75F0124C}"/>
              </a:ext>
            </a:extLst>
          </p:cNvPr>
          <p:cNvSpPr txBox="1"/>
          <p:nvPr/>
        </p:nvSpPr>
        <p:spPr>
          <a:xfrm>
            <a:off x="326571" y="950797"/>
            <a:ext cx="9088733" cy="1077218"/>
          </a:xfrm>
          <a:prstGeom prst="rect">
            <a:avLst/>
          </a:prstGeom>
          <a:noFill/>
        </p:spPr>
        <p:txBody>
          <a:bodyPr wrap="square">
            <a:spAutoFit/>
          </a:bodyPr>
          <a:lstStyle/>
          <a:p>
            <a:r>
              <a:rPr kumimoji="1" lang="ja-JP" altLang="en-US" sz="1600" b="1">
                <a:solidFill>
                  <a:srgbClr val="0A348C"/>
                </a:solidFill>
                <a:latin typeface="+mn-ea"/>
                <a:cs typeface="メイリオ"/>
              </a:rPr>
              <a:t>ラーニングパートでの回答を踏まえて、どのような形で宇部市のこども（教職員、保護者向けも想定）が地域や社会に意思表示を行い、参画する環境を持つとよいかの意思表示を行います。</a:t>
            </a:r>
            <a:endParaRPr kumimoji="1" lang="en-US" altLang="ja-JP" sz="1600" b="1" dirty="0">
              <a:solidFill>
                <a:srgbClr val="0A348C"/>
              </a:solidFill>
              <a:latin typeface="+mn-ea"/>
              <a:cs typeface="メイリオ"/>
            </a:endParaRPr>
          </a:p>
          <a:p>
            <a:r>
              <a:rPr kumimoji="1" lang="ja-JP" altLang="en-US" sz="1600" b="1">
                <a:solidFill>
                  <a:srgbClr val="0A348C"/>
                </a:solidFill>
                <a:latin typeface="+mn-ea"/>
                <a:cs typeface="メイリオ"/>
              </a:rPr>
              <a:t>回答を通じて</a:t>
            </a:r>
            <a:r>
              <a:rPr kumimoji="1" lang="en-US" altLang="ja-JP" sz="1600" b="1" dirty="0">
                <a:solidFill>
                  <a:srgbClr val="0A348C"/>
                </a:solidFill>
                <a:latin typeface="+mn-ea"/>
                <a:cs typeface="メイリオ"/>
              </a:rPr>
              <a:t>8-10</a:t>
            </a:r>
            <a:r>
              <a:rPr kumimoji="1" lang="ja-JP" altLang="en-US" sz="1600" b="1">
                <a:solidFill>
                  <a:srgbClr val="0A348C"/>
                </a:solidFill>
                <a:latin typeface="+mn-ea"/>
                <a:cs typeface="メイリオ"/>
              </a:rPr>
              <a:t>前後の考えタイプを意思として示すことができます。</a:t>
            </a:r>
            <a:endParaRPr kumimoji="1" lang="en-US" altLang="ja-JP" sz="1600" b="1" dirty="0">
              <a:solidFill>
                <a:srgbClr val="0A348C"/>
              </a:solidFill>
              <a:latin typeface="+mn-ea"/>
              <a:cs typeface="メイリオ"/>
            </a:endParaRPr>
          </a:p>
          <a:p>
            <a:r>
              <a:rPr kumimoji="1" lang="ja-JP" altLang="en-US" sz="1600" b="1">
                <a:solidFill>
                  <a:srgbClr val="0A348C"/>
                </a:solidFill>
                <a:latin typeface="+mn-ea"/>
                <a:cs typeface="メイリオ"/>
              </a:rPr>
              <a:t>（自由記述欄も設置）</a:t>
            </a:r>
            <a:endParaRPr kumimoji="1" lang="en-US" altLang="ja-JP" sz="1600" b="1" dirty="0">
              <a:solidFill>
                <a:srgbClr val="0A348C"/>
              </a:solidFill>
              <a:latin typeface="+mn-ea"/>
              <a:cs typeface="メイリオ"/>
            </a:endParaRPr>
          </a:p>
        </p:txBody>
      </p:sp>
      <p:sp>
        <p:nvSpPr>
          <p:cNvPr id="50" name="三角形 49">
            <a:extLst>
              <a:ext uri="{FF2B5EF4-FFF2-40B4-BE49-F238E27FC236}">
                <a16:creationId xmlns:a16="http://schemas.microsoft.com/office/drawing/2014/main" id="{026B51D8-5B8D-1B43-AF35-29C44EDEFE5D}"/>
              </a:ext>
            </a:extLst>
          </p:cNvPr>
          <p:cNvSpPr/>
          <p:nvPr/>
        </p:nvSpPr>
        <p:spPr>
          <a:xfrm rot="5400000">
            <a:off x="2180492" y="3965750"/>
            <a:ext cx="683288" cy="16077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三角形 50">
            <a:extLst>
              <a:ext uri="{FF2B5EF4-FFF2-40B4-BE49-F238E27FC236}">
                <a16:creationId xmlns:a16="http://schemas.microsoft.com/office/drawing/2014/main" id="{566AAC0D-906A-FD46-B533-92BC601FE981}"/>
              </a:ext>
            </a:extLst>
          </p:cNvPr>
          <p:cNvSpPr/>
          <p:nvPr/>
        </p:nvSpPr>
        <p:spPr>
          <a:xfrm rot="5400000">
            <a:off x="4611356" y="3965750"/>
            <a:ext cx="683288" cy="16077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三角形 51">
            <a:extLst>
              <a:ext uri="{FF2B5EF4-FFF2-40B4-BE49-F238E27FC236}">
                <a16:creationId xmlns:a16="http://schemas.microsoft.com/office/drawing/2014/main" id="{455A29A5-963C-AB46-BA2A-72303DBC1F29}"/>
              </a:ext>
            </a:extLst>
          </p:cNvPr>
          <p:cNvSpPr/>
          <p:nvPr/>
        </p:nvSpPr>
        <p:spPr>
          <a:xfrm rot="5400000">
            <a:off x="7094973" y="3965750"/>
            <a:ext cx="683288" cy="16077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3" name="図 52">
            <a:extLst>
              <a:ext uri="{FF2B5EF4-FFF2-40B4-BE49-F238E27FC236}">
                <a16:creationId xmlns:a16="http://schemas.microsoft.com/office/drawing/2014/main" id="{6789B761-4746-0645-BA09-5292A9A8C7A2}"/>
              </a:ext>
            </a:extLst>
          </p:cNvPr>
          <p:cNvPicPr>
            <a:picLocks noChangeAspect="1"/>
          </p:cNvPicPr>
          <p:nvPr/>
        </p:nvPicPr>
        <p:blipFill>
          <a:blip r:embed="rId2"/>
          <a:stretch>
            <a:fillRect/>
          </a:stretch>
        </p:blipFill>
        <p:spPr>
          <a:xfrm>
            <a:off x="227748" y="107188"/>
            <a:ext cx="1279506" cy="452216"/>
          </a:xfrm>
          <a:prstGeom prst="rect">
            <a:avLst/>
          </a:prstGeom>
        </p:spPr>
      </p:pic>
      <p:cxnSp>
        <p:nvCxnSpPr>
          <p:cNvPr id="54" name="直線コネクタ 53">
            <a:extLst>
              <a:ext uri="{FF2B5EF4-FFF2-40B4-BE49-F238E27FC236}">
                <a16:creationId xmlns:a16="http://schemas.microsoft.com/office/drawing/2014/main" id="{EF37A46B-8CE8-B348-BBFB-D4A4780190B5}"/>
              </a:ext>
            </a:extLst>
          </p:cNvPr>
          <p:cNvCxnSpPr>
            <a:cxnSpLocks/>
          </p:cNvCxnSpPr>
          <p:nvPr/>
        </p:nvCxnSpPr>
        <p:spPr>
          <a:xfrm>
            <a:off x="102620" y="552548"/>
            <a:ext cx="9803380"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55" name="テキスト ボックス 54">
            <a:extLst>
              <a:ext uri="{FF2B5EF4-FFF2-40B4-BE49-F238E27FC236}">
                <a16:creationId xmlns:a16="http://schemas.microsoft.com/office/drawing/2014/main" id="{3A6BE37A-B6AF-4A4A-A361-78C92D2756F3}"/>
              </a:ext>
            </a:extLst>
          </p:cNvPr>
          <p:cNvSpPr txBox="1"/>
          <p:nvPr/>
        </p:nvSpPr>
        <p:spPr>
          <a:xfrm>
            <a:off x="1500554" y="212244"/>
            <a:ext cx="8405446" cy="369332"/>
          </a:xfrm>
          <a:prstGeom prst="rect">
            <a:avLst/>
          </a:prstGeom>
          <a:noFill/>
        </p:spPr>
        <p:txBody>
          <a:bodyPr wrap="square">
            <a:spAutoFit/>
          </a:bodyPr>
          <a:lstStyle/>
          <a:p>
            <a:r>
              <a:rPr lang="ja-JP" altLang="en-US" b="1">
                <a:solidFill>
                  <a:srgbClr val="0070C0"/>
                </a:solidFill>
              </a:rPr>
              <a:t>なら、こども基本法の背景を理解しながら意思表示が可能。</a:t>
            </a:r>
            <a:endParaRPr lang="ja-JP" altLang="en-US"/>
          </a:p>
        </p:txBody>
      </p:sp>
      <p:sp>
        <p:nvSpPr>
          <p:cNvPr id="2" name="スライド番号プレースホルダー 1">
            <a:extLst>
              <a:ext uri="{FF2B5EF4-FFF2-40B4-BE49-F238E27FC236}">
                <a16:creationId xmlns:a16="http://schemas.microsoft.com/office/drawing/2014/main" id="{7A74F291-D685-9C40-8337-174CB469B70E}"/>
              </a:ext>
            </a:extLst>
          </p:cNvPr>
          <p:cNvSpPr>
            <a:spLocks noGrp="1"/>
          </p:cNvSpPr>
          <p:nvPr>
            <p:ph type="sldNum" sz="quarter" idx="12"/>
          </p:nvPr>
        </p:nvSpPr>
        <p:spPr/>
        <p:txBody>
          <a:bodyPr/>
          <a:lstStyle/>
          <a:p>
            <a:fld id="{A24A08D3-4842-684C-BE54-C9E1F2E8DB8B}" type="slidenum">
              <a:rPr kumimoji="1" lang="ja-JP" altLang="en-US" smtClean="0"/>
              <a:t>29</a:t>
            </a:fld>
            <a:endParaRPr kumimoji="1" lang="ja-JP" altLang="en-US"/>
          </a:p>
        </p:txBody>
      </p:sp>
    </p:spTree>
    <p:extLst>
      <p:ext uri="{BB962C8B-B14F-4D97-AF65-F5344CB8AC3E}">
        <p14:creationId xmlns:p14="http://schemas.microsoft.com/office/powerpoint/2010/main" val="6156575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 1">
            <a:extLst>
              <a:ext uri="{FF2B5EF4-FFF2-40B4-BE49-F238E27FC236}">
                <a16:creationId xmlns:a16="http://schemas.microsoft.com/office/drawing/2014/main" id="{F4049857-217B-6848-9A8B-EBE275B1A2FC}"/>
              </a:ext>
            </a:extLst>
          </p:cNvPr>
          <p:cNvSpPr/>
          <p:nvPr/>
        </p:nvSpPr>
        <p:spPr>
          <a:xfrm>
            <a:off x="2132762" y="2280530"/>
            <a:ext cx="5657221" cy="301450"/>
          </a:xfrm>
          <a:prstGeom prst="roundRect">
            <a:avLst/>
          </a:prstGeom>
          <a:noFill/>
          <a:ln w="38100">
            <a:solidFill>
              <a:srgbClr val="3C8D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 6">
            <a:extLst>
              <a:ext uri="{FF2B5EF4-FFF2-40B4-BE49-F238E27FC236}">
                <a16:creationId xmlns:a16="http://schemas.microsoft.com/office/drawing/2014/main" id="{864DCC5E-359B-9949-B271-010A26615569}"/>
              </a:ext>
            </a:extLst>
          </p:cNvPr>
          <p:cNvSpPr/>
          <p:nvPr/>
        </p:nvSpPr>
        <p:spPr>
          <a:xfrm>
            <a:off x="291296" y="644439"/>
            <a:ext cx="1875022" cy="276730"/>
          </a:xfrm>
          <a:prstGeom prst="roundRect">
            <a:avLst>
              <a:gd name="adj" fmla="val 5000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1BBA9A05-769F-194B-966E-D8FDB2A78660}"/>
              </a:ext>
            </a:extLst>
          </p:cNvPr>
          <p:cNvSpPr txBox="1"/>
          <p:nvPr/>
        </p:nvSpPr>
        <p:spPr>
          <a:xfrm>
            <a:off x="512678" y="643593"/>
            <a:ext cx="1501541" cy="307777"/>
          </a:xfrm>
          <a:prstGeom prst="rect">
            <a:avLst/>
          </a:prstGeom>
          <a:noFill/>
        </p:spPr>
        <p:txBody>
          <a:bodyPr wrap="square">
            <a:spAutoFit/>
          </a:bodyPr>
          <a:lstStyle/>
          <a:p>
            <a:pPr algn="ctr"/>
            <a:r>
              <a:rPr lang="ja-JP" altLang="en-US" sz="1400">
                <a:solidFill>
                  <a:schemeClr val="bg1"/>
                </a:solidFill>
              </a:rPr>
              <a:t>回答タイプ</a:t>
            </a:r>
          </a:p>
        </p:txBody>
      </p:sp>
      <p:pic>
        <p:nvPicPr>
          <p:cNvPr id="9" name="図 8">
            <a:extLst>
              <a:ext uri="{FF2B5EF4-FFF2-40B4-BE49-F238E27FC236}">
                <a16:creationId xmlns:a16="http://schemas.microsoft.com/office/drawing/2014/main" id="{7703BE34-2615-0048-8DD8-EB0D2FEF6E0B}"/>
              </a:ext>
            </a:extLst>
          </p:cNvPr>
          <p:cNvPicPr>
            <a:picLocks noChangeAspect="1"/>
          </p:cNvPicPr>
          <p:nvPr/>
        </p:nvPicPr>
        <p:blipFill>
          <a:blip r:embed="rId2"/>
          <a:stretch>
            <a:fillRect/>
          </a:stretch>
        </p:blipFill>
        <p:spPr>
          <a:xfrm>
            <a:off x="227748" y="107188"/>
            <a:ext cx="1279506" cy="452216"/>
          </a:xfrm>
          <a:prstGeom prst="rect">
            <a:avLst/>
          </a:prstGeom>
        </p:spPr>
      </p:pic>
      <p:cxnSp>
        <p:nvCxnSpPr>
          <p:cNvPr id="10" name="直線コネクタ 9">
            <a:extLst>
              <a:ext uri="{FF2B5EF4-FFF2-40B4-BE49-F238E27FC236}">
                <a16:creationId xmlns:a16="http://schemas.microsoft.com/office/drawing/2014/main" id="{AFEF0B19-9E0D-034B-A7C7-2DDB059FE234}"/>
              </a:ext>
            </a:extLst>
          </p:cNvPr>
          <p:cNvCxnSpPr>
            <a:cxnSpLocks/>
          </p:cNvCxnSpPr>
          <p:nvPr/>
        </p:nvCxnSpPr>
        <p:spPr>
          <a:xfrm>
            <a:off x="102620" y="552548"/>
            <a:ext cx="9803380"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11" name="テキスト ボックス 10">
            <a:extLst>
              <a:ext uri="{FF2B5EF4-FFF2-40B4-BE49-F238E27FC236}">
                <a16:creationId xmlns:a16="http://schemas.microsoft.com/office/drawing/2014/main" id="{501E9666-6ECE-D846-A49F-F807362D81FA}"/>
              </a:ext>
            </a:extLst>
          </p:cNvPr>
          <p:cNvSpPr txBox="1"/>
          <p:nvPr/>
        </p:nvSpPr>
        <p:spPr>
          <a:xfrm>
            <a:off x="1500554" y="212244"/>
            <a:ext cx="8405446" cy="369332"/>
          </a:xfrm>
          <a:prstGeom prst="rect">
            <a:avLst/>
          </a:prstGeom>
          <a:noFill/>
        </p:spPr>
        <p:txBody>
          <a:bodyPr wrap="square">
            <a:spAutoFit/>
          </a:bodyPr>
          <a:lstStyle/>
          <a:p>
            <a:r>
              <a:rPr lang="ja-JP" altLang="en-US" b="1">
                <a:solidFill>
                  <a:srgbClr val="0070C0"/>
                </a:solidFill>
              </a:rPr>
              <a:t>なら、こども基本法の背景を理解しながら意思表示が可能。</a:t>
            </a:r>
            <a:endParaRPr lang="ja-JP" altLang="en-US"/>
          </a:p>
        </p:txBody>
      </p:sp>
      <p:sp>
        <p:nvSpPr>
          <p:cNvPr id="12" name="テキスト ボックス 11">
            <a:extLst>
              <a:ext uri="{FF2B5EF4-FFF2-40B4-BE49-F238E27FC236}">
                <a16:creationId xmlns:a16="http://schemas.microsoft.com/office/drawing/2014/main" id="{CA4E0923-CE8D-A247-A1D4-6D8D85B2BADA}"/>
              </a:ext>
            </a:extLst>
          </p:cNvPr>
          <p:cNvSpPr txBox="1"/>
          <p:nvPr/>
        </p:nvSpPr>
        <p:spPr>
          <a:xfrm>
            <a:off x="2494504" y="2271709"/>
            <a:ext cx="3662623" cy="369332"/>
          </a:xfrm>
          <a:prstGeom prst="rect">
            <a:avLst/>
          </a:prstGeom>
          <a:noFill/>
        </p:spPr>
        <p:txBody>
          <a:bodyPr wrap="square">
            <a:spAutoFit/>
          </a:bodyPr>
          <a:lstStyle/>
          <a:p>
            <a:r>
              <a:rPr lang="ja-JP" altLang="en-US"/>
              <a:t>単発で大人に任せて都度対応</a:t>
            </a:r>
          </a:p>
        </p:txBody>
      </p:sp>
      <p:sp>
        <p:nvSpPr>
          <p:cNvPr id="13" name="テキスト ボックス 12">
            <a:extLst>
              <a:ext uri="{FF2B5EF4-FFF2-40B4-BE49-F238E27FC236}">
                <a16:creationId xmlns:a16="http://schemas.microsoft.com/office/drawing/2014/main" id="{C1AE6AB0-63DB-6141-97EA-65C9F0A983FB}"/>
              </a:ext>
            </a:extLst>
          </p:cNvPr>
          <p:cNvSpPr txBox="1"/>
          <p:nvPr/>
        </p:nvSpPr>
        <p:spPr>
          <a:xfrm>
            <a:off x="2496179" y="2874132"/>
            <a:ext cx="3610706" cy="369332"/>
          </a:xfrm>
          <a:prstGeom prst="rect">
            <a:avLst/>
          </a:prstGeom>
          <a:noFill/>
        </p:spPr>
        <p:txBody>
          <a:bodyPr wrap="square">
            <a:spAutoFit/>
          </a:bodyPr>
          <a:lstStyle/>
          <a:p>
            <a:r>
              <a:rPr lang="ja-JP" altLang="en-US"/>
              <a:t>単発で大人に任せる制度的対応</a:t>
            </a:r>
          </a:p>
        </p:txBody>
      </p:sp>
      <p:sp>
        <p:nvSpPr>
          <p:cNvPr id="14" name="テキスト ボックス 13">
            <a:extLst>
              <a:ext uri="{FF2B5EF4-FFF2-40B4-BE49-F238E27FC236}">
                <a16:creationId xmlns:a16="http://schemas.microsoft.com/office/drawing/2014/main" id="{41273DFE-2495-5441-946E-DA3626089FBC}"/>
              </a:ext>
            </a:extLst>
          </p:cNvPr>
          <p:cNvSpPr txBox="1"/>
          <p:nvPr/>
        </p:nvSpPr>
        <p:spPr>
          <a:xfrm>
            <a:off x="2507903" y="3476555"/>
            <a:ext cx="4322464" cy="369332"/>
          </a:xfrm>
          <a:prstGeom prst="rect">
            <a:avLst/>
          </a:prstGeom>
          <a:noFill/>
        </p:spPr>
        <p:txBody>
          <a:bodyPr wrap="square">
            <a:spAutoFit/>
          </a:bodyPr>
          <a:lstStyle/>
          <a:p>
            <a:r>
              <a:rPr lang="ja-JP" altLang="en-US"/>
              <a:t>単発で大人とこどもが一緒に都度対応</a:t>
            </a:r>
          </a:p>
        </p:txBody>
      </p:sp>
      <p:sp>
        <p:nvSpPr>
          <p:cNvPr id="15" name="テキスト ボックス 14">
            <a:extLst>
              <a:ext uri="{FF2B5EF4-FFF2-40B4-BE49-F238E27FC236}">
                <a16:creationId xmlns:a16="http://schemas.microsoft.com/office/drawing/2014/main" id="{0F967C5B-9BEE-B944-BCAC-7C695AC27626}"/>
              </a:ext>
            </a:extLst>
          </p:cNvPr>
          <p:cNvSpPr txBox="1"/>
          <p:nvPr/>
        </p:nvSpPr>
        <p:spPr>
          <a:xfrm>
            <a:off x="2499529" y="4078978"/>
            <a:ext cx="4541853" cy="369332"/>
          </a:xfrm>
          <a:prstGeom prst="rect">
            <a:avLst/>
          </a:prstGeom>
          <a:noFill/>
        </p:spPr>
        <p:txBody>
          <a:bodyPr wrap="square">
            <a:spAutoFit/>
          </a:bodyPr>
          <a:lstStyle/>
          <a:p>
            <a:r>
              <a:rPr lang="ja-JP" altLang="en-US"/>
              <a:t>単発で大人とこどもが一緒に仕組みで対応</a:t>
            </a:r>
          </a:p>
        </p:txBody>
      </p:sp>
      <p:sp>
        <p:nvSpPr>
          <p:cNvPr id="16" name="テキスト ボックス 15">
            <a:extLst>
              <a:ext uri="{FF2B5EF4-FFF2-40B4-BE49-F238E27FC236}">
                <a16:creationId xmlns:a16="http://schemas.microsoft.com/office/drawing/2014/main" id="{7AE77D7C-7897-C047-B15D-DC8B6977BF8B}"/>
              </a:ext>
            </a:extLst>
          </p:cNvPr>
          <p:cNvSpPr txBox="1"/>
          <p:nvPr/>
        </p:nvSpPr>
        <p:spPr>
          <a:xfrm>
            <a:off x="2506227" y="4681401"/>
            <a:ext cx="4314091" cy="369332"/>
          </a:xfrm>
          <a:prstGeom prst="rect">
            <a:avLst/>
          </a:prstGeom>
          <a:noFill/>
        </p:spPr>
        <p:txBody>
          <a:bodyPr wrap="square">
            <a:spAutoFit/>
          </a:bodyPr>
          <a:lstStyle/>
          <a:p>
            <a:r>
              <a:rPr lang="ja-JP" altLang="en-US"/>
              <a:t>双方向で大人任せで都度対応</a:t>
            </a:r>
          </a:p>
        </p:txBody>
      </p:sp>
      <p:sp>
        <p:nvSpPr>
          <p:cNvPr id="17" name="テキスト ボックス 16">
            <a:extLst>
              <a:ext uri="{FF2B5EF4-FFF2-40B4-BE49-F238E27FC236}">
                <a16:creationId xmlns:a16="http://schemas.microsoft.com/office/drawing/2014/main" id="{0371AB0F-94B9-9147-B694-B8EB1DBA517F}"/>
              </a:ext>
            </a:extLst>
          </p:cNvPr>
          <p:cNvSpPr txBox="1"/>
          <p:nvPr/>
        </p:nvSpPr>
        <p:spPr>
          <a:xfrm>
            <a:off x="2507902" y="5283824"/>
            <a:ext cx="4953836" cy="369332"/>
          </a:xfrm>
          <a:prstGeom prst="rect">
            <a:avLst/>
          </a:prstGeom>
          <a:noFill/>
        </p:spPr>
        <p:txBody>
          <a:bodyPr wrap="square">
            <a:spAutoFit/>
          </a:bodyPr>
          <a:lstStyle/>
          <a:p>
            <a:r>
              <a:rPr lang="ja-JP" altLang="en-US"/>
              <a:t>双方向で大人任せで制度的対応</a:t>
            </a:r>
          </a:p>
        </p:txBody>
      </p:sp>
      <p:sp>
        <p:nvSpPr>
          <p:cNvPr id="18" name="テキスト ボックス 17">
            <a:extLst>
              <a:ext uri="{FF2B5EF4-FFF2-40B4-BE49-F238E27FC236}">
                <a16:creationId xmlns:a16="http://schemas.microsoft.com/office/drawing/2014/main" id="{0C973002-B302-BD44-9A90-F4D8E146353A}"/>
              </a:ext>
            </a:extLst>
          </p:cNvPr>
          <p:cNvSpPr txBox="1"/>
          <p:nvPr/>
        </p:nvSpPr>
        <p:spPr>
          <a:xfrm>
            <a:off x="2519626" y="5886247"/>
            <a:ext cx="4953836" cy="369332"/>
          </a:xfrm>
          <a:prstGeom prst="rect">
            <a:avLst/>
          </a:prstGeom>
          <a:noFill/>
        </p:spPr>
        <p:txBody>
          <a:bodyPr wrap="square">
            <a:spAutoFit/>
          </a:bodyPr>
          <a:lstStyle/>
          <a:p>
            <a:r>
              <a:rPr lang="ja-JP" altLang="en-US"/>
              <a:t>双方向で大人とこども一緒に都度対応</a:t>
            </a:r>
          </a:p>
        </p:txBody>
      </p:sp>
      <p:sp>
        <p:nvSpPr>
          <p:cNvPr id="19" name="テキスト ボックス 18">
            <a:extLst>
              <a:ext uri="{FF2B5EF4-FFF2-40B4-BE49-F238E27FC236}">
                <a16:creationId xmlns:a16="http://schemas.microsoft.com/office/drawing/2014/main" id="{25C6AE0B-3CE3-C449-B467-BE6E0EA11E8B}"/>
              </a:ext>
            </a:extLst>
          </p:cNvPr>
          <p:cNvSpPr txBox="1"/>
          <p:nvPr/>
        </p:nvSpPr>
        <p:spPr>
          <a:xfrm>
            <a:off x="2511252" y="6488668"/>
            <a:ext cx="4953836" cy="369332"/>
          </a:xfrm>
          <a:prstGeom prst="rect">
            <a:avLst/>
          </a:prstGeom>
          <a:noFill/>
        </p:spPr>
        <p:txBody>
          <a:bodyPr wrap="square">
            <a:spAutoFit/>
          </a:bodyPr>
          <a:lstStyle/>
          <a:p>
            <a:r>
              <a:rPr lang="ja-JP" altLang="en-US"/>
              <a:t>双方向で大人とこども一緒に仕組みで対応</a:t>
            </a:r>
          </a:p>
        </p:txBody>
      </p:sp>
      <p:sp>
        <p:nvSpPr>
          <p:cNvPr id="20" name="角丸四角形 19">
            <a:extLst>
              <a:ext uri="{FF2B5EF4-FFF2-40B4-BE49-F238E27FC236}">
                <a16:creationId xmlns:a16="http://schemas.microsoft.com/office/drawing/2014/main" id="{204E16E4-7B75-B343-BB99-CCEC9D140CEB}"/>
              </a:ext>
            </a:extLst>
          </p:cNvPr>
          <p:cNvSpPr/>
          <p:nvPr/>
        </p:nvSpPr>
        <p:spPr>
          <a:xfrm>
            <a:off x="2132762" y="2895154"/>
            <a:ext cx="5657221" cy="301450"/>
          </a:xfrm>
          <a:prstGeom prst="roundRect">
            <a:avLst/>
          </a:prstGeom>
          <a:noFill/>
          <a:ln w="38100">
            <a:solidFill>
              <a:srgbClr val="9E9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角丸四角形 20">
            <a:extLst>
              <a:ext uri="{FF2B5EF4-FFF2-40B4-BE49-F238E27FC236}">
                <a16:creationId xmlns:a16="http://schemas.microsoft.com/office/drawing/2014/main" id="{6721560C-ED90-2840-929C-A55170BDE497}"/>
              </a:ext>
            </a:extLst>
          </p:cNvPr>
          <p:cNvSpPr/>
          <p:nvPr/>
        </p:nvSpPr>
        <p:spPr>
          <a:xfrm>
            <a:off x="2132762" y="3479633"/>
            <a:ext cx="5657221" cy="301450"/>
          </a:xfrm>
          <a:prstGeom prst="roundRect">
            <a:avLst/>
          </a:prstGeom>
          <a:noFill/>
          <a:ln w="38100">
            <a:solidFill>
              <a:srgbClr val="FCC4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角丸四角形 21">
            <a:extLst>
              <a:ext uri="{FF2B5EF4-FFF2-40B4-BE49-F238E27FC236}">
                <a16:creationId xmlns:a16="http://schemas.microsoft.com/office/drawing/2014/main" id="{BE8F1329-83CE-774D-B70F-E02FD8437A59}"/>
              </a:ext>
            </a:extLst>
          </p:cNvPr>
          <p:cNvSpPr/>
          <p:nvPr/>
        </p:nvSpPr>
        <p:spPr>
          <a:xfrm>
            <a:off x="2132762" y="4084209"/>
            <a:ext cx="5657221" cy="301450"/>
          </a:xfrm>
          <a:prstGeom prst="roundRect">
            <a:avLst/>
          </a:prstGeom>
          <a:noFill/>
          <a:ln w="38100">
            <a:solidFill>
              <a:srgbClr val="EC6C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角丸四角形 22">
            <a:extLst>
              <a:ext uri="{FF2B5EF4-FFF2-40B4-BE49-F238E27FC236}">
                <a16:creationId xmlns:a16="http://schemas.microsoft.com/office/drawing/2014/main" id="{47E53343-4606-F24B-BA91-D07C47BE9D68}"/>
              </a:ext>
            </a:extLst>
          </p:cNvPr>
          <p:cNvSpPr/>
          <p:nvPr/>
        </p:nvSpPr>
        <p:spPr>
          <a:xfrm>
            <a:off x="2124389" y="4693809"/>
            <a:ext cx="5657221" cy="301450"/>
          </a:xfrm>
          <a:prstGeom prst="roundRect">
            <a:avLst/>
          </a:prstGeom>
          <a:noFill/>
          <a:ln w="38100">
            <a:solidFill>
              <a:srgbClr val="F28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角丸四角形 23">
            <a:extLst>
              <a:ext uri="{FF2B5EF4-FFF2-40B4-BE49-F238E27FC236}">
                <a16:creationId xmlns:a16="http://schemas.microsoft.com/office/drawing/2014/main" id="{789308C4-829E-7E47-BE6C-B3D66D8BA768}"/>
              </a:ext>
            </a:extLst>
          </p:cNvPr>
          <p:cNvSpPr/>
          <p:nvPr/>
        </p:nvSpPr>
        <p:spPr>
          <a:xfrm>
            <a:off x="2124389" y="5308433"/>
            <a:ext cx="5657221" cy="301450"/>
          </a:xfrm>
          <a:prstGeom prst="roundRect">
            <a:avLst/>
          </a:prstGeom>
          <a:noFill/>
          <a:ln w="38100">
            <a:solidFill>
              <a:srgbClr val="D621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角丸四角形 24">
            <a:extLst>
              <a:ext uri="{FF2B5EF4-FFF2-40B4-BE49-F238E27FC236}">
                <a16:creationId xmlns:a16="http://schemas.microsoft.com/office/drawing/2014/main" id="{70113F89-8EE3-0845-8EB2-92425A765E6C}"/>
              </a:ext>
            </a:extLst>
          </p:cNvPr>
          <p:cNvSpPr/>
          <p:nvPr/>
        </p:nvSpPr>
        <p:spPr>
          <a:xfrm>
            <a:off x="2124389" y="5892912"/>
            <a:ext cx="5657221" cy="301450"/>
          </a:xfrm>
          <a:prstGeom prst="roundRect">
            <a:avLst/>
          </a:prstGeom>
          <a:noFill/>
          <a:ln w="38100">
            <a:solidFill>
              <a:srgbClr val="3042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角丸四角形 25">
            <a:extLst>
              <a:ext uri="{FF2B5EF4-FFF2-40B4-BE49-F238E27FC236}">
                <a16:creationId xmlns:a16="http://schemas.microsoft.com/office/drawing/2014/main" id="{322F0EFD-EF99-6145-876C-8A71B91DB57F}"/>
              </a:ext>
            </a:extLst>
          </p:cNvPr>
          <p:cNvSpPr/>
          <p:nvPr/>
        </p:nvSpPr>
        <p:spPr>
          <a:xfrm>
            <a:off x="2124389" y="6497488"/>
            <a:ext cx="5657221" cy="301450"/>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C5935EA6-DD99-E54B-9AD5-E7D0D67A6CB5}"/>
              </a:ext>
            </a:extLst>
          </p:cNvPr>
          <p:cNvSpPr/>
          <p:nvPr/>
        </p:nvSpPr>
        <p:spPr>
          <a:xfrm>
            <a:off x="1447158" y="1997893"/>
            <a:ext cx="1035861" cy="307777"/>
          </a:xfrm>
          <a:prstGeom prst="rect">
            <a:avLst/>
          </a:prstGeom>
        </p:spPr>
        <p:txBody>
          <a:bodyPr wrap="none">
            <a:spAutoFit/>
          </a:bodyPr>
          <a:lstStyle/>
          <a:p>
            <a:r>
              <a:rPr lang="ja-JP" altLang="en-US" sz="1100" b="1">
                <a:solidFill>
                  <a:srgbClr val="0070C0"/>
                </a:solidFill>
              </a:rPr>
              <a:t>考えタイプ</a:t>
            </a:r>
            <a:r>
              <a:rPr lang="en-US" altLang="ja-JP" sz="1400" b="1" dirty="0">
                <a:solidFill>
                  <a:srgbClr val="0070C0"/>
                </a:solidFill>
              </a:rPr>
              <a:t>-1</a:t>
            </a:r>
          </a:p>
        </p:txBody>
      </p:sp>
      <p:sp>
        <p:nvSpPr>
          <p:cNvPr id="27" name="正方形/長方形 26">
            <a:extLst>
              <a:ext uri="{FF2B5EF4-FFF2-40B4-BE49-F238E27FC236}">
                <a16:creationId xmlns:a16="http://schemas.microsoft.com/office/drawing/2014/main" id="{EA501970-1856-D94A-8482-4A4D0A7E6DA3}"/>
              </a:ext>
            </a:extLst>
          </p:cNvPr>
          <p:cNvSpPr/>
          <p:nvPr/>
        </p:nvSpPr>
        <p:spPr>
          <a:xfrm>
            <a:off x="1438784" y="2607254"/>
            <a:ext cx="1035861" cy="307777"/>
          </a:xfrm>
          <a:prstGeom prst="rect">
            <a:avLst/>
          </a:prstGeom>
        </p:spPr>
        <p:txBody>
          <a:bodyPr wrap="none">
            <a:spAutoFit/>
          </a:bodyPr>
          <a:lstStyle/>
          <a:p>
            <a:r>
              <a:rPr lang="ja-JP" altLang="en-US" sz="1100" b="1">
                <a:solidFill>
                  <a:srgbClr val="0070C0"/>
                </a:solidFill>
              </a:rPr>
              <a:t>考えタイプ</a:t>
            </a:r>
            <a:r>
              <a:rPr lang="en-US" altLang="ja-JP" sz="1400" b="1" dirty="0">
                <a:solidFill>
                  <a:srgbClr val="0070C0"/>
                </a:solidFill>
              </a:rPr>
              <a:t>-2</a:t>
            </a:r>
          </a:p>
        </p:txBody>
      </p:sp>
      <p:sp>
        <p:nvSpPr>
          <p:cNvPr id="28" name="正方形/長方形 27">
            <a:extLst>
              <a:ext uri="{FF2B5EF4-FFF2-40B4-BE49-F238E27FC236}">
                <a16:creationId xmlns:a16="http://schemas.microsoft.com/office/drawing/2014/main" id="{010F3114-5968-E54B-8327-04663529A257}"/>
              </a:ext>
            </a:extLst>
          </p:cNvPr>
          <p:cNvSpPr/>
          <p:nvPr/>
        </p:nvSpPr>
        <p:spPr>
          <a:xfrm>
            <a:off x="1438783" y="3216615"/>
            <a:ext cx="1035861" cy="307777"/>
          </a:xfrm>
          <a:prstGeom prst="rect">
            <a:avLst/>
          </a:prstGeom>
        </p:spPr>
        <p:txBody>
          <a:bodyPr wrap="none">
            <a:spAutoFit/>
          </a:bodyPr>
          <a:lstStyle/>
          <a:p>
            <a:r>
              <a:rPr lang="ja-JP" altLang="en-US" sz="1100" b="1">
                <a:solidFill>
                  <a:srgbClr val="0070C0"/>
                </a:solidFill>
              </a:rPr>
              <a:t>考えタイプ</a:t>
            </a:r>
            <a:r>
              <a:rPr lang="en-US" altLang="ja-JP" sz="1400" b="1" dirty="0">
                <a:solidFill>
                  <a:srgbClr val="0070C0"/>
                </a:solidFill>
              </a:rPr>
              <a:t>-3</a:t>
            </a:r>
          </a:p>
        </p:txBody>
      </p:sp>
      <p:sp>
        <p:nvSpPr>
          <p:cNvPr id="29" name="正方形/長方形 28">
            <a:extLst>
              <a:ext uri="{FF2B5EF4-FFF2-40B4-BE49-F238E27FC236}">
                <a16:creationId xmlns:a16="http://schemas.microsoft.com/office/drawing/2014/main" id="{D5DACEAE-20A0-0145-87D9-5B7817EE5F35}"/>
              </a:ext>
            </a:extLst>
          </p:cNvPr>
          <p:cNvSpPr/>
          <p:nvPr/>
        </p:nvSpPr>
        <p:spPr>
          <a:xfrm>
            <a:off x="1430409" y="3825976"/>
            <a:ext cx="1035861" cy="307777"/>
          </a:xfrm>
          <a:prstGeom prst="rect">
            <a:avLst/>
          </a:prstGeom>
        </p:spPr>
        <p:txBody>
          <a:bodyPr wrap="none">
            <a:spAutoFit/>
          </a:bodyPr>
          <a:lstStyle/>
          <a:p>
            <a:r>
              <a:rPr lang="ja-JP" altLang="en-US" sz="1100" b="1">
                <a:solidFill>
                  <a:srgbClr val="0070C0"/>
                </a:solidFill>
              </a:rPr>
              <a:t>考えタイプ</a:t>
            </a:r>
            <a:r>
              <a:rPr lang="en-US" altLang="ja-JP" sz="1400" b="1" dirty="0">
                <a:solidFill>
                  <a:srgbClr val="0070C0"/>
                </a:solidFill>
              </a:rPr>
              <a:t>-4</a:t>
            </a:r>
          </a:p>
        </p:txBody>
      </p:sp>
      <p:sp>
        <p:nvSpPr>
          <p:cNvPr id="30" name="正方形/長方形 29">
            <a:extLst>
              <a:ext uri="{FF2B5EF4-FFF2-40B4-BE49-F238E27FC236}">
                <a16:creationId xmlns:a16="http://schemas.microsoft.com/office/drawing/2014/main" id="{C74F8954-66F4-C74C-96D3-75838716B3E9}"/>
              </a:ext>
            </a:extLst>
          </p:cNvPr>
          <p:cNvSpPr/>
          <p:nvPr/>
        </p:nvSpPr>
        <p:spPr>
          <a:xfrm>
            <a:off x="1438785" y="4435337"/>
            <a:ext cx="1035861" cy="307777"/>
          </a:xfrm>
          <a:prstGeom prst="rect">
            <a:avLst/>
          </a:prstGeom>
        </p:spPr>
        <p:txBody>
          <a:bodyPr wrap="none">
            <a:spAutoFit/>
          </a:bodyPr>
          <a:lstStyle/>
          <a:p>
            <a:r>
              <a:rPr lang="ja-JP" altLang="en-US" sz="1100" b="1">
                <a:solidFill>
                  <a:srgbClr val="0070C0"/>
                </a:solidFill>
              </a:rPr>
              <a:t>考えタイプ</a:t>
            </a:r>
            <a:r>
              <a:rPr lang="en-US" altLang="ja-JP" sz="1400" b="1" dirty="0">
                <a:solidFill>
                  <a:srgbClr val="0070C0"/>
                </a:solidFill>
              </a:rPr>
              <a:t>-5</a:t>
            </a:r>
          </a:p>
        </p:txBody>
      </p:sp>
      <p:sp>
        <p:nvSpPr>
          <p:cNvPr id="31" name="正方形/長方形 30">
            <a:extLst>
              <a:ext uri="{FF2B5EF4-FFF2-40B4-BE49-F238E27FC236}">
                <a16:creationId xmlns:a16="http://schemas.microsoft.com/office/drawing/2014/main" id="{8F643977-861B-734A-8564-745729A4B4D8}"/>
              </a:ext>
            </a:extLst>
          </p:cNvPr>
          <p:cNvSpPr/>
          <p:nvPr/>
        </p:nvSpPr>
        <p:spPr>
          <a:xfrm>
            <a:off x="1430411" y="5044698"/>
            <a:ext cx="1035861" cy="307777"/>
          </a:xfrm>
          <a:prstGeom prst="rect">
            <a:avLst/>
          </a:prstGeom>
        </p:spPr>
        <p:txBody>
          <a:bodyPr wrap="none">
            <a:spAutoFit/>
          </a:bodyPr>
          <a:lstStyle/>
          <a:p>
            <a:r>
              <a:rPr lang="ja-JP" altLang="en-US" sz="1100" b="1">
                <a:solidFill>
                  <a:srgbClr val="0070C0"/>
                </a:solidFill>
              </a:rPr>
              <a:t>考えタイプ</a:t>
            </a:r>
            <a:r>
              <a:rPr lang="en-US" altLang="ja-JP" sz="1400" b="1" dirty="0">
                <a:solidFill>
                  <a:srgbClr val="0070C0"/>
                </a:solidFill>
              </a:rPr>
              <a:t>-6</a:t>
            </a:r>
          </a:p>
        </p:txBody>
      </p:sp>
      <p:sp>
        <p:nvSpPr>
          <p:cNvPr id="32" name="正方形/長方形 31">
            <a:extLst>
              <a:ext uri="{FF2B5EF4-FFF2-40B4-BE49-F238E27FC236}">
                <a16:creationId xmlns:a16="http://schemas.microsoft.com/office/drawing/2014/main" id="{8E440556-EA33-A340-8BF6-8AB76018B4EB}"/>
              </a:ext>
            </a:extLst>
          </p:cNvPr>
          <p:cNvSpPr/>
          <p:nvPr/>
        </p:nvSpPr>
        <p:spPr>
          <a:xfrm>
            <a:off x="1430410" y="5654059"/>
            <a:ext cx="1035861" cy="307777"/>
          </a:xfrm>
          <a:prstGeom prst="rect">
            <a:avLst/>
          </a:prstGeom>
        </p:spPr>
        <p:txBody>
          <a:bodyPr wrap="none">
            <a:spAutoFit/>
          </a:bodyPr>
          <a:lstStyle/>
          <a:p>
            <a:r>
              <a:rPr lang="ja-JP" altLang="en-US" sz="1100" b="1">
                <a:solidFill>
                  <a:srgbClr val="0070C0"/>
                </a:solidFill>
              </a:rPr>
              <a:t>考えタイプ</a:t>
            </a:r>
            <a:r>
              <a:rPr lang="en-US" altLang="ja-JP" sz="1400" b="1" dirty="0">
                <a:solidFill>
                  <a:srgbClr val="0070C0"/>
                </a:solidFill>
              </a:rPr>
              <a:t>-7</a:t>
            </a:r>
          </a:p>
        </p:txBody>
      </p:sp>
      <p:sp>
        <p:nvSpPr>
          <p:cNvPr id="33" name="正方形/長方形 32">
            <a:extLst>
              <a:ext uri="{FF2B5EF4-FFF2-40B4-BE49-F238E27FC236}">
                <a16:creationId xmlns:a16="http://schemas.microsoft.com/office/drawing/2014/main" id="{41DAD79E-CAC0-E54E-B18B-D7CDF5499FB9}"/>
              </a:ext>
            </a:extLst>
          </p:cNvPr>
          <p:cNvSpPr/>
          <p:nvPr/>
        </p:nvSpPr>
        <p:spPr>
          <a:xfrm>
            <a:off x="1422036" y="6263418"/>
            <a:ext cx="1035861" cy="307777"/>
          </a:xfrm>
          <a:prstGeom prst="rect">
            <a:avLst/>
          </a:prstGeom>
        </p:spPr>
        <p:txBody>
          <a:bodyPr wrap="none">
            <a:spAutoFit/>
          </a:bodyPr>
          <a:lstStyle/>
          <a:p>
            <a:r>
              <a:rPr lang="ja-JP" altLang="en-US" sz="1100" b="1">
                <a:solidFill>
                  <a:srgbClr val="0070C0"/>
                </a:solidFill>
              </a:rPr>
              <a:t>考えタイプ</a:t>
            </a:r>
            <a:r>
              <a:rPr lang="en-US" altLang="ja-JP" sz="1400" b="1" dirty="0">
                <a:solidFill>
                  <a:srgbClr val="0070C0"/>
                </a:solidFill>
              </a:rPr>
              <a:t>-8</a:t>
            </a:r>
          </a:p>
        </p:txBody>
      </p:sp>
      <p:sp>
        <p:nvSpPr>
          <p:cNvPr id="37" name="テキスト ボックス 36">
            <a:extLst>
              <a:ext uri="{FF2B5EF4-FFF2-40B4-BE49-F238E27FC236}">
                <a16:creationId xmlns:a16="http://schemas.microsoft.com/office/drawing/2014/main" id="{6707BAE7-D8FA-4242-B0F1-179C97D54641}"/>
              </a:ext>
            </a:extLst>
          </p:cNvPr>
          <p:cNvSpPr txBox="1"/>
          <p:nvPr/>
        </p:nvSpPr>
        <p:spPr>
          <a:xfrm>
            <a:off x="326571" y="950797"/>
            <a:ext cx="9088733" cy="1077218"/>
          </a:xfrm>
          <a:prstGeom prst="rect">
            <a:avLst/>
          </a:prstGeom>
          <a:noFill/>
        </p:spPr>
        <p:txBody>
          <a:bodyPr wrap="square">
            <a:spAutoFit/>
          </a:bodyPr>
          <a:lstStyle/>
          <a:p>
            <a:r>
              <a:rPr kumimoji="1" lang="ja-JP" altLang="en-US" sz="1600" b="1">
                <a:solidFill>
                  <a:srgbClr val="0A348C"/>
                </a:solidFill>
                <a:latin typeface="+mn-ea"/>
                <a:cs typeface="メイリオ"/>
              </a:rPr>
              <a:t>意思表示は「考えタイプ」としてその場でフィードバック表示され内容を確認できます。</a:t>
            </a:r>
            <a:endParaRPr kumimoji="1" lang="en-US" altLang="ja-JP" sz="1600" b="1" dirty="0">
              <a:solidFill>
                <a:srgbClr val="0A348C"/>
              </a:solidFill>
              <a:latin typeface="+mn-ea"/>
              <a:cs typeface="メイリオ"/>
            </a:endParaRPr>
          </a:p>
          <a:p>
            <a:r>
              <a:rPr kumimoji="1" lang="ja-JP" altLang="en-US" sz="1600" b="1">
                <a:solidFill>
                  <a:srgbClr val="0A348C"/>
                </a:solidFill>
                <a:latin typeface="+mn-ea"/>
                <a:cs typeface="メイリオ"/>
              </a:rPr>
              <a:t>違うと思った場合は、上書き＝再回答可能。</a:t>
            </a:r>
            <a:endParaRPr kumimoji="1" lang="en-US" altLang="ja-JP" sz="1600" b="1" dirty="0">
              <a:solidFill>
                <a:srgbClr val="0A348C"/>
              </a:solidFill>
              <a:latin typeface="+mn-ea"/>
              <a:cs typeface="メイリオ"/>
            </a:endParaRPr>
          </a:p>
          <a:p>
            <a:r>
              <a:rPr kumimoji="1" lang="ja-JP" altLang="en-US" sz="1600" b="1">
                <a:solidFill>
                  <a:srgbClr val="0A348C"/>
                </a:solidFill>
                <a:latin typeface="+mn-ea"/>
                <a:cs typeface="メイリオ"/>
              </a:rPr>
              <a:t>回答を通じて</a:t>
            </a:r>
            <a:r>
              <a:rPr kumimoji="1" lang="en-US" altLang="ja-JP" sz="1600" b="1" dirty="0">
                <a:solidFill>
                  <a:srgbClr val="0A348C"/>
                </a:solidFill>
                <a:latin typeface="+mn-ea"/>
                <a:cs typeface="メイリオ"/>
              </a:rPr>
              <a:t>8-10</a:t>
            </a:r>
            <a:r>
              <a:rPr kumimoji="1" lang="ja-JP" altLang="en-US" sz="1600" b="1">
                <a:solidFill>
                  <a:srgbClr val="0A348C"/>
                </a:solidFill>
                <a:latin typeface="+mn-ea"/>
                <a:cs typeface="メイリオ"/>
              </a:rPr>
              <a:t>前後の考えタイプを意思として示すことができます。</a:t>
            </a:r>
            <a:endParaRPr kumimoji="1" lang="en-US" altLang="ja-JP" sz="1600" b="1" dirty="0">
              <a:solidFill>
                <a:srgbClr val="0A348C"/>
              </a:solidFill>
              <a:latin typeface="+mn-ea"/>
              <a:cs typeface="メイリオ"/>
            </a:endParaRPr>
          </a:p>
          <a:p>
            <a:r>
              <a:rPr kumimoji="1" lang="ja-JP" altLang="en-US" sz="1600" b="1">
                <a:solidFill>
                  <a:srgbClr val="0A348C"/>
                </a:solidFill>
                <a:latin typeface="+mn-ea"/>
                <a:cs typeface="メイリオ"/>
              </a:rPr>
              <a:t>（自由記述欄も設置）</a:t>
            </a:r>
            <a:endParaRPr kumimoji="1" lang="en-US" altLang="ja-JP" sz="1600" b="1" dirty="0">
              <a:solidFill>
                <a:srgbClr val="0A348C"/>
              </a:solidFill>
              <a:latin typeface="+mn-ea"/>
              <a:cs typeface="メイリオ"/>
            </a:endParaRPr>
          </a:p>
        </p:txBody>
      </p:sp>
      <p:sp>
        <p:nvSpPr>
          <p:cNvPr id="4" name="スライド番号プレースホルダー 3">
            <a:extLst>
              <a:ext uri="{FF2B5EF4-FFF2-40B4-BE49-F238E27FC236}">
                <a16:creationId xmlns:a16="http://schemas.microsoft.com/office/drawing/2014/main" id="{CBE43A63-167C-C949-BEDA-7B4318EE6145}"/>
              </a:ext>
            </a:extLst>
          </p:cNvPr>
          <p:cNvSpPr>
            <a:spLocks noGrp="1"/>
          </p:cNvSpPr>
          <p:nvPr>
            <p:ph type="sldNum" sz="quarter" idx="12"/>
          </p:nvPr>
        </p:nvSpPr>
        <p:spPr/>
        <p:txBody>
          <a:bodyPr/>
          <a:lstStyle/>
          <a:p>
            <a:fld id="{A24A08D3-4842-684C-BE54-C9E1F2E8DB8B}" type="slidenum">
              <a:rPr kumimoji="1" lang="ja-JP" altLang="en-US" smtClean="0"/>
              <a:t>30</a:t>
            </a:fld>
            <a:endParaRPr kumimoji="1" lang="ja-JP" altLang="en-US"/>
          </a:p>
        </p:txBody>
      </p:sp>
    </p:spTree>
    <p:extLst>
      <p:ext uri="{BB962C8B-B14F-4D97-AF65-F5344CB8AC3E}">
        <p14:creationId xmlns:p14="http://schemas.microsoft.com/office/powerpoint/2010/main" val="1325242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482383C5-E88A-7A40-AE18-625D1D20C386}"/>
              </a:ext>
            </a:extLst>
          </p:cNvPr>
          <p:cNvSpPr/>
          <p:nvPr/>
        </p:nvSpPr>
        <p:spPr>
          <a:xfrm>
            <a:off x="6828530" y="2919783"/>
            <a:ext cx="1201327" cy="2463253"/>
          </a:xfrm>
          <a:prstGeom prst="roundRect">
            <a:avLst>
              <a:gd name="adj" fmla="val 1884"/>
            </a:avLst>
          </a:prstGeom>
          <a:solidFill>
            <a:schemeClr val="bg1"/>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角丸四角形 4">
            <a:extLst>
              <a:ext uri="{FF2B5EF4-FFF2-40B4-BE49-F238E27FC236}">
                <a16:creationId xmlns:a16="http://schemas.microsoft.com/office/drawing/2014/main" id="{9A6011E0-B897-4443-A210-28E993B9B02B}"/>
              </a:ext>
            </a:extLst>
          </p:cNvPr>
          <p:cNvSpPr/>
          <p:nvPr/>
        </p:nvSpPr>
        <p:spPr>
          <a:xfrm>
            <a:off x="6901244" y="3165199"/>
            <a:ext cx="1045291" cy="454474"/>
          </a:xfrm>
          <a:prstGeom prst="roundRect">
            <a:avLst/>
          </a:prstGeom>
          <a:solidFill>
            <a:schemeClr val="bg1"/>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角丸四角形 5">
            <a:extLst>
              <a:ext uri="{FF2B5EF4-FFF2-40B4-BE49-F238E27FC236}">
                <a16:creationId xmlns:a16="http://schemas.microsoft.com/office/drawing/2014/main" id="{9DDCCC3E-4885-6440-A76E-A29BF7A4932E}"/>
              </a:ext>
            </a:extLst>
          </p:cNvPr>
          <p:cNvSpPr/>
          <p:nvPr/>
        </p:nvSpPr>
        <p:spPr>
          <a:xfrm>
            <a:off x="6902759" y="3975679"/>
            <a:ext cx="1045291" cy="454474"/>
          </a:xfrm>
          <a:prstGeom prst="roundRect">
            <a:avLst/>
          </a:prstGeom>
          <a:solidFill>
            <a:schemeClr val="bg1"/>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 6">
            <a:extLst>
              <a:ext uri="{FF2B5EF4-FFF2-40B4-BE49-F238E27FC236}">
                <a16:creationId xmlns:a16="http://schemas.microsoft.com/office/drawing/2014/main" id="{89AA8C9A-CA93-8A47-B193-FCBF6019B358}"/>
              </a:ext>
            </a:extLst>
          </p:cNvPr>
          <p:cNvSpPr/>
          <p:nvPr/>
        </p:nvSpPr>
        <p:spPr>
          <a:xfrm>
            <a:off x="6904274" y="4767979"/>
            <a:ext cx="1045291" cy="454474"/>
          </a:xfrm>
          <a:prstGeom prst="roundRect">
            <a:avLst/>
          </a:prstGeom>
          <a:solidFill>
            <a:schemeClr val="bg1"/>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角丸四角形 7">
            <a:extLst>
              <a:ext uri="{FF2B5EF4-FFF2-40B4-BE49-F238E27FC236}">
                <a16:creationId xmlns:a16="http://schemas.microsoft.com/office/drawing/2014/main" id="{93B8A9D0-168B-0841-AE21-7DDAD9A7C4A0}"/>
              </a:ext>
            </a:extLst>
          </p:cNvPr>
          <p:cNvSpPr/>
          <p:nvPr/>
        </p:nvSpPr>
        <p:spPr>
          <a:xfrm>
            <a:off x="8493423" y="2773546"/>
            <a:ext cx="1272529" cy="2745025"/>
          </a:xfrm>
          <a:prstGeom prst="roundRect">
            <a:avLst>
              <a:gd name="adj" fmla="val 6667"/>
            </a:avLst>
          </a:prstGeom>
          <a:solidFill>
            <a:srgbClr val="46C7A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 8">
            <a:extLst>
              <a:ext uri="{FF2B5EF4-FFF2-40B4-BE49-F238E27FC236}">
                <a16:creationId xmlns:a16="http://schemas.microsoft.com/office/drawing/2014/main" id="{3256F33B-3768-A34C-84FD-BE08C0EE13B7}"/>
              </a:ext>
            </a:extLst>
          </p:cNvPr>
          <p:cNvSpPr/>
          <p:nvPr/>
        </p:nvSpPr>
        <p:spPr>
          <a:xfrm>
            <a:off x="501265" y="3468891"/>
            <a:ext cx="991735" cy="1354335"/>
          </a:xfrm>
          <a:prstGeom prst="roundRect">
            <a:avLst>
              <a:gd name="adj" fmla="val 6667"/>
            </a:avLst>
          </a:prstGeom>
          <a:solidFill>
            <a:srgbClr val="EEA1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CD80A702-1DF5-0545-8468-F60622F34F2C}"/>
              </a:ext>
            </a:extLst>
          </p:cNvPr>
          <p:cNvSpPr/>
          <p:nvPr/>
        </p:nvSpPr>
        <p:spPr>
          <a:xfrm>
            <a:off x="2089484" y="3104898"/>
            <a:ext cx="1198799" cy="422200"/>
          </a:xfrm>
          <a:prstGeom prst="rect">
            <a:avLst/>
          </a:prstGeom>
        </p:spPr>
        <p:txBody>
          <a:bodyPr wrap="none">
            <a:spAutoFit/>
          </a:bodyPr>
          <a:lstStyle/>
          <a:p>
            <a:r>
              <a:rPr kumimoji="1" lang="ja-JP" altLang="en-US" sz="1100" b="1">
                <a:solidFill>
                  <a:schemeClr val="bg2">
                    <a:lumMod val="25000"/>
                  </a:schemeClr>
                </a:solidFill>
                <a:latin typeface="+mn-ea"/>
              </a:rPr>
              <a:t>回答タイプ</a:t>
            </a:r>
            <a:r>
              <a:rPr kumimoji="1" lang="en-US" altLang="ja-JP" b="1" dirty="0">
                <a:solidFill>
                  <a:schemeClr val="bg2">
                    <a:lumMod val="25000"/>
                  </a:schemeClr>
                </a:solidFill>
                <a:latin typeface="+mn-ea"/>
              </a:rPr>
              <a:t>A</a:t>
            </a:r>
            <a:endParaRPr lang="ja-JP" altLang="en-US"/>
          </a:p>
        </p:txBody>
      </p:sp>
      <p:sp>
        <p:nvSpPr>
          <p:cNvPr id="11" name="正方形/長方形 10">
            <a:extLst>
              <a:ext uri="{FF2B5EF4-FFF2-40B4-BE49-F238E27FC236}">
                <a16:creationId xmlns:a16="http://schemas.microsoft.com/office/drawing/2014/main" id="{B4FE9290-24F2-1947-9174-8F1C782B9964}"/>
              </a:ext>
            </a:extLst>
          </p:cNvPr>
          <p:cNvSpPr/>
          <p:nvPr/>
        </p:nvSpPr>
        <p:spPr>
          <a:xfrm>
            <a:off x="2089484" y="3954530"/>
            <a:ext cx="1204296" cy="422200"/>
          </a:xfrm>
          <a:prstGeom prst="rect">
            <a:avLst/>
          </a:prstGeom>
        </p:spPr>
        <p:txBody>
          <a:bodyPr wrap="none">
            <a:spAutoFit/>
          </a:bodyPr>
          <a:lstStyle/>
          <a:p>
            <a:r>
              <a:rPr kumimoji="1" lang="ja-JP" altLang="en-US" sz="1100" b="1">
                <a:solidFill>
                  <a:schemeClr val="bg2">
                    <a:lumMod val="25000"/>
                  </a:schemeClr>
                </a:solidFill>
                <a:latin typeface="+mn-ea"/>
              </a:rPr>
              <a:t>回答タイプ</a:t>
            </a:r>
            <a:r>
              <a:rPr kumimoji="1" lang="en-US" altLang="ja-JP" b="1" dirty="0">
                <a:solidFill>
                  <a:schemeClr val="bg2">
                    <a:lumMod val="25000"/>
                  </a:schemeClr>
                </a:solidFill>
                <a:latin typeface="+mn-ea"/>
              </a:rPr>
              <a:t>B</a:t>
            </a:r>
            <a:endParaRPr lang="ja-JP" altLang="en-US"/>
          </a:p>
        </p:txBody>
      </p:sp>
      <p:sp>
        <p:nvSpPr>
          <p:cNvPr id="12" name="正方形/長方形 11">
            <a:extLst>
              <a:ext uri="{FF2B5EF4-FFF2-40B4-BE49-F238E27FC236}">
                <a16:creationId xmlns:a16="http://schemas.microsoft.com/office/drawing/2014/main" id="{28EB820A-50D7-6049-AA59-5BC16CE3D070}"/>
              </a:ext>
            </a:extLst>
          </p:cNvPr>
          <p:cNvSpPr/>
          <p:nvPr/>
        </p:nvSpPr>
        <p:spPr>
          <a:xfrm>
            <a:off x="2089484" y="4765008"/>
            <a:ext cx="1206128" cy="422200"/>
          </a:xfrm>
          <a:prstGeom prst="rect">
            <a:avLst/>
          </a:prstGeom>
        </p:spPr>
        <p:txBody>
          <a:bodyPr wrap="none">
            <a:spAutoFit/>
          </a:bodyPr>
          <a:lstStyle/>
          <a:p>
            <a:r>
              <a:rPr kumimoji="1" lang="ja-JP" altLang="en-US" sz="1100" b="1">
                <a:solidFill>
                  <a:schemeClr val="bg2">
                    <a:lumMod val="25000"/>
                  </a:schemeClr>
                </a:solidFill>
                <a:latin typeface="+mn-ea"/>
              </a:rPr>
              <a:t>回答タイプ</a:t>
            </a:r>
            <a:r>
              <a:rPr kumimoji="1" lang="en-US" altLang="ja-JP" b="1" dirty="0">
                <a:solidFill>
                  <a:schemeClr val="bg2">
                    <a:lumMod val="25000"/>
                  </a:schemeClr>
                </a:solidFill>
                <a:latin typeface="+mn-ea"/>
              </a:rPr>
              <a:t>C</a:t>
            </a:r>
            <a:endParaRPr lang="ja-JP" altLang="en-US"/>
          </a:p>
        </p:txBody>
      </p:sp>
      <p:sp>
        <p:nvSpPr>
          <p:cNvPr id="13" name="正方形/長方形 12">
            <a:extLst>
              <a:ext uri="{FF2B5EF4-FFF2-40B4-BE49-F238E27FC236}">
                <a16:creationId xmlns:a16="http://schemas.microsoft.com/office/drawing/2014/main" id="{53D7E97D-9890-8E4A-9887-1B1864155CA5}"/>
              </a:ext>
            </a:extLst>
          </p:cNvPr>
          <p:cNvSpPr/>
          <p:nvPr/>
        </p:nvSpPr>
        <p:spPr>
          <a:xfrm>
            <a:off x="3711959" y="2960982"/>
            <a:ext cx="1178640" cy="756442"/>
          </a:xfrm>
          <a:prstGeom prst="rect">
            <a:avLst/>
          </a:prstGeom>
        </p:spPr>
        <p:txBody>
          <a:bodyPr wrap="none">
            <a:spAutoFit/>
          </a:bodyPr>
          <a:lstStyle/>
          <a:p>
            <a:r>
              <a:rPr kumimoji="1" lang="ja-JP" altLang="en-US" sz="600" b="1">
                <a:solidFill>
                  <a:schemeClr val="bg2">
                    <a:lumMod val="25000"/>
                  </a:schemeClr>
                </a:solidFill>
                <a:latin typeface="+mn-ea"/>
              </a:rPr>
              <a:t>このタイプには、</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こういう</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メリット、</a:t>
            </a:r>
            <a:r>
              <a:rPr kumimoji="1" lang="ja-JP" altLang="en-US" sz="700" b="1">
                <a:solidFill>
                  <a:srgbClr val="1A74BA"/>
                </a:solidFill>
                <a:latin typeface="+mn-ea"/>
              </a:rPr>
              <a:t>デメリット</a:t>
            </a:r>
            <a:endParaRPr kumimoji="1" lang="en-US" altLang="ja-JP" sz="700" b="1" dirty="0">
              <a:solidFill>
                <a:srgbClr val="1A74BA"/>
              </a:solidFill>
              <a:latin typeface="+mn-ea"/>
            </a:endParaRPr>
          </a:p>
          <a:p>
            <a:r>
              <a:rPr kumimoji="1" lang="ja-JP" altLang="en-US" sz="600" b="1">
                <a:solidFill>
                  <a:schemeClr val="bg2">
                    <a:lumMod val="25000"/>
                  </a:schemeClr>
                </a:solidFill>
                <a:latin typeface="+mn-ea"/>
              </a:rPr>
              <a:t>がありますが、これらを</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踏まえて、この選択を</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しますか？</a:t>
            </a:r>
            <a:endParaRPr lang="ja-JP" altLang="en-US" sz="1000"/>
          </a:p>
        </p:txBody>
      </p:sp>
      <p:sp>
        <p:nvSpPr>
          <p:cNvPr id="14" name="正方形/長方形 13">
            <a:extLst>
              <a:ext uri="{FF2B5EF4-FFF2-40B4-BE49-F238E27FC236}">
                <a16:creationId xmlns:a16="http://schemas.microsoft.com/office/drawing/2014/main" id="{BFB77300-0BCD-844D-A5AE-A908441840B1}"/>
              </a:ext>
            </a:extLst>
          </p:cNvPr>
          <p:cNvSpPr/>
          <p:nvPr/>
        </p:nvSpPr>
        <p:spPr>
          <a:xfrm>
            <a:off x="3711959" y="3767839"/>
            <a:ext cx="1178640" cy="756442"/>
          </a:xfrm>
          <a:prstGeom prst="rect">
            <a:avLst/>
          </a:prstGeom>
        </p:spPr>
        <p:txBody>
          <a:bodyPr wrap="none">
            <a:spAutoFit/>
          </a:bodyPr>
          <a:lstStyle/>
          <a:p>
            <a:r>
              <a:rPr kumimoji="1" lang="ja-JP" altLang="en-US" sz="600" b="1">
                <a:solidFill>
                  <a:schemeClr val="bg2">
                    <a:lumMod val="25000"/>
                  </a:schemeClr>
                </a:solidFill>
                <a:latin typeface="+mn-ea"/>
              </a:rPr>
              <a:t>このタイプには、</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こういう</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メリット、</a:t>
            </a:r>
            <a:r>
              <a:rPr kumimoji="1" lang="ja-JP" altLang="en-US" sz="700" b="1">
                <a:solidFill>
                  <a:srgbClr val="1A74BA"/>
                </a:solidFill>
                <a:latin typeface="+mn-ea"/>
              </a:rPr>
              <a:t>デメリット</a:t>
            </a:r>
            <a:endParaRPr kumimoji="1" lang="en-US" altLang="ja-JP" sz="700" b="1" dirty="0">
              <a:solidFill>
                <a:srgbClr val="1A74BA"/>
              </a:solidFill>
              <a:latin typeface="+mn-ea"/>
            </a:endParaRPr>
          </a:p>
          <a:p>
            <a:r>
              <a:rPr kumimoji="1" lang="ja-JP" altLang="en-US" sz="600" b="1">
                <a:solidFill>
                  <a:schemeClr val="bg2">
                    <a:lumMod val="25000"/>
                  </a:schemeClr>
                </a:solidFill>
                <a:latin typeface="+mn-ea"/>
              </a:rPr>
              <a:t>がありますが、これらを</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踏まえて、この選択を</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しますか？</a:t>
            </a:r>
            <a:endParaRPr lang="ja-JP" altLang="en-US" sz="1000"/>
          </a:p>
        </p:txBody>
      </p:sp>
      <p:sp>
        <p:nvSpPr>
          <p:cNvPr id="15" name="正方形/長方形 14">
            <a:extLst>
              <a:ext uri="{FF2B5EF4-FFF2-40B4-BE49-F238E27FC236}">
                <a16:creationId xmlns:a16="http://schemas.microsoft.com/office/drawing/2014/main" id="{BBB0EDF0-3890-CC4E-BD0A-9A1EDF56075C}"/>
              </a:ext>
            </a:extLst>
          </p:cNvPr>
          <p:cNvSpPr/>
          <p:nvPr/>
        </p:nvSpPr>
        <p:spPr>
          <a:xfrm>
            <a:off x="3711959" y="4600119"/>
            <a:ext cx="1178640" cy="756442"/>
          </a:xfrm>
          <a:prstGeom prst="rect">
            <a:avLst/>
          </a:prstGeom>
        </p:spPr>
        <p:txBody>
          <a:bodyPr wrap="none">
            <a:spAutoFit/>
          </a:bodyPr>
          <a:lstStyle/>
          <a:p>
            <a:r>
              <a:rPr kumimoji="1" lang="ja-JP" altLang="en-US" sz="600" b="1">
                <a:solidFill>
                  <a:schemeClr val="bg2">
                    <a:lumMod val="25000"/>
                  </a:schemeClr>
                </a:solidFill>
                <a:latin typeface="+mn-ea"/>
              </a:rPr>
              <a:t>このタイプには、</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こういう</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メリット、</a:t>
            </a:r>
            <a:r>
              <a:rPr kumimoji="1" lang="ja-JP" altLang="en-US" sz="700" b="1">
                <a:solidFill>
                  <a:srgbClr val="1A74BA"/>
                </a:solidFill>
                <a:latin typeface="+mn-ea"/>
              </a:rPr>
              <a:t>デメリット</a:t>
            </a:r>
            <a:endParaRPr kumimoji="1" lang="en-US" altLang="ja-JP" sz="700" b="1" dirty="0">
              <a:solidFill>
                <a:srgbClr val="1A74BA"/>
              </a:solidFill>
              <a:latin typeface="+mn-ea"/>
            </a:endParaRPr>
          </a:p>
          <a:p>
            <a:r>
              <a:rPr kumimoji="1" lang="ja-JP" altLang="en-US" sz="600" b="1">
                <a:solidFill>
                  <a:schemeClr val="bg2">
                    <a:lumMod val="25000"/>
                  </a:schemeClr>
                </a:solidFill>
                <a:latin typeface="+mn-ea"/>
              </a:rPr>
              <a:t>がありますが、これらを</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踏まえて、この選択を</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しますか？</a:t>
            </a:r>
            <a:endParaRPr lang="ja-JP" altLang="en-US" sz="1000"/>
          </a:p>
        </p:txBody>
      </p:sp>
      <p:sp>
        <p:nvSpPr>
          <p:cNvPr id="16" name="正方形/長方形 15">
            <a:extLst>
              <a:ext uri="{FF2B5EF4-FFF2-40B4-BE49-F238E27FC236}">
                <a16:creationId xmlns:a16="http://schemas.microsoft.com/office/drawing/2014/main" id="{BB08E8DF-713E-F148-A245-C060E067C92B}"/>
              </a:ext>
            </a:extLst>
          </p:cNvPr>
          <p:cNvSpPr/>
          <p:nvPr/>
        </p:nvSpPr>
        <p:spPr>
          <a:xfrm>
            <a:off x="6910951" y="3992638"/>
            <a:ext cx="1068693" cy="422200"/>
          </a:xfrm>
          <a:prstGeom prst="rect">
            <a:avLst/>
          </a:prstGeom>
        </p:spPr>
        <p:txBody>
          <a:bodyPr wrap="none">
            <a:spAutoFit/>
          </a:bodyPr>
          <a:lstStyle/>
          <a:p>
            <a:r>
              <a:rPr kumimoji="1" lang="ja-JP" altLang="en-US" sz="600" b="1">
                <a:solidFill>
                  <a:schemeClr val="bg2">
                    <a:lumMod val="25000"/>
                  </a:schemeClr>
                </a:solidFill>
                <a:latin typeface="+mn-ea"/>
              </a:rPr>
              <a:t>回答理由を</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お聞かせください。</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（選択肢</a:t>
            </a:r>
            <a:r>
              <a:rPr kumimoji="1" lang="en-US" altLang="ja-JP" sz="600" b="1" dirty="0">
                <a:solidFill>
                  <a:schemeClr val="bg2">
                    <a:lumMod val="25000"/>
                  </a:schemeClr>
                </a:solidFill>
                <a:latin typeface="+mn-ea"/>
              </a:rPr>
              <a:t>+</a:t>
            </a:r>
            <a:r>
              <a:rPr kumimoji="1" lang="ja-JP" altLang="en-US" sz="600" b="1">
                <a:solidFill>
                  <a:schemeClr val="bg2">
                    <a:lumMod val="25000"/>
                  </a:schemeClr>
                </a:solidFill>
                <a:latin typeface="+mn-ea"/>
              </a:rPr>
              <a:t>自由記入）</a:t>
            </a:r>
            <a:endParaRPr kumimoji="1" lang="en-US" altLang="ja-JP" sz="600" b="1" dirty="0">
              <a:solidFill>
                <a:schemeClr val="bg2">
                  <a:lumMod val="25000"/>
                </a:schemeClr>
              </a:solidFill>
              <a:latin typeface="+mn-ea"/>
            </a:endParaRPr>
          </a:p>
        </p:txBody>
      </p:sp>
      <p:sp>
        <p:nvSpPr>
          <p:cNvPr id="17" name="左大かっこ 16">
            <a:extLst>
              <a:ext uri="{FF2B5EF4-FFF2-40B4-BE49-F238E27FC236}">
                <a16:creationId xmlns:a16="http://schemas.microsoft.com/office/drawing/2014/main" id="{BE922F68-6891-3245-BA38-4B9A38671A64}"/>
              </a:ext>
            </a:extLst>
          </p:cNvPr>
          <p:cNvSpPr/>
          <p:nvPr/>
        </p:nvSpPr>
        <p:spPr>
          <a:xfrm>
            <a:off x="1938385" y="2911558"/>
            <a:ext cx="190880" cy="2499610"/>
          </a:xfrm>
          <a:prstGeom prst="leftBracket">
            <a:avLst/>
          </a:prstGeom>
          <a:ln w="190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8E409226-8073-2943-BD35-E49C94E5AA81}"/>
              </a:ext>
            </a:extLst>
          </p:cNvPr>
          <p:cNvSpPr/>
          <p:nvPr/>
        </p:nvSpPr>
        <p:spPr>
          <a:xfrm>
            <a:off x="5675925" y="3933556"/>
            <a:ext cx="1204296" cy="422200"/>
          </a:xfrm>
          <a:prstGeom prst="rect">
            <a:avLst/>
          </a:prstGeom>
        </p:spPr>
        <p:txBody>
          <a:bodyPr wrap="none">
            <a:spAutoFit/>
          </a:bodyPr>
          <a:lstStyle/>
          <a:p>
            <a:r>
              <a:rPr kumimoji="1" lang="ja-JP" altLang="en-US" sz="1100" b="1">
                <a:solidFill>
                  <a:schemeClr val="bg2">
                    <a:lumMod val="25000"/>
                  </a:schemeClr>
                </a:solidFill>
                <a:latin typeface="+mn-ea"/>
              </a:rPr>
              <a:t>回答タイプ</a:t>
            </a:r>
            <a:r>
              <a:rPr kumimoji="1" lang="en-US" altLang="ja-JP" b="1" dirty="0">
                <a:solidFill>
                  <a:schemeClr val="bg2">
                    <a:lumMod val="25000"/>
                  </a:schemeClr>
                </a:solidFill>
                <a:latin typeface="+mn-ea"/>
              </a:rPr>
              <a:t>B</a:t>
            </a:r>
            <a:endParaRPr lang="ja-JP" altLang="en-US"/>
          </a:p>
        </p:txBody>
      </p:sp>
      <p:sp>
        <p:nvSpPr>
          <p:cNvPr id="19" name="右矢印 18">
            <a:extLst>
              <a:ext uri="{FF2B5EF4-FFF2-40B4-BE49-F238E27FC236}">
                <a16:creationId xmlns:a16="http://schemas.microsoft.com/office/drawing/2014/main" id="{F80EAFA6-568D-DB4B-93D0-CB9A3E873DAA}"/>
              </a:ext>
            </a:extLst>
          </p:cNvPr>
          <p:cNvSpPr/>
          <p:nvPr/>
        </p:nvSpPr>
        <p:spPr>
          <a:xfrm>
            <a:off x="3456330" y="3102058"/>
            <a:ext cx="318133" cy="4362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右矢印 19">
            <a:extLst>
              <a:ext uri="{FF2B5EF4-FFF2-40B4-BE49-F238E27FC236}">
                <a16:creationId xmlns:a16="http://schemas.microsoft.com/office/drawing/2014/main" id="{B0FD2924-8079-A843-861B-18F581DB091F}"/>
              </a:ext>
            </a:extLst>
          </p:cNvPr>
          <p:cNvSpPr/>
          <p:nvPr/>
        </p:nvSpPr>
        <p:spPr>
          <a:xfrm>
            <a:off x="3448756" y="3945486"/>
            <a:ext cx="318133" cy="4362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右矢印 20">
            <a:extLst>
              <a:ext uri="{FF2B5EF4-FFF2-40B4-BE49-F238E27FC236}">
                <a16:creationId xmlns:a16="http://schemas.microsoft.com/office/drawing/2014/main" id="{D8D96362-B861-9641-9194-FEF78D5A9F60}"/>
              </a:ext>
            </a:extLst>
          </p:cNvPr>
          <p:cNvSpPr/>
          <p:nvPr/>
        </p:nvSpPr>
        <p:spPr>
          <a:xfrm>
            <a:off x="3441181" y="4744225"/>
            <a:ext cx="318133" cy="4362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2" name="カギ線コネクタ 21">
            <a:extLst>
              <a:ext uri="{FF2B5EF4-FFF2-40B4-BE49-F238E27FC236}">
                <a16:creationId xmlns:a16="http://schemas.microsoft.com/office/drawing/2014/main" id="{3F576E19-BDB9-2142-A708-471989EF3A4B}"/>
              </a:ext>
            </a:extLst>
          </p:cNvPr>
          <p:cNvCxnSpPr>
            <a:cxnSpLocks/>
            <a:stCxn id="35" idx="3"/>
            <a:endCxn id="17" idx="1"/>
          </p:cNvCxnSpPr>
          <p:nvPr/>
        </p:nvCxnSpPr>
        <p:spPr>
          <a:xfrm flipH="1">
            <a:off x="1938385" y="3229687"/>
            <a:ext cx="2908636" cy="931677"/>
          </a:xfrm>
          <a:prstGeom prst="bentConnector5">
            <a:avLst>
              <a:gd name="adj1" fmla="val -8984"/>
              <a:gd name="adj2" fmla="val -85122"/>
              <a:gd name="adj3" fmla="val 108984"/>
            </a:avLst>
          </a:prstGeom>
          <a:ln w="19050"/>
        </p:spPr>
        <p:style>
          <a:lnRef idx="1">
            <a:schemeClr val="accent1"/>
          </a:lnRef>
          <a:fillRef idx="0">
            <a:schemeClr val="accent1"/>
          </a:fillRef>
          <a:effectRef idx="0">
            <a:schemeClr val="accent1"/>
          </a:effectRef>
          <a:fontRef idx="minor">
            <a:schemeClr val="tx1"/>
          </a:fontRef>
        </p:style>
      </p:cxnSp>
      <p:cxnSp>
        <p:nvCxnSpPr>
          <p:cNvPr id="23" name="カギ線コネクタ 22">
            <a:extLst>
              <a:ext uri="{FF2B5EF4-FFF2-40B4-BE49-F238E27FC236}">
                <a16:creationId xmlns:a16="http://schemas.microsoft.com/office/drawing/2014/main" id="{63FB6125-0E10-A74B-8EA9-0A77298CE606}"/>
              </a:ext>
            </a:extLst>
          </p:cNvPr>
          <p:cNvCxnSpPr>
            <a:cxnSpLocks/>
          </p:cNvCxnSpPr>
          <p:nvPr/>
        </p:nvCxnSpPr>
        <p:spPr>
          <a:xfrm flipH="1" flipV="1">
            <a:off x="1938385" y="4270435"/>
            <a:ext cx="2918792" cy="811705"/>
          </a:xfrm>
          <a:prstGeom prst="bentConnector5">
            <a:avLst>
              <a:gd name="adj1" fmla="val -8953"/>
              <a:gd name="adj2" fmla="val -72169"/>
              <a:gd name="adj3" fmla="val 108953"/>
            </a:avLst>
          </a:prstGeom>
          <a:ln w="19050"/>
        </p:spPr>
        <p:style>
          <a:lnRef idx="1">
            <a:schemeClr val="accent1"/>
          </a:lnRef>
          <a:fillRef idx="0">
            <a:schemeClr val="accent1"/>
          </a:fillRef>
          <a:effectRef idx="0">
            <a:schemeClr val="accent1"/>
          </a:effectRef>
          <a:fontRef idx="minor">
            <a:schemeClr val="tx1"/>
          </a:fontRef>
        </p:style>
      </p:cxnSp>
      <p:cxnSp>
        <p:nvCxnSpPr>
          <p:cNvPr id="24" name="カギ線コネクタ 23">
            <a:extLst>
              <a:ext uri="{FF2B5EF4-FFF2-40B4-BE49-F238E27FC236}">
                <a16:creationId xmlns:a16="http://schemas.microsoft.com/office/drawing/2014/main" id="{D1752429-CAAE-054A-8D40-BF8EE6B2DFAC}"/>
              </a:ext>
            </a:extLst>
          </p:cNvPr>
          <p:cNvCxnSpPr>
            <a:cxnSpLocks/>
          </p:cNvCxnSpPr>
          <p:nvPr/>
        </p:nvCxnSpPr>
        <p:spPr>
          <a:xfrm flipH="1" flipV="1">
            <a:off x="1929299" y="4029566"/>
            <a:ext cx="2918789" cy="133021"/>
          </a:xfrm>
          <a:prstGeom prst="bentConnector5">
            <a:avLst>
              <a:gd name="adj1" fmla="val -8953"/>
              <a:gd name="adj2" fmla="val 1033300"/>
              <a:gd name="adj3" fmla="val 108545"/>
            </a:avLst>
          </a:prstGeom>
          <a:ln w="19050"/>
        </p:spPr>
        <p:style>
          <a:lnRef idx="1">
            <a:schemeClr val="accent1"/>
          </a:lnRef>
          <a:fillRef idx="0">
            <a:schemeClr val="accent1"/>
          </a:fillRef>
          <a:effectRef idx="0">
            <a:schemeClr val="accent1"/>
          </a:effectRef>
          <a:fontRef idx="minor">
            <a:schemeClr val="tx1"/>
          </a:fontRef>
        </p:style>
      </p:cxnSp>
      <p:sp>
        <p:nvSpPr>
          <p:cNvPr id="25" name="左大かっこ 24">
            <a:extLst>
              <a:ext uri="{FF2B5EF4-FFF2-40B4-BE49-F238E27FC236}">
                <a16:creationId xmlns:a16="http://schemas.microsoft.com/office/drawing/2014/main" id="{EDD5C110-1C24-794F-B94F-DE995DD3AF09}"/>
              </a:ext>
            </a:extLst>
          </p:cNvPr>
          <p:cNvSpPr/>
          <p:nvPr/>
        </p:nvSpPr>
        <p:spPr>
          <a:xfrm rot="10800000">
            <a:off x="5247576" y="2922163"/>
            <a:ext cx="190880" cy="2499610"/>
          </a:xfrm>
          <a:prstGeom prst="leftBracket">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6" name="右矢印 25">
            <a:extLst>
              <a:ext uri="{FF2B5EF4-FFF2-40B4-BE49-F238E27FC236}">
                <a16:creationId xmlns:a16="http://schemas.microsoft.com/office/drawing/2014/main" id="{0D551B99-FDE5-714A-9464-68EBB5793324}"/>
              </a:ext>
            </a:extLst>
          </p:cNvPr>
          <p:cNvSpPr/>
          <p:nvPr/>
        </p:nvSpPr>
        <p:spPr>
          <a:xfrm>
            <a:off x="5369673" y="4019672"/>
            <a:ext cx="318133" cy="436296"/>
          </a:xfrm>
          <a:prstGeom prst="rightArrow">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右矢印 26">
            <a:extLst>
              <a:ext uri="{FF2B5EF4-FFF2-40B4-BE49-F238E27FC236}">
                <a16:creationId xmlns:a16="http://schemas.microsoft.com/office/drawing/2014/main" id="{FBDFF5B2-4953-8A44-8156-BE305FE3CE7B}"/>
              </a:ext>
            </a:extLst>
          </p:cNvPr>
          <p:cNvSpPr/>
          <p:nvPr/>
        </p:nvSpPr>
        <p:spPr>
          <a:xfrm>
            <a:off x="5369673" y="3102058"/>
            <a:ext cx="318133" cy="436296"/>
          </a:xfrm>
          <a:prstGeom prst="rightArrow">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8" name="カギ線コネクタ 27">
            <a:extLst>
              <a:ext uri="{FF2B5EF4-FFF2-40B4-BE49-F238E27FC236}">
                <a16:creationId xmlns:a16="http://schemas.microsoft.com/office/drawing/2014/main" id="{8C3BBE26-4C86-F240-9898-B88F5B0AAFA4}"/>
              </a:ext>
            </a:extLst>
          </p:cNvPr>
          <p:cNvCxnSpPr>
            <a:cxnSpLocks/>
            <a:endCxn id="27" idx="1"/>
          </p:cNvCxnSpPr>
          <p:nvPr/>
        </p:nvCxnSpPr>
        <p:spPr>
          <a:xfrm>
            <a:off x="4811732" y="3315750"/>
            <a:ext cx="557941" cy="4456"/>
          </a:xfrm>
          <a:prstGeom prst="bentConnector3">
            <a:avLst>
              <a:gd name="adj1" fmla="val 5000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9" name="カギ線コネクタ 28">
            <a:extLst>
              <a:ext uri="{FF2B5EF4-FFF2-40B4-BE49-F238E27FC236}">
                <a16:creationId xmlns:a16="http://schemas.microsoft.com/office/drawing/2014/main" id="{B60B572F-548A-4946-8441-53C7C2E0830E}"/>
              </a:ext>
            </a:extLst>
          </p:cNvPr>
          <p:cNvCxnSpPr>
            <a:cxnSpLocks/>
            <a:endCxn id="26" idx="1"/>
          </p:cNvCxnSpPr>
          <p:nvPr/>
        </p:nvCxnSpPr>
        <p:spPr>
          <a:xfrm>
            <a:off x="4776891" y="4235304"/>
            <a:ext cx="592782" cy="2517"/>
          </a:xfrm>
          <a:prstGeom prst="bentConnector3">
            <a:avLst>
              <a:gd name="adj1" fmla="val 5000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0" name="カギ線コネクタ 29">
            <a:extLst>
              <a:ext uri="{FF2B5EF4-FFF2-40B4-BE49-F238E27FC236}">
                <a16:creationId xmlns:a16="http://schemas.microsoft.com/office/drawing/2014/main" id="{95CF9DCD-FF9A-974F-A76D-2B0C3BDDE82B}"/>
              </a:ext>
            </a:extLst>
          </p:cNvPr>
          <p:cNvCxnSpPr>
            <a:cxnSpLocks/>
          </p:cNvCxnSpPr>
          <p:nvPr/>
        </p:nvCxnSpPr>
        <p:spPr>
          <a:xfrm>
            <a:off x="4842029" y="4991246"/>
            <a:ext cx="618534" cy="2517"/>
          </a:xfrm>
          <a:prstGeom prst="bentConnector3">
            <a:avLst>
              <a:gd name="adj1" fmla="val 5000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31" name="正方形/長方形 30">
            <a:extLst>
              <a:ext uri="{FF2B5EF4-FFF2-40B4-BE49-F238E27FC236}">
                <a16:creationId xmlns:a16="http://schemas.microsoft.com/office/drawing/2014/main" id="{D21F03E8-25CC-CB4A-A9F5-83DCE4D3A743}"/>
              </a:ext>
            </a:extLst>
          </p:cNvPr>
          <p:cNvSpPr/>
          <p:nvPr/>
        </p:nvSpPr>
        <p:spPr>
          <a:xfrm>
            <a:off x="415925" y="3716900"/>
            <a:ext cx="1178640" cy="879582"/>
          </a:xfrm>
          <a:prstGeom prst="rect">
            <a:avLst/>
          </a:prstGeom>
        </p:spPr>
        <p:txBody>
          <a:bodyPr wrap="none">
            <a:spAutoFit/>
          </a:bodyPr>
          <a:lstStyle/>
          <a:p>
            <a:pPr algn="ctr"/>
            <a:r>
              <a:rPr kumimoji="1" lang="ja-JP" altLang="en-US" sz="1100" b="1">
                <a:solidFill>
                  <a:schemeClr val="bg1"/>
                </a:solidFill>
                <a:latin typeface="+mn-ea"/>
              </a:rPr>
              <a:t>データや</a:t>
            </a:r>
            <a:endParaRPr kumimoji="1" lang="en-US" altLang="ja-JP" sz="1100" b="1" dirty="0">
              <a:solidFill>
                <a:schemeClr val="bg1"/>
              </a:solidFill>
              <a:latin typeface="+mn-ea"/>
            </a:endParaRPr>
          </a:p>
          <a:p>
            <a:pPr algn="ctr"/>
            <a:r>
              <a:rPr kumimoji="1" lang="ja-JP" altLang="en-US" sz="1100" b="1">
                <a:solidFill>
                  <a:schemeClr val="bg1"/>
                </a:solidFill>
                <a:latin typeface="+mn-ea"/>
              </a:rPr>
              <a:t>ファクトを</a:t>
            </a:r>
            <a:endParaRPr kumimoji="1" lang="en-US" altLang="ja-JP" sz="1100" b="1" dirty="0">
              <a:solidFill>
                <a:schemeClr val="bg1"/>
              </a:solidFill>
              <a:latin typeface="+mn-ea"/>
            </a:endParaRPr>
          </a:p>
          <a:p>
            <a:pPr algn="ctr"/>
            <a:r>
              <a:rPr kumimoji="1" lang="ja-JP" altLang="en-US" sz="1100" b="1">
                <a:solidFill>
                  <a:schemeClr val="bg1"/>
                </a:solidFill>
                <a:latin typeface="+mn-ea"/>
              </a:rPr>
              <a:t>正しく</a:t>
            </a:r>
            <a:endParaRPr kumimoji="1" lang="en-US" altLang="ja-JP" sz="1100" b="1" dirty="0">
              <a:solidFill>
                <a:schemeClr val="bg1"/>
              </a:solidFill>
              <a:latin typeface="+mn-ea"/>
            </a:endParaRPr>
          </a:p>
          <a:p>
            <a:pPr algn="ctr"/>
            <a:r>
              <a:rPr kumimoji="1" lang="ja-JP" altLang="en-US" sz="1100" b="1">
                <a:solidFill>
                  <a:schemeClr val="bg1"/>
                </a:solidFill>
                <a:latin typeface="+mn-ea"/>
              </a:rPr>
              <a:t>認識した状態</a:t>
            </a:r>
            <a:endParaRPr kumimoji="1" lang="en-US" altLang="ja-JP" sz="1100" b="1" dirty="0">
              <a:solidFill>
                <a:schemeClr val="bg1"/>
              </a:solidFill>
              <a:latin typeface="+mn-ea"/>
            </a:endParaRPr>
          </a:p>
        </p:txBody>
      </p:sp>
      <p:sp>
        <p:nvSpPr>
          <p:cNvPr id="32" name="右矢印 31">
            <a:extLst>
              <a:ext uri="{FF2B5EF4-FFF2-40B4-BE49-F238E27FC236}">
                <a16:creationId xmlns:a16="http://schemas.microsoft.com/office/drawing/2014/main" id="{6594739C-7978-9C42-94E6-30CF9A8A23E8}"/>
              </a:ext>
            </a:extLst>
          </p:cNvPr>
          <p:cNvSpPr/>
          <p:nvPr/>
        </p:nvSpPr>
        <p:spPr>
          <a:xfrm rot="10800000">
            <a:off x="2830667" y="2312787"/>
            <a:ext cx="671107" cy="2442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右矢印 32">
            <a:extLst>
              <a:ext uri="{FF2B5EF4-FFF2-40B4-BE49-F238E27FC236}">
                <a16:creationId xmlns:a16="http://schemas.microsoft.com/office/drawing/2014/main" id="{34C15446-1EC4-B94D-8C27-0514ED4818D0}"/>
              </a:ext>
            </a:extLst>
          </p:cNvPr>
          <p:cNvSpPr/>
          <p:nvPr/>
        </p:nvSpPr>
        <p:spPr>
          <a:xfrm rot="10800000">
            <a:off x="2823093" y="2668791"/>
            <a:ext cx="671107" cy="2442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右矢印 33">
            <a:extLst>
              <a:ext uri="{FF2B5EF4-FFF2-40B4-BE49-F238E27FC236}">
                <a16:creationId xmlns:a16="http://schemas.microsoft.com/office/drawing/2014/main" id="{258A56C0-E237-1348-9D1E-1255924AC5E6}"/>
              </a:ext>
            </a:extLst>
          </p:cNvPr>
          <p:cNvSpPr/>
          <p:nvPr/>
        </p:nvSpPr>
        <p:spPr>
          <a:xfrm rot="10800000">
            <a:off x="2570103" y="5551675"/>
            <a:ext cx="671107" cy="2442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55B519AA-55E1-7442-9CB3-FAF25B96F7B7}"/>
              </a:ext>
            </a:extLst>
          </p:cNvPr>
          <p:cNvSpPr/>
          <p:nvPr/>
        </p:nvSpPr>
        <p:spPr>
          <a:xfrm>
            <a:off x="4765216" y="3156971"/>
            <a:ext cx="81806" cy="145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DC1CC4B5-01E5-7541-80F5-30BA25CB7B97}"/>
              </a:ext>
            </a:extLst>
          </p:cNvPr>
          <p:cNvSpPr/>
          <p:nvPr/>
        </p:nvSpPr>
        <p:spPr>
          <a:xfrm>
            <a:off x="4775821" y="4067436"/>
            <a:ext cx="81806" cy="145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三角形 36">
            <a:extLst>
              <a:ext uri="{FF2B5EF4-FFF2-40B4-BE49-F238E27FC236}">
                <a16:creationId xmlns:a16="http://schemas.microsoft.com/office/drawing/2014/main" id="{E65592A9-9817-5543-BACD-E87969588B60}"/>
              </a:ext>
            </a:extLst>
          </p:cNvPr>
          <p:cNvSpPr/>
          <p:nvPr/>
        </p:nvSpPr>
        <p:spPr>
          <a:xfrm rot="5400000">
            <a:off x="1502489" y="3883735"/>
            <a:ext cx="753624" cy="518099"/>
          </a:xfrm>
          <a:prstGeom prst="triangle">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右矢印 37">
            <a:extLst>
              <a:ext uri="{FF2B5EF4-FFF2-40B4-BE49-F238E27FC236}">
                <a16:creationId xmlns:a16="http://schemas.microsoft.com/office/drawing/2014/main" id="{C77E6DEA-E5C6-8A47-B106-687B6346D58C}"/>
              </a:ext>
            </a:extLst>
          </p:cNvPr>
          <p:cNvSpPr/>
          <p:nvPr/>
        </p:nvSpPr>
        <p:spPr>
          <a:xfrm>
            <a:off x="5369673" y="4771492"/>
            <a:ext cx="318133" cy="436296"/>
          </a:xfrm>
          <a:prstGeom prst="rightArrow">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E5A749DD-FA3F-EC46-AA7D-2222DA8DD3C1}"/>
              </a:ext>
            </a:extLst>
          </p:cNvPr>
          <p:cNvSpPr/>
          <p:nvPr/>
        </p:nvSpPr>
        <p:spPr>
          <a:xfrm>
            <a:off x="5687012" y="3106414"/>
            <a:ext cx="1198799" cy="422200"/>
          </a:xfrm>
          <a:prstGeom prst="rect">
            <a:avLst/>
          </a:prstGeom>
        </p:spPr>
        <p:txBody>
          <a:bodyPr wrap="none">
            <a:spAutoFit/>
          </a:bodyPr>
          <a:lstStyle/>
          <a:p>
            <a:r>
              <a:rPr kumimoji="1" lang="ja-JP" altLang="en-US" sz="1100" b="1">
                <a:solidFill>
                  <a:schemeClr val="bg2">
                    <a:lumMod val="25000"/>
                  </a:schemeClr>
                </a:solidFill>
                <a:latin typeface="+mn-ea"/>
              </a:rPr>
              <a:t>回答タイプ</a:t>
            </a:r>
            <a:r>
              <a:rPr kumimoji="1" lang="en-US" altLang="ja-JP" b="1" dirty="0">
                <a:solidFill>
                  <a:schemeClr val="bg2">
                    <a:lumMod val="25000"/>
                  </a:schemeClr>
                </a:solidFill>
                <a:latin typeface="+mn-ea"/>
              </a:rPr>
              <a:t>A</a:t>
            </a:r>
            <a:endParaRPr lang="ja-JP" altLang="en-US"/>
          </a:p>
        </p:txBody>
      </p:sp>
      <p:sp>
        <p:nvSpPr>
          <p:cNvPr id="40" name="正方形/長方形 39">
            <a:extLst>
              <a:ext uri="{FF2B5EF4-FFF2-40B4-BE49-F238E27FC236}">
                <a16:creationId xmlns:a16="http://schemas.microsoft.com/office/drawing/2014/main" id="{6F0B5D18-F8FA-984D-8EBB-8B5D4574318B}"/>
              </a:ext>
            </a:extLst>
          </p:cNvPr>
          <p:cNvSpPr/>
          <p:nvPr/>
        </p:nvSpPr>
        <p:spPr>
          <a:xfrm>
            <a:off x="5687012" y="4766524"/>
            <a:ext cx="1206128" cy="422200"/>
          </a:xfrm>
          <a:prstGeom prst="rect">
            <a:avLst/>
          </a:prstGeom>
        </p:spPr>
        <p:txBody>
          <a:bodyPr wrap="none">
            <a:spAutoFit/>
          </a:bodyPr>
          <a:lstStyle/>
          <a:p>
            <a:r>
              <a:rPr kumimoji="1" lang="ja-JP" altLang="en-US" sz="1100" b="1">
                <a:solidFill>
                  <a:schemeClr val="bg2">
                    <a:lumMod val="25000"/>
                  </a:schemeClr>
                </a:solidFill>
                <a:latin typeface="+mn-ea"/>
              </a:rPr>
              <a:t>回答タイプ</a:t>
            </a:r>
            <a:r>
              <a:rPr kumimoji="1" lang="en-US" altLang="ja-JP" b="1" dirty="0">
                <a:solidFill>
                  <a:schemeClr val="bg2">
                    <a:lumMod val="25000"/>
                  </a:schemeClr>
                </a:solidFill>
                <a:latin typeface="+mn-ea"/>
              </a:rPr>
              <a:t>C</a:t>
            </a:r>
            <a:endParaRPr lang="ja-JP" altLang="en-US"/>
          </a:p>
        </p:txBody>
      </p:sp>
      <p:sp>
        <p:nvSpPr>
          <p:cNvPr id="41" name="正方形/長方形 40">
            <a:extLst>
              <a:ext uri="{FF2B5EF4-FFF2-40B4-BE49-F238E27FC236}">
                <a16:creationId xmlns:a16="http://schemas.microsoft.com/office/drawing/2014/main" id="{47D032E0-185A-D144-A00F-9276737B29D1}"/>
              </a:ext>
            </a:extLst>
          </p:cNvPr>
          <p:cNvSpPr/>
          <p:nvPr/>
        </p:nvSpPr>
        <p:spPr>
          <a:xfrm>
            <a:off x="6903376" y="4794028"/>
            <a:ext cx="1068693" cy="422200"/>
          </a:xfrm>
          <a:prstGeom prst="rect">
            <a:avLst/>
          </a:prstGeom>
        </p:spPr>
        <p:txBody>
          <a:bodyPr wrap="none">
            <a:spAutoFit/>
          </a:bodyPr>
          <a:lstStyle/>
          <a:p>
            <a:r>
              <a:rPr kumimoji="1" lang="ja-JP" altLang="en-US" sz="600" b="1">
                <a:solidFill>
                  <a:schemeClr val="bg2">
                    <a:lumMod val="25000"/>
                  </a:schemeClr>
                </a:solidFill>
                <a:latin typeface="+mn-ea"/>
              </a:rPr>
              <a:t>回答理由を</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お聞かせください。</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（選択肢</a:t>
            </a:r>
            <a:r>
              <a:rPr kumimoji="1" lang="en-US" altLang="ja-JP" sz="600" b="1" dirty="0">
                <a:solidFill>
                  <a:schemeClr val="bg2">
                    <a:lumMod val="25000"/>
                  </a:schemeClr>
                </a:solidFill>
                <a:latin typeface="+mn-ea"/>
              </a:rPr>
              <a:t>+</a:t>
            </a:r>
            <a:r>
              <a:rPr kumimoji="1" lang="ja-JP" altLang="en-US" sz="600" b="1">
                <a:solidFill>
                  <a:schemeClr val="bg2">
                    <a:lumMod val="25000"/>
                  </a:schemeClr>
                </a:solidFill>
                <a:latin typeface="+mn-ea"/>
              </a:rPr>
              <a:t>自由記入）</a:t>
            </a:r>
            <a:endParaRPr kumimoji="1" lang="en-US" altLang="ja-JP" sz="600" b="1" dirty="0">
              <a:solidFill>
                <a:schemeClr val="bg2">
                  <a:lumMod val="25000"/>
                </a:schemeClr>
              </a:solidFill>
              <a:latin typeface="+mn-ea"/>
            </a:endParaRPr>
          </a:p>
        </p:txBody>
      </p:sp>
      <p:sp>
        <p:nvSpPr>
          <p:cNvPr id="42" name="正方形/長方形 41">
            <a:extLst>
              <a:ext uri="{FF2B5EF4-FFF2-40B4-BE49-F238E27FC236}">
                <a16:creationId xmlns:a16="http://schemas.microsoft.com/office/drawing/2014/main" id="{7FFD923D-E907-6A40-A593-173A2B65A50F}"/>
              </a:ext>
            </a:extLst>
          </p:cNvPr>
          <p:cNvSpPr/>
          <p:nvPr/>
        </p:nvSpPr>
        <p:spPr>
          <a:xfrm>
            <a:off x="6895802" y="3195793"/>
            <a:ext cx="1068693" cy="422200"/>
          </a:xfrm>
          <a:prstGeom prst="rect">
            <a:avLst/>
          </a:prstGeom>
        </p:spPr>
        <p:txBody>
          <a:bodyPr wrap="none">
            <a:spAutoFit/>
          </a:bodyPr>
          <a:lstStyle/>
          <a:p>
            <a:r>
              <a:rPr kumimoji="1" lang="ja-JP" altLang="en-US" sz="600" b="1">
                <a:solidFill>
                  <a:schemeClr val="bg2">
                    <a:lumMod val="25000"/>
                  </a:schemeClr>
                </a:solidFill>
                <a:latin typeface="+mn-ea"/>
              </a:rPr>
              <a:t>回答理由を</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お聞かせください。</a:t>
            </a:r>
            <a:endParaRPr kumimoji="1" lang="en-US" altLang="ja-JP" sz="600" b="1" dirty="0">
              <a:solidFill>
                <a:schemeClr val="bg2">
                  <a:lumMod val="25000"/>
                </a:schemeClr>
              </a:solidFill>
              <a:latin typeface="+mn-ea"/>
            </a:endParaRPr>
          </a:p>
          <a:p>
            <a:r>
              <a:rPr kumimoji="1" lang="ja-JP" altLang="en-US" sz="600" b="1">
                <a:solidFill>
                  <a:schemeClr val="bg2">
                    <a:lumMod val="25000"/>
                  </a:schemeClr>
                </a:solidFill>
                <a:latin typeface="+mn-ea"/>
              </a:rPr>
              <a:t>（選択肢</a:t>
            </a:r>
            <a:r>
              <a:rPr kumimoji="1" lang="en-US" altLang="ja-JP" sz="600" b="1" dirty="0">
                <a:solidFill>
                  <a:schemeClr val="bg2">
                    <a:lumMod val="25000"/>
                  </a:schemeClr>
                </a:solidFill>
                <a:latin typeface="+mn-ea"/>
              </a:rPr>
              <a:t>+</a:t>
            </a:r>
            <a:r>
              <a:rPr kumimoji="1" lang="ja-JP" altLang="en-US" sz="600" b="1">
                <a:solidFill>
                  <a:schemeClr val="bg2">
                    <a:lumMod val="25000"/>
                  </a:schemeClr>
                </a:solidFill>
                <a:latin typeface="+mn-ea"/>
              </a:rPr>
              <a:t>自由記入）</a:t>
            </a:r>
            <a:endParaRPr kumimoji="1" lang="en-US" altLang="ja-JP" sz="600" b="1" dirty="0">
              <a:solidFill>
                <a:schemeClr val="bg2">
                  <a:lumMod val="25000"/>
                </a:schemeClr>
              </a:solidFill>
              <a:latin typeface="+mn-ea"/>
            </a:endParaRPr>
          </a:p>
        </p:txBody>
      </p:sp>
      <p:sp>
        <p:nvSpPr>
          <p:cNvPr id="43" name="正方形/長方形 42">
            <a:extLst>
              <a:ext uri="{FF2B5EF4-FFF2-40B4-BE49-F238E27FC236}">
                <a16:creationId xmlns:a16="http://schemas.microsoft.com/office/drawing/2014/main" id="{44A606EC-31D2-D14D-BB48-35961EE0E9A3}"/>
              </a:ext>
            </a:extLst>
          </p:cNvPr>
          <p:cNvSpPr/>
          <p:nvPr/>
        </p:nvSpPr>
        <p:spPr>
          <a:xfrm>
            <a:off x="8548555" y="3167961"/>
            <a:ext cx="1178640" cy="2040632"/>
          </a:xfrm>
          <a:prstGeom prst="rect">
            <a:avLst/>
          </a:prstGeom>
        </p:spPr>
        <p:txBody>
          <a:bodyPr wrap="none">
            <a:spAutoFit/>
          </a:bodyPr>
          <a:lstStyle/>
          <a:p>
            <a:pPr algn="ctr"/>
            <a:r>
              <a:rPr kumimoji="1" lang="ja-JP" altLang="en-US" sz="1100" b="1">
                <a:solidFill>
                  <a:schemeClr val="bg1"/>
                </a:solidFill>
                <a:latin typeface="+mn-ea"/>
              </a:rPr>
              <a:t>データや</a:t>
            </a:r>
            <a:endParaRPr kumimoji="1" lang="en-US" altLang="ja-JP" sz="1100" b="1" dirty="0">
              <a:solidFill>
                <a:schemeClr val="bg1"/>
              </a:solidFill>
              <a:latin typeface="+mn-ea"/>
            </a:endParaRPr>
          </a:p>
          <a:p>
            <a:pPr algn="ctr"/>
            <a:r>
              <a:rPr kumimoji="1" lang="ja-JP" altLang="en-US" sz="1100" b="1">
                <a:solidFill>
                  <a:schemeClr val="bg1"/>
                </a:solidFill>
                <a:latin typeface="+mn-ea"/>
              </a:rPr>
              <a:t>ファクトを</a:t>
            </a:r>
            <a:endParaRPr kumimoji="1" lang="en-US" altLang="ja-JP" sz="1100" b="1" dirty="0">
              <a:solidFill>
                <a:schemeClr val="bg1"/>
              </a:solidFill>
              <a:latin typeface="+mn-ea"/>
            </a:endParaRPr>
          </a:p>
          <a:p>
            <a:pPr algn="ctr"/>
            <a:r>
              <a:rPr kumimoji="1" lang="ja-JP" altLang="en-US" sz="1100" b="1">
                <a:solidFill>
                  <a:schemeClr val="bg1"/>
                </a:solidFill>
                <a:latin typeface="+mn-ea"/>
              </a:rPr>
              <a:t>正しく</a:t>
            </a:r>
            <a:endParaRPr kumimoji="1" lang="en-US" altLang="ja-JP" sz="1100" b="1" dirty="0">
              <a:solidFill>
                <a:schemeClr val="bg1"/>
              </a:solidFill>
              <a:latin typeface="+mn-ea"/>
            </a:endParaRPr>
          </a:p>
          <a:p>
            <a:pPr algn="ctr"/>
            <a:r>
              <a:rPr kumimoji="1" lang="ja-JP" altLang="en-US" sz="1100" b="1">
                <a:solidFill>
                  <a:schemeClr val="bg1"/>
                </a:solidFill>
                <a:latin typeface="+mn-ea"/>
              </a:rPr>
              <a:t>認識した状態</a:t>
            </a:r>
            <a:endParaRPr kumimoji="1" lang="en-US" altLang="ja-JP" sz="1100" b="1" dirty="0">
              <a:solidFill>
                <a:schemeClr val="bg1"/>
              </a:solidFill>
              <a:latin typeface="+mn-ea"/>
            </a:endParaRPr>
          </a:p>
          <a:p>
            <a:pPr algn="ctr"/>
            <a:r>
              <a:rPr kumimoji="1" lang="ja-JP" altLang="en-US" sz="1100" b="1">
                <a:solidFill>
                  <a:schemeClr val="bg1"/>
                </a:solidFill>
                <a:latin typeface="+mn-ea"/>
              </a:rPr>
              <a:t>で</a:t>
            </a:r>
            <a:endParaRPr kumimoji="1" lang="en-US" altLang="ja-JP" sz="1100" b="1" dirty="0">
              <a:solidFill>
                <a:schemeClr val="bg1"/>
              </a:solidFill>
              <a:latin typeface="+mn-ea"/>
            </a:endParaRPr>
          </a:p>
          <a:p>
            <a:pPr algn="ctr"/>
            <a:r>
              <a:rPr kumimoji="1" lang="ja-JP" altLang="en-US" sz="1100" b="1">
                <a:solidFill>
                  <a:schemeClr val="bg1"/>
                </a:solidFill>
                <a:latin typeface="+mn-ea"/>
              </a:rPr>
              <a:t>メリット</a:t>
            </a:r>
            <a:endParaRPr kumimoji="1" lang="en-US" altLang="ja-JP" sz="1100" b="1" dirty="0">
              <a:solidFill>
                <a:schemeClr val="bg1"/>
              </a:solidFill>
              <a:latin typeface="+mn-ea"/>
            </a:endParaRPr>
          </a:p>
          <a:p>
            <a:pPr algn="ctr"/>
            <a:r>
              <a:rPr kumimoji="1" lang="ja-JP" altLang="en-US" sz="1100" b="1">
                <a:solidFill>
                  <a:schemeClr val="bg1"/>
                </a:solidFill>
                <a:latin typeface="+mn-ea"/>
              </a:rPr>
              <a:t>デメリットを</a:t>
            </a:r>
            <a:endParaRPr kumimoji="1" lang="en-US" altLang="ja-JP" sz="1100" b="1" dirty="0">
              <a:solidFill>
                <a:schemeClr val="bg1"/>
              </a:solidFill>
              <a:latin typeface="+mn-ea"/>
            </a:endParaRPr>
          </a:p>
          <a:p>
            <a:pPr algn="ctr"/>
            <a:r>
              <a:rPr kumimoji="1" lang="ja-JP" altLang="en-US" sz="1100" b="1">
                <a:solidFill>
                  <a:schemeClr val="bg1"/>
                </a:solidFill>
                <a:latin typeface="+mn-ea"/>
              </a:rPr>
              <a:t>比較衡量した</a:t>
            </a:r>
            <a:endParaRPr kumimoji="1" lang="en-US" altLang="ja-JP" sz="1100" b="1" dirty="0">
              <a:solidFill>
                <a:schemeClr val="bg1"/>
              </a:solidFill>
              <a:latin typeface="+mn-ea"/>
            </a:endParaRPr>
          </a:p>
          <a:p>
            <a:pPr algn="ctr"/>
            <a:r>
              <a:rPr kumimoji="1" lang="ja-JP" altLang="en-US" sz="1100" b="1">
                <a:solidFill>
                  <a:schemeClr val="bg1"/>
                </a:solidFill>
                <a:latin typeface="+mn-ea"/>
              </a:rPr>
              <a:t>集団の意思</a:t>
            </a:r>
            <a:endParaRPr kumimoji="1" lang="en-US" altLang="ja-JP" sz="1100" b="1" dirty="0">
              <a:solidFill>
                <a:schemeClr val="bg1"/>
              </a:solidFill>
              <a:latin typeface="+mn-ea"/>
            </a:endParaRPr>
          </a:p>
          <a:p>
            <a:pPr algn="ctr"/>
            <a:r>
              <a:rPr kumimoji="1" lang="ja-JP" altLang="en-US" sz="1100" b="1">
                <a:solidFill>
                  <a:schemeClr val="bg1"/>
                </a:solidFill>
                <a:latin typeface="+mn-ea"/>
              </a:rPr>
              <a:t>（輿論）</a:t>
            </a:r>
            <a:endParaRPr kumimoji="1" lang="en-US" altLang="ja-JP" sz="1100" b="1" dirty="0">
              <a:solidFill>
                <a:schemeClr val="bg1"/>
              </a:solidFill>
              <a:latin typeface="+mn-ea"/>
            </a:endParaRPr>
          </a:p>
        </p:txBody>
      </p:sp>
      <p:sp>
        <p:nvSpPr>
          <p:cNvPr id="44" name="三角形 43">
            <a:extLst>
              <a:ext uri="{FF2B5EF4-FFF2-40B4-BE49-F238E27FC236}">
                <a16:creationId xmlns:a16="http://schemas.microsoft.com/office/drawing/2014/main" id="{8ABDB6CF-5558-4B4A-9CEA-CB13D5CE0AE9}"/>
              </a:ext>
            </a:extLst>
          </p:cNvPr>
          <p:cNvSpPr/>
          <p:nvPr/>
        </p:nvSpPr>
        <p:spPr>
          <a:xfrm rot="5400000">
            <a:off x="7447230" y="3923366"/>
            <a:ext cx="1881527" cy="445387"/>
          </a:xfrm>
          <a:prstGeom prst="triangle">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2CE4D9BA-0D03-BC4F-A0B8-A11B7D5682DD}"/>
              </a:ext>
            </a:extLst>
          </p:cNvPr>
          <p:cNvSpPr/>
          <p:nvPr/>
        </p:nvSpPr>
        <p:spPr>
          <a:xfrm>
            <a:off x="6653190" y="2153532"/>
            <a:ext cx="1501155" cy="492566"/>
          </a:xfrm>
          <a:prstGeom prst="rect">
            <a:avLst/>
          </a:prstGeom>
        </p:spPr>
        <p:txBody>
          <a:bodyPr wrap="none">
            <a:spAutoFit/>
          </a:bodyPr>
          <a:lstStyle/>
          <a:p>
            <a:pPr algn="ctr"/>
            <a:r>
              <a:rPr kumimoji="1" lang="ja-JP" altLang="en-US" sz="1100" b="1">
                <a:solidFill>
                  <a:schemeClr val="bg2">
                    <a:lumMod val="25000"/>
                  </a:schemeClr>
                </a:solidFill>
                <a:latin typeface="+mn-ea"/>
              </a:rPr>
              <a:t>次のサイクルの</a:t>
            </a:r>
            <a:endParaRPr kumimoji="1" lang="en-US" altLang="ja-JP" sz="1100" b="1" dirty="0">
              <a:solidFill>
                <a:schemeClr val="bg2">
                  <a:lumMod val="25000"/>
                </a:schemeClr>
              </a:solidFill>
              <a:latin typeface="+mn-ea"/>
            </a:endParaRPr>
          </a:p>
          <a:p>
            <a:pPr algn="ctr"/>
            <a:r>
              <a:rPr kumimoji="1" lang="ja-JP" altLang="en-US" sz="1100" b="1">
                <a:solidFill>
                  <a:schemeClr val="bg2">
                    <a:lumMod val="25000"/>
                  </a:schemeClr>
                </a:solidFill>
                <a:latin typeface="+mn-ea"/>
              </a:rPr>
              <a:t>新しい設問に反映</a:t>
            </a:r>
            <a:endParaRPr kumimoji="1" lang="en-US" altLang="ja-JP" sz="1100" b="1" dirty="0">
              <a:solidFill>
                <a:schemeClr val="bg2">
                  <a:lumMod val="25000"/>
                </a:schemeClr>
              </a:solidFill>
              <a:latin typeface="+mn-ea"/>
            </a:endParaRPr>
          </a:p>
        </p:txBody>
      </p:sp>
      <p:sp>
        <p:nvSpPr>
          <p:cNvPr id="46" name="右矢印 45">
            <a:extLst>
              <a:ext uri="{FF2B5EF4-FFF2-40B4-BE49-F238E27FC236}">
                <a16:creationId xmlns:a16="http://schemas.microsoft.com/office/drawing/2014/main" id="{90B32C1B-CC94-E94E-BE74-897F4C91FE9C}"/>
              </a:ext>
            </a:extLst>
          </p:cNvPr>
          <p:cNvSpPr/>
          <p:nvPr/>
        </p:nvSpPr>
        <p:spPr>
          <a:xfrm rot="16200000">
            <a:off x="7239074" y="2621830"/>
            <a:ext cx="318133" cy="436296"/>
          </a:xfrm>
          <a:prstGeom prst="rightArrow">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右矢印 46">
            <a:extLst>
              <a:ext uri="{FF2B5EF4-FFF2-40B4-BE49-F238E27FC236}">
                <a16:creationId xmlns:a16="http://schemas.microsoft.com/office/drawing/2014/main" id="{894B9A1D-D4B6-DF41-B296-C5E43E0B3D5A}"/>
              </a:ext>
            </a:extLst>
          </p:cNvPr>
          <p:cNvSpPr/>
          <p:nvPr/>
        </p:nvSpPr>
        <p:spPr>
          <a:xfrm rot="5400000">
            <a:off x="7276948" y="5232031"/>
            <a:ext cx="318133" cy="436296"/>
          </a:xfrm>
          <a:prstGeom prst="rightArrow">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8" name="カギ線コネクタ 47">
            <a:extLst>
              <a:ext uri="{FF2B5EF4-FFF2-40B4-BE49-F238E27FC236}">
                <a16:creationId xmlns:a16="http://schemas.microsoft.com/office/drawing/2014/main" id="{1B496C2D-4ED7-C44F-ADEA-B47A889D51F3}"/>
              </a:ext>
            </a:extLst>
          </p:cNvPr>
          <p:cNvCxnSpPr>
            <a:cxnSpLocks/>
            <a:stCxn id="45" idx="0"/>
            <a:endCxn id="9" idx="1"/>
          </p:cNvCxnSpPr>
          <p:nvPr/>
        </p:nvCxnSpPr>
        <p:spPr>
          <a:xfrm rot="16200000" flipH="1" flipV="1">
            <a:off x="2956253" y="-301457"/>
            <a:ext cx="1992527" cy="6902503"/>
          </a:xfrm>
          <a:prstGeom prst="bentConnector4">
            <a:avLst>
              <a:gd name="adj1" fmla="val -11473"/>
              <a:gd name="adj2" fmla="val 102388"/>
            </a:avLst>
          </a:prstGeom>
          <a:ln w="19050"/>
        </p:spPr>
        <p:style>
          <a:lnRef idx="1">
            <a:schemeClr val="accent1"/>
          </a:lnRef>
          <a:fillRef idx="0">
            <a:schemeClr val="accent1"/>
          </a:fillRef>
          <a:effectRef idx="0">
            <a:schemeClr val="accent1"/>
          </a:effectRef>
          <a:fontRef idx="minor">
            <a:schemeClr val="tx1"/>
          </a:fontRef>
        </p:style>
      </p:cxnSp>
      <p:sp>
        <p:nvSpPr>
          <p:cNvPr id="49" name="角丸四角形 48">
            <a:extLst>
              <a:ext uri="{FF2B5EF4-FFF2-40B4-BE49-F238E27FC236}">
                <a16:creationId xmlns:a16="http://schemas.microsoft.com/office/drawing/2014/main" id="{CE33F7DE-ABAE-824F-9436-92685FDB320C}"/>
              </a:ext>
            </a:extLst>
          </p:cNvPr>
          <p:cNvSpPr/>
          <p:nvPr/>
        </p:nvSpPr>
        <p:spPr>
          <a:xfrm>
            <a:off x="291296" y="644439"/>
            <a:ext cx="1875022" cy="276730"/>
          </a:xfrm>
          <a:prstGeom prst="roundRect">
            <a:avLst>
              <a:gd name="adj" fmla="val 5000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テキスト ボックス 49">
            <a:extLst>
              <a:ext uri="{FF2B5EF4-FFF2-40B4-BE49-F238E27FC236}">
                <a16:creationId xmlns:a16="http://schemas.microsoft.com/office/drawing/2014/main" id="{5A13EF69-1529-7547-900E-E7DA26FDA60C}"/>
              </a:ext>
            </a:extLst>
          </p:cNvPr>
          <p:cNvSpPr txBox="1"/>
          <p:nvPr/>
        </p:nvSpPr>
        <p:spPr>
          <a:xfrm>
            <a:off x="512678" y="643593"/>
            <a:ext cx="1501541" cy="307777"/>
          </a:xfrm>
          <a:prstGeom prst="rect">
            <a:avLst/>
          </a:prstGeom>
          <a:noFill/>
        </p:spPr>
        <p:txBody>
          <a:bodyPr wrap="square">
            <a:spAutoFit/>
          </a:bodyPr>
          <a:lstStyle/>
          <a:p>
            <a:pPr algn="ctr"/>
            <a:r>
              <a:rPr lang="ja-JP" altLang="en-US" sz="1400">
                <a:solidFill>
                  <a:schemeClr val="bg1"/>
                </a:solidFill>
              </a:rPr>
              <a:t>回答タイプ</a:t>
            </a:r>
          </a:p>
        </p:txBody>
      </p:sp>
      <p:pic>
        <p:nvPicPr>
          <p:cNvPr id="51" name="図 50">
            <a:extLst>
              <a:ext uri="{FF2B5EF4-FFF2-40B4-BE49-F238E27FC236}">
                <a16:creationId xmlns:a16="http://schemas.microsoft.com/office/drawing/2014/main" id="{8E8E1E6F-C510-E04F-BDE2-3B53FC78052D}"/>
              </a:ext>
            </a:extLst>
          </p:cNvPr>
          <p:cNvPicPr>
            <a:picLocks noChangeAspect="1"/>
          </p:cNvPicPr>
          <p:nvPr/>
        </p:nvPicPr>
        <p:blipFill>
          <a:blip r:embed="rId2"/>
          <a:stretch>
            <a:fillRect/>
          </a:stretch>
        </p:blipFill>
        <p:spPr>
          <a:xfrm>
            <a:off x="227748" y="107188"/>
            <a:ext cx="1279506" cy="452216"/>
          </a:xfrm>
          <a:prstGeom prst="rect">
            <a:avLst/>
          </a:prstGeom>
        </p:spPr>
      </p:pic>
      <p:cxnSp>
        <p:nvCxnSpPr>
          <p:cNvPr id="52" name="直線コネクタ 51">
            <a:extLst>
              <a:ext uri="{FF2B5EF4-FFF2-40B4-BE49-F238E27FC236}">
                <a16:creationId xmlns:a16="http://schemas.microsoft.com/office/drawing/2014/main" id="{31EA2E87-4FBF-D64C-AB0D-02339F553A4C}"/>
              </a:ext>
            </a:extLst>
          </p:cNvPr>
          <p:cNvCxnSpPr>
            <a:cxnSpLocks/>
          </p:cNvCxnSpPr>
          <p:nvPr/>
        </p:nvCxnSpPr>
        <p:spPr>
          <a:xfrm>
            <a:off x="102620" y="552548"/>
            <a:ext cx="9803380"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53" name="テキスト ボックス 52">
            <a:extLst>
              <a:ext uri="{FF2B5EF4-FFF2-40B4-BE49-F238E27FC236}">
                <a16:creationId xmlns:a16="http://schemas.microsoft.com/office/drawing/2014/main" id="{2DB79EAB-6858-A042-88AA-1DB940E48D4F}"/>
              </a:ext>
            </a:extLst>
          </p:cNvPr>
          <p:cNvSpPr txBox="1"/>
          <p:nvPr/>
        </p:nvSpPr>
        <p:spPr>
          <a:xfrm>
            <a:off x="1500554" y="212244"/>
            <a:ext cx="8405446" cy="369332"/>
          </a:xfrm>
          <a:prstGeom prst="rect">
            <a:avLst/>
          </a:prstGeom>
          <a:noFill/>
        </p:spPr>
        <p:txBody>
          <a:bodyPr wrap="square">
            <a:spAutoFit/>
          </a:bodyPr>
          <a:lstStyle/>
          <a:p>
            <a:r>
              <a:rPr lang="ja-JP" altLang="en-US" b="1">
                <a:solidFill>
                  <a:srgbClr val="0070C0"/>
                </a:solidFill>
              </a:rPr>
              <a:t>なら、こども基本法の背景を理解しながら意思表示が可能。</a:t>
            </a:r>
            <a:endParaRPr lang="ja-JP" altLang="en-US"/>
          </a:p>
        </p:txBody>
      </p:sp>
      <p:sp>
        <p:nvSpPr>
          <p:cNvPr id="54" name="テキスト ボックス 53">
            <a:extLst>
              <a:ext uri="{FF2B5EF4-FFF2-40B4-BE49-F238E27FC236}">
                <a16:creationId xmlns:a16="http://schemas.microsoft.com/office/drawing/2014/main" id="{D23BF484-6837-6046-A578-270E42C06984}"/>
              </a:ext>
            </a:extLst>
          </p:cNvPr>
          <p:cNvSpPr txBox="1"/>
          <p:nvPr/>
        </p:nvSpPr>
        <p:spPr>
          <a:xfrm>
            <a:off x="326571" y="950797"/>
            <a:ext cx="9088733" cy="584775"/>
          </a:xfrm>
          <a:prstGeom prst="rect">
            <a:avLst/>
          </a:prstGeom>
          <a:noFill/>
        </p:spPr>
        <p:txBody>
          <a:bodyPr wrap="square">
            <a:spAutoFit/>
          </a:bodyPr>
          <a:lstStyle/>
          <a:p>
            <a:r>
              <a:rPr kumimoji="1" lang="ja-JP" altLang="en-US" sz="1600" b="1">
                <a:solidFill>
                  <a:srgbClr val="0A348C"/>
                </a:solidFill>
                <a:latin typeface="+mn-ea"/>
                <a:cs typeface="メイリオ"/>
              </a:rPr>
              <a:t>少数意見、少数意見の懸念や疑問に対応しながら合意形成を行います。</a:t>
            </a:r>
            <a:endParaRPr kumimoji="1" lang="en-US" altLang="ja-JP" sz="1600" b="1" dirty="0">
              <a:solidFill>
                <a:srgbClr val="0A348C"/>
              </a:solidFill>
              <a:latin typeface="+mn-ea"/>
              <a:cs typeface="メイリオ"/>
            </a:endParaRPr>
          </a:p>
          <a:p>
            <a:r>
              <a:rPr kumimoji="1" lang="ja-JP" altLang="en-US" sz="1600" b="1">
                <a:solidFill>
                  <a:srgbClr val="0A348C"/>
                </a:solidFill>
                <a:latin typeface="+mn-ea"/>
                <a:cs typeface="メイリオ"/>
              </a:rPr>
              <a:t>二者択一ではなく、比較衡量を行いながら意思形成を行うことができます。</a:t>
            </a:r>
            <a:endParaRPr kumimoji="1" lang="en-US" altLang="ja-JP" sz="1600" b="1" dirty="0">
              <a:solidFill>
                <a:srgbClr val="0A348C"/>
              </a:solidFill>
              <a:latin typeface="+mn-ea"/>
              <a:cs typeface="メイリオ"/>
            </a:endParaRPr>
          </a:p>
        </p:txBody>
      </p:sp>
      <p:sp>
        <p:nvSpPr>
          <p:cNvPr id="55" name="正方形/長方形 54">
            <a:extLst>
              <a:ext uri="{FF2B5EF4-FFF2-40B4-BE49-F238E27FC236}">
                <a16:creationId xmlns:a16="http://schemas.microsoft.com/office/drawing/2014/main" id="{2351F8B8-C8C8-784D-9639-11F0B06E4C94}"/>
              </a:ext>
            </a:extLst>
          </p:cNvPr>
          <p:cNvSpPr/>
          <p:nvPr/>
        </p:nvSpPr>
        <p:spPr>
          <a:xfrm>
            <a:off x="6589749" y="5625624"/>
            <a:ext cx="1786084" cy="492566"/>
          </a:xfrm>
          <a:prstGeom prst="rect">
            <a:avLst/>
          </a:prstGeom>
        </p:spPr>
        <p:txBody>
          <a:bodyPr wrap="square">
            <a:spAutoFit/>
          </a:bodyPr>
          <a:lstStyle/>
          <a:p>
            <a:pPr algn="ctr"/>
            <a:r>
              <a:rPr kumimoji="1" lang="ja-JP" altLang="en-US" sz="1100" b="1">
                <a:solidFill>
                  <a:schemeClr val="bg2">
                    <a:lumMod val="25000"/>
                  </a:schemeClr>
                </a:solidFill>
                <a:latin typeface="+mn-ea"/>
              </a:rPr>
              <a:t>施策の配慮事項</a:t>
            </a:r>
            <a:endParaRPr kumimoji="1" lang="en-US" altLang="ja-JP" sz="1100" b="1" dirty="0">
              <a:solidFill>
                <a:schemeClr val="bg2">
                  <a:lumMod val="25000"/>
                </a:schemeClr>
              </a:solidFill>
              <a:latin typeface="+mn-ea"/>
            </a:endParaRPr>
          </a:p>
          <a:p>
            <a:pPr algn="ctr"/>
            <a:r>
              <a:rPr kumimoji="1" lang="ja-JP" altLang="en-US" sz="1100" b="1">
                <a:solidFill>
                  <a:schemeClr val="bg2">
                    <a:lumMod val="25000"/>
                  </a:schemeClr>
                </a:solidFill>
                <a:latin typeface="+mn-ea"/>
              </a:rPr>
              <a:t>として反映</a:t>
            </a:r>
            <a:endParaRPr lang="ja-JP" altLang="en-US" sz="1100"/>
          </a:p>
        </p:txBody>
      </p:sp>
      <p:sp>
        <p:nvSpPr>
          <p:cNvPr id="2" name="スライド番号プレースホルダー 1">
            <a:extLst>
              <a:ext uri="{FF2B5EF4-FFF2-40B4-BE49-F238E27FC236}">
                <a16:creationId xmlns:a16="http://schemas.microsoft.com/office/drawing/2014/main" id="{DA3F8A48-D192-F648-AE8E-B8AD53B18FCE}"/>
              </a:ext>
            </a:extLst>
          </p:cNvPr>
          <p:cNvSpPr>
            <a:spLocks noGrp="1"/>
          </p:cNvSpPr>
          <p:nvPr>
            <p:ph type="sldNum" sz="quarter" idx="12"/>
          </p:nvPr>
        </p:nvSpPr>
        <p:spPr/>
        <p:txBody>
          <a:bodyPr/>
          <a:lstStyle/>
          <a:p>
            <a:fld id="{A24A08D3-4842-684C-BE54-C9E1F2E8DB8B}" type="slidenum">
              <a:rPr kumimoji="1" lang="ja-JP" altLang="en-US" smtClean="0"/>
              <a:t>31</a:t>
            </a:fld>
            <a:endParaRPr kumimoji="1" lang="ja-JP" altLang="en-US"/>
          </a:p>
        </p:txBody>
      </p:sp>
    </p:spTree>
    <p:extLst>
      <p:ext uri="{BB962C8B-B14F-4D97-AF65-F5344CB8AC3E}">
        <p14:creationId xmlns:p14="http://schemas.microsoft.com/office/powerpoint/2010/main" val="9891466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5061F99A-3D76-3B42-B4DF-BF0D47D449AB}"/>
              </a:ext>
            </a:extLst>
          </p:cNvPr>
          <p:cNvSpPr txBox="1"/>
          <p:nvPr/>
        </p:nvSpPr>
        <p:spPr>
          <a:xfrm>
            <a:off x="708408" y="71568"/>
            <a:ext cx="8144189" cy="523220"/>
          </a:xfrm>
          <a:prstGeom prst="rect">
            <a:avLst/>
          </a:prstGeom>
          <a:noFill/>
        </p:spPr>
        <p:txBody>
          <a:bodyPr wrap="square">
            <a:spAutoFit/>
          </a:bodyPr>
          <a:lstStyle/>
          <a:p>
            <a:pPr>
              <a:spcAft>
                <a:spcPts val="0"/>
              </a:spcAft>
            </a:pPr>
            <a:r>
              <a:rPr lang="ja-JP" altLang="en-US" sz="2800" b="1">
                <a:latin typeface="+mn-ea"/>
              </a:rPr>
              <a:t>信頼（</a:t>
            </a:r>
            <a:r>
              <a:rPr lang="en-US" altLang="ja-JP" sz="2800" b="1" dirty="0">
                <a:latin typeface="+mn-ea"/>
              </a:rPr>
              <a:t>TRUST</a:t>
            </a:r>
            <a:r>
              <a:rPr lang="ja-JP" altLang="en-US" sz="2800" b="1">
                <a:latin typeface="+mn-ea"/>
              </a:rPr>
              <a:t>）って何？　</a:t>
            </a:r>
            <a:endParaRPr lang="en-US" altLang="ja-JP" sz="2800" b="1" dirty="0">
              <a:effectLst/>
              <a:latin typeface="+mn-ea"/>
            </a:endParaRPr>
          </a:p>
        </p:txBody>
      </p:sp>
      <p:sp>
        <p:nvSpPr>
          <p:cNvPr id="5" name="正方形/長方形 4">
            <a:extLst>
              <a:ext uri="{FF2B5EF4-FFF2-40B4-BE49-F238E27FC236}">
                <a16:creationId xmlns:a16="http://schemas.microsoft.com/office/drawing/2014/main" id="{3160BC13-2637-7943-90A9-D35BA614AA46}"/>
              </a:ext>
            </a:extLst>
          </p:cNvPr>
          <p:cNvSpPr/>
          <p:nvPr/>
        </p:nvSpPr>
        <p:spPr>
          <a:xfrm>
            <a:off x="0" y="0"/>
            <a:ext cx="602901" cy="6029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C2EF1FF8-E3AB-624A-8DE7-D531C8A194C9}"/>
              </a:ext>
            </a:extLst>
          </p:cNvPr>
          <p:cNvSpPr/>
          <p:nvPr/>
        </p:nvSpPr>
        <p:spPr>
          <a:xfrm>
            <a:off x="316923" y="2169159"/>
            <a:ext cx="3262432" cy="400110"/>
          </a:xfrm>
          <a:prstGeom prst="rect">
            <a:avLst/>
          </a:prstGeom>
        </p:spPr>
        <p:txBody>
          <a:bodyPr wrap="none">
            <a:spAutoFit/>
          </a:bodyPr>
          <a:lstStyle/>
          <a:p>
            <a:r>
              <a:rPr kumimoji="1" lang="en-US" altLang="ja-JP" sz="2000" b="1" dirty="0">
                <a:solidFill>
                  <a:srgbClr val="05318E"/>
                </a:solidFill>
                <a:latin typeface="+mn-ea"/>
              </a:rPr>
              <a:t>【</a:t>
            </a:r>
            <a:r>
              <a:rPr kumimoji="1" lang="ja-JP" altLang="en-US" sz="2000" b="1">
                <a:solidFill>
                  <a:srgbClr val="05318E"/>
                </a:solidFill>
                <a:latin typeface="+mn-ea"/>
              </a:rPr>
              <a:t>信頼を規定する要素</a:t>
            </a:r>
            <a:r>
              <a:rPr kumimoji="1" lang="en-US" altLang="ja-JP" sz="2000" b="1" dirty="0">
                <a:solidFill>
                  <a:srgbClr val="05318E"/>
                </a:solidFill>
                <a:latin typeface="+mn-ea"/>
              </a:rPr>
              <a:t>】</a:t>
            </a:r>
            <a:r>
              <a:rPr kumimoji="1" lang="ja-JP" altLang="en-US" sz="2000" b="1">
                <a:solidFill>
                  <a:srgbClr val="05318E"/>
                </a:solidFill>
                <a:latin typeface="+mn-ea"/>
              </a:rPr>
              <a:t>　</a:t>
            </a:r>
            <a:endParaRPr lang="ja-JP" altLang="en-US" sz="2000"/>
          </a:p>
        </p:txBody>
      </p:sp>
      <p:sp>
        <p:nvSpPr>
          <p:cNvPr id="7" name="正方形/長方形 6">
            <a:extLst>
              <a:ext uri="{FF2B5EF4-FFF2-40B4-BE49-F238E27FC236}">
                <a16:creationId xmlns:a16="http://schemas.microsoft.com/office/drawing/2014/main" id="{14173EDA-3AFE-7840-86FD-AA88ADA48A3B}"/>
              </a:ext>
            </a:extLst>
          </p:cNvPr>
          <p:cNvSpPr/>
          <p:nvPr/>
        </p:nvSpPr>
        <p:spPr>
          <a:xfrm>
            <a:off x="646362" y="1086252"/>
            <a:ext cx="9031640" cy="923330"/>
          </a:xfrm>
          <a:prstGeom prst="rect">
            <a:avLst/>
          </a:prstGeom>
        </p:spPr>
        <p:txBody>
          <a:bodyPr wrap="none">
            <a:spAutoFit/>
          </a:bodyPr>
          <a:lstStyle/>
          <a:p>
            <a:r>
              <a:rPr kumimoji="1" lang="en-US" altLang="ja-JP" b="1" dirty="0">
                <a:solidFill>
                  <a:srgbClr val="05318E"/>
                </a:solidFill>
                <a:latin typeface="+mn-ea"/>
              </a:rPr>
              <a:t>-</a:t>
            </a:r>
            <a:r>
              <a:rPr kumimoji="1" lang="ja-JP" altLang="en-US" b="1">
                <a:solidFill>
                  <a:srgbClr val="05318E"/>
                </a:solidFill>
                <a:latin typeface="+mn-ea"/>
              </a:rPr>
              <a:t>信頼を規定する成分から考える</a:t>
            </a:r>
            <a:endParaRPr kumimoji="1" lang="en-US" altLang="ja-JP" b="1" dirty="0">
              <a:solidFill>
                <a:srgbClr val="05318E"/>
              </a:solidFill>
              <a:latin typeface="+mn-ea"/>
            </a:endParaRPr>
          </a:p>
          <a:p>
            <a:r>
              <a:rPr kumimoji="1" lang="en-US" altLang="ja-JP" b="1" dirty="0">
                <a:solidFill>
                  <a:srgbClr val="05318E"/>
                </a:solidFill>
                <a:latin typeface="+mn-ea"/>
              </a:rPr>
              <a:t>-</a:t>
            </a:r>
            <a:r>
              <a:rPr kumimoji="1" lang="ja-JP" altLang="en-US" b="1">
                <a:solidFill>
                  <a:srgbClr val="05318E"/>
                </a:solidFill>
                <a:latin typeface="+mn-ea"/>
              </a:rPr>
              <a:t>最も有効なのは・・・</a:t>
            </a:r>
            <a:endParaRPr kumimoji="1" lang="en-US" altLang="ja-JP" b="1" dirty="0">
              <a:solidFill>
                <a:srgbClr val="05318E"/>
              </a:solidFill>
              <a:latin typeface="+mn-ea"/>
            </a:endParaRPr>
          </a:p>
          <a:p>
            <a:r>
              <a:rPr kumimoji="1" lang="en-US" altLang="ja-JP" b="1" dirty="0">
                <a:solidFill>
                  <a:srgbClr val="05318E"/>
                </a:solidFill>
                <a:latin typeface="+mn-ea"/>
              </a:rPr>
              <a:t>-SVS</a:t>
            </a:r>
            <a:r>
              <a:rPr kumimoji="1" lang="ja-JP" altLang="en-US" b="1">
                <a:solidFill>
                  <a:srgbClr val="05318E"/>
                </a:solidFill>
                <a:latin typeface="+mn-ea"/>
              </a:rPr>
              <a:t>モデルによる信頼形成を実現できる</a:t>
            </a:r>
            <a:r>
              <a:rPr kumimoji="1" lang="en-US" altLang="ja-JP" b="1" dirty="0">
                <a:solidFill>
                  <a:srgbClr val="05318E"/>
                </a:solidFill>
                <a:latin typeface="+mn-ea"/>
              </a:rPr>
              <a:t>UX</a:t>
            </a:r>
            <a:r>
              <a:rPr kumimoji="1" lang="ja-JP" altLang="en-US" b="1">
                <a:solidFill>
                  <a:srgbClr val="05318E"/>
                </a:solidFill>
                <a:latin typeface="+mn-ea"/>
              </a:rPr>
              <a:t>、メディアはあるか？　</a:t>
            </a:r>
            <a:r>
              <a:rPr kumimoji="1" lang="en-US" altLang="ja-JP" b="1" dirty="0">
                <a:solidFill>
                  <a:srgbClr val="05318E"/>
                </a:solidFill>
                <a:latin typeface="+mn-ea"/>
              </a:rPr>
              <a:t>-</a:t>
            </a:r>
            <a:r>
              <a:rPr kumimoji="1" lang="ja-JP" altLang="en-US" b="1">
                <a:solidFill>
                  <a:srgbClr val="05318E"/>
                </a:solidFill>
                <a:latin typeface="+mn-ea"/>
              </a:rPr>
              <a:t>無いからつくる</a:t>
            </a:r>
            <a:endParaRPr kumimoji="1" lang="en-US" altLang="ja-JP" b="1" dirty="0">
              <a:solidFill>
                <a:srgbClr val="05318E"/>
              </a:solidFill>
              <a:latin typeface="+mn-ea"/>
            </a:endParaRPr>
          </a:p>
        </p:txBody>
      </p:sp>
      <p:sp>
        <p:nvSpPr>
          <p:cNvPr id="8" name="正方形/長方形 7">
            <a:extLst>
              <a:ext uri="{FF2B5EF4-FFF2-40B4-BE49-F238E27FC236}">
                <a16:creationId xmlns:a16="http://schemas.microsoft.com/office/drawing/2014/main" id="{453CD1AA-3AE4-5346-A6DD-2F186FB03049}"/>
              </a:ext>
            </a:extLst>
          </p:cNvPr>
          <p:cNvSpPr/>
          <p:nvPr/>
        </p:nvSpPr>
        <p:spPr>
          <a:xfrm>
            <a:off x="907199" y="2743591"/>
            <a:ext cx="1678665" cy="461665"/>
          </a:xfrm>
          <a:prstGeom prst="rect">
            <a:avLst/>
          </a:prstGeom>
        </p:spPr>
        <p:txBody>
          <a:bodyPr wrap="none">
            <a:spAutoFit/>
          </a:bodyPr>
          <a:lstStyle/>
          <a:p>
            <a:r>
              <a:rPr kumimoji="1" lang="en-US" altLang="ja-JP" sz="2400" b="1" dirty="0">
                <a:solidFill>
                  <a:srgbClr val="05318E"/>
                </a:solidFill>
                <a:latin typeface="+mn-ea"/>
              </a:rPr>
              <a:t>1.</a:t>
            </a:r>
            <a:r>
              <a:rPr kumimoji="1" lang="ja-JP" altLang="en-US" sz="2400" b="1">
                <a:solidFill>
                  <a:srgbClr val="05318E"/>
                </a:solidFill>
                <a:latin typeface="+mn-ea"/>
              </a:rPr>
              <a:t>能力認知</a:t>
            </a:r>
            <a:endParaRPr lang="ja-JP" altLang="en-US" sz="2400"/>
          </a:p>
        </p:txBody>
      </p:sp>
      <p:sp>
        <p:nvSpPr>
          <p:cNvPr id="9" name="正方形/長方形 8">
            <a:extLst>
              <a:ext uri="{FF2B5EF4-FFF2-40B4-BE49-F238E27FC236}">
                <a16:creationId xmlns:a16="http://schemas.microsoft.com/office/drawing/2014/main" id="{0E12DCDA-F2E6-E84F-A97F-881DF88FF9F2}"/>
              </a:ext>
            </a:extLst>
          </p:cNvPr>
          <p:cNvSpPr/>
          <p:nvPr/>
        </p:nvSpPr>
        <p:spPr>
          <a:xfrm>
            <a:off x="907199" y="3800344"/>
            <a:ext cx="2294218" cy="461665"/>
          </a:xfrm>
          <a:prstGeom prst="rect">
            <a:avLst/>
          </a:prstGeom>
        </p:spPr>
        <p:txBody>
          <a:bodyPr wrap="none">
            <a:spAutoFit/>
          </a:bodyPr>
          <a:lstStyle/>
          <a:p>
            <a:r>
              <a:rPr kumimoji="1" lang="en-US" altLang="ja-JP" sz="2400" b="1" dirty="0">
                <a:solidFill>
                  <a:srgbClr val="05318E"/>
                </a:solidFill>
                <a:latin typeface="+mn-ea"/>
              </a:rPr>
              <a:t>2.</a:t>
            </a:r>
            <a:r>
              <a:rPr kumimoji="1" lang="ja-JP" altLang="en-US" sz="2400" b="1">
                <a:solidFill>
                  <a:srgbClr val="05318E"/>
                </a:solidFill>
                <a:latin typeface="+mn-ea"/>
              </a:rPr>
              <a:t>動機づけ認知</a:t>
            </a:r>
            <a:endParaRPr lang="ja-JP" altLang="en-US" sz="2400"/>
          </a:p>
        </p:txBody>
      </p:sp>
      <p:sp>
        <p:nvSpPr>
          <p:cNvPr id="10" name="正方形/長方形 9">
            <a:extLst>
              <a:ext uri="{FF2B5EF4-FFF2-40B4-BE49-F238E27FC236}">
                <a16:creationId xmlns:a16="http://schemas.microsoft.com/office/drawing/2014/main" id="{E6052E3C-F8ED-254F-8AE0-B262C2CDAAAA}"/>
              </a:ext>
            </a:extLst>
          </p:cNvPr>
          <p:cNvSpPr/>
          <p:nvPr/>
        </p:nvSpPr>
        <p:spPr>
          <a:xfrm>
            <a:off x="907199" y="4877192"/>
            <a:ext cx="2294218" cy="461665"/>
          </a:xfrm>
          <a:prstGeom prst="rect">
            <a:avLst/>
          </a:prstGeom>
        </p:spPr>
        <p:txBody>
          <a:bodyPr wrap="none">
            <a:spAutoFit/>
          </a:bodyPr>
          <a:lstStyle/>
          <a:p>
            <a:r>
              <a:rPr kumimoji="1" lang="en-US" altLang="ja-JP" sz="2400" b="1" dirty="0">
                <a:solidFill>
                  <a:srgbClr val="05318E"/>
                </a:solidFill>
                <a:latin typeface="+mn-ea"/>
              </a:rPr>
              <a:t>3.</a:t>
            </a:r>
            <a:r>
              <a:rPr kumimoji="1" lang="ja-JP" altLang="en-US" sz="2400" b="1">
                <a:solidFill>
                  <a:srgbClr val="05318E"/>
                </a:solidFill>
                <a:latin typeface="+mn-ea"/>
              </a:rPr>
              <a:t>価値共有認知</a:t>
            </a:r>
            <a:endParaRPr lang="ja-JP" altLang="en-US" sz="2400"/>
          </a:p>
        </p:txBody>
      </p:sp>
      <p:sp>
        <p:nvSpPr>
          <p:cNvPr id="11" name="正方形/長方形 10">
            <a:extLst>
              <a:ext uri="{FF2B5EF4-FFF2-40B4-BE49-F238E27FC236}">
                <a16:creationId xmlns:a16="http://schemas.microsoft.com/office/drawing/2014/main" id="{602A34C8-731A-FA45-A0EC-4CB9D841C592}"/>
              </a:ext>
            </a:extLst>
          </p:cNvPr>
          <p:cNvSpPr/>
          <p:nvPr/>
        </p:nvSpPr>
        <p:spPr>
          <a:xfrm>
            <a:off x="1160083" y="3110782"/>
            <a:ext cx="2031325" cy="461665"/>
          </a:xfrm>
          <a:prstGeom prst="rect">
            <a:avLst/>
          </a:prstGeom>
        </p:spPr>
        <p:txBody>
          <a:bodyPr wrap="none">
            <a:spAutoFit/>
          </a:bodyPr>
          <a:lstStyle/>
          <a:p>
            <a:r>
              <a:rPr kumimoji="1" lang="ja-JP" altLang="en-US" sz="1200" b="1">
                <a:solidFill>
                  <a:srgbClr val="05318E"/>
                </a:solidFill>
                <a:latin typeface="+mn-ea"/>
              </a:rPr>
              <a:t>有能、専門技術、権威など</a:t>
            </a:r>
            <a:endParaRPr kumimoji="1" lang="en-US" altLang="ja-JP" sz="1200" b="1" dirty="0">
              <a:solidFill>
                <a:srgbClr val="05318E"/>
              </a:solidFill>
              <a:latin typeface="+mn-ea"/>
            </a:endParaRPr>
          </a:p>
          <a:p>
            <a:r>
              <a:rPr kumimoji="1" lang="ja-JP" altLang="en-US" sz="1200" b="1">
                <a:solidFill>
                  <a:srgbClr val="05318E"/>
                </a:solidFill>
                <a:latin typeface="+mn-ea"/>
              </a:rPr>
              <a:t>（スゴそう）</a:t>
            </a:r>
            <a:endParaRPr lang="ja-JP" altLang="en-US" sz="1200"/>
          </a:p>
        </p:txBody>
      </p:sp>
      <p:sp>
        <p:nvSpPr>
          <p:cNvPr id="12" name="正方形/長方形 11">
            <a:extLst>
              <a:ext uri="{FF2B5EF4-FFF2-40B4-BE49-F238E27FC236}">
                <a16:creationId xmlns:a16="http://schemas.microsoft.com/office/drawing/2014/main" id="{7B091501-A727-B34B-B586-1666F14938B7}"/>
              </a:ext>
            </a:extLst>
          </p:cNvPr>
          <p:cNvSpPr/>
          <p:nvPr/>
        </p:nvSpPr>
        <p:spPr>
          <a:xfrm>
            <a:off x="1181854" y="4157486"/>
            <a:ext cx="2339102" cy="276999"/>
          </a:xfrm>
          <a:prstGeom prst="rect">
            <a:avLst/>
          </a:prstGeom>
        </p:spPr>
        <p:txBody>
          <a:bodyPr wrap="none">
            <a:spAutoFit/>
          </a:bodyPr>
          <a:lstStyle/>
          <a:p>
            <a:r>
              <a:rPr kumimoji="1" lang="ja-JP" altLang="en-US" sz="1200" b="1">
                <a:solidFill>
                  <a:srgbClr val="05318E"/>
                </a:solidFill>
                <a:latin typeface="+mn-ea"/>
              </a:rPr>
              <a:t>努力している、熱心だ、誠実さ</a:t>
            </a:r>
            <a:endParaRPr lang="ja-JP" altLang="en-US" sz="1200"/>
          </a:p>
        </p:txBody>
      </p:sp>
      <p:sp>
        <p:nvSpPr>
          <p:cNvPr id="13" name="正方形/長方形 12">
            <a:extLst>
              <a:ext uri="{FF2B5EF4-FFF2-40B4-BE49-F238E27FC236}">
                <a16:creationId xmlns:a16="http://schemas.microsoft.com/office/drawing/2014/main" id="{8C64C10E-DFCA-1642-A626-68F8B0B4BD9F}"/>
              </a:ext>
            </a:extLst>
          </p:cNvPr>
          <p:cNvSpPr/>
          <p:nvPr/>
        </p:nvSpPr>
        <p:spPr>
          <a:xfrm>
            <a:off x="1153384" y="5284576"/>
            <a:ext cx="3416320" cy="646331"/>
          </a:xfrm>
          <a:prstGeom prst="rect">
            <a:avLst/>
          </a:prstGeom>
        </p:spPr>
        <p:txBody>
          <a:bodyPr wrap="none">
            <a:spAutoFit/>
          </a:bodyPr>
          <a:lstStyle/>
          <a:p>
            <a:r>
              <a:rPr kumimoji="1" lang="ja-JP" altLang="en-US" sz="1200" b="1">
                <a:solidFill>
                  <a:srgbClr val="05318E"/>
                </a:solidFill>
                <a:latin typeface="+mn-ea"/>
              </a:rPr>
              <a:t>同じ目線に立っている、気持ちを共有している</a:t>
            </a:r>
            <a:endParaRPr kumimoji="1" lang="en-US" altLang="ja-JP" sz="1200" b="1" dirty="0">
              <a:solidFill>
                <a:srgbClr val="05318E"/>
              </a:solidFill>
              <a:latin typeface="+mn-ea"/>
            </a:endParaRPr>
          </a:p>
          <a:p>
            <a:r>
              <a:rPr kumimoji="1" lang="ja-JP" altLang="en-US" sz="1200" b="1">
                <a:solidFill>
                  <a:srgbClr val="05318E"/>
                </a:solidFill>
                <a:latin typeface="+mn-ea"/>
              </a:rPr>
              <a:t>何を重視するか一致しているか</a:t>
            </a:r>
            <a:endParaRPr kumimoji="1" lang="en-US" altLang="ja-JP" sz="1200" b="1" dirty="0">
              <a:solidFill>
                <a:srgbClr val="05318E"/>
              </a:solidFill>
              <a:latin typeface="+mn-ea"/>
            </a:endParaRPr>
          </a:p>
          <a:p>
            <a:r>
              <a:rPr kumimoji="1" lang="ja-JP" altLang="en-US" sz="1200" b="1">
                <a:solidFill>
                  <a:srgbClr val="05318E"/>
                </a:solidFill>
                <a:latin typeface="+mn-ea"/>
              </a:rPr>
              <a:t>どのような結果を選好しているかが同じか</a:t>
            </a:r>
            <a:endParaRPr lang="ja-JP" altLang="en-US" sz="1200"/>
          </a:p>
        </p:txBody>
      </p:sp>
      <p:sp>
        <p:nvSpPr>
          <p:cNvPr id="14" name="正方形/長方形 13">
            <a:extLst>
              <a:ext uri="{FF2B5EF4-FFF2-40B4-BE49-F238E27FC236}">
                <a16:creationId xmlns:a16="http://schemas.microsoft.com/office/drawing/2014/main" id="{3009A00A-9CA5-5646-9F88-927C4FE3C9A2}"/>
              </a:ext>
            </a:extLst>
          </p:cNvPr>
          <p:cNvSpPr/>
          <p:nvPr/>
        </p:nvSpPr>
        <p:spPr>
          <a:xfrm>
            <a:off x="1089826" y="5929421"/>
            <a:ext cx="4778410" cy="553998"/>
          </a:xfrm>
          <a:prstGeom prst="rect">
            <a:avLst/>
          </a:prstGeom>
        </p:spPr>
        <p:txBody>
          <a:bodyPr wrap="square">
            <a:spAutoFit/>
          </a:bodyPr>
          <a:lstStyle/>
          <a:p>
            <a:r>
              <a:rPr lang="ja-JP" altLang="en-US" sz="1400">
                <a:latin typeface="MS PGothic" panose="020B0600070205080204" pitchFamily="34" charset="-128"/>
                <a:ea typeface="MS PGothic" panose="020B0600070205080204" pitchFamily="34" charset="-128"/>
              </a:rPr>
              <a:t>主要価値類似性</a:t>
            </a:r>
            <a:r>
              <a:rPr lang="en-US" altLang="ja-JP" sz="1400" dirty="0">
                <a:latin typeface="MS PGothic" panose="020B0600070205080204" pitchFamily="34" charset="-128"/>
                <a:ea typeface="MS PGothic" panose="020B0600070205080204" pitchFamily="34" charset="-128"/>
              </a:rPr>
              <a:t>(</a:t>
            </a:r>
            <a:r>
              <a:rPr lang="en" altLang="ja-JP" sz="1400" dirty="0">
                <a:latin typeface="MS PGothic" panose="020B0600070205080204" pitchFamily="34" charset="-128"/>
                <a:ea typeface="MS PGothic" panose="020B0600070205080204" pitchFamily="34" charset="-128"/>
              </a:rPr>
              <a:t>SVS:</a:t>
            </a:r>
            <a:r>
              <a:rPr lang="en" altLang="ja-JP" dirty="0"/>
              <a:t> salient value similarity</a:t>
            </a:r>
            <a:r>
              <a:rPr lang="en" altLang="ja-JP" sz="1400" dirty="0">
                <a:latin typeface="MS PGothic" panose="020B0600070205080204" pitchFamily="34" charset="-128"/>
                <a:ea typeface="MS PGothic" panose="020B0600070205080204" pitchFamily="34" charset="-128"/>
              </a:rPr>
              <a:t>)</a:t>
            </a:r>
            <a:r>
              <a:rPr lang="ja-JP" altLang="en-US" sz="1400">
                <a:latin typeface="MS PGothic" panose="020B0600070205080204" pitchFamily="34" charset="-128"/>
                <a:ea typeface="MS PGothic" panose="020B0600070205080204" pitchFamily="34" charset="-128"/>
              </a:rPr>
              <a:t>モデル </a:t>
            </a:r>
            <a:r>
              <a:rPr lang="ja-JP" altLang="en-US" sz="1100">
                <a:latin typeface="MS PGothic" panose="020B0600070205080204" pitchFamily="34" charset="-128"/>
                <a:ea typeface="MS PGothic" panose="020B0600070205080204" pitchFamily="34" charset="-128"/>
              </a:rPr>
              <a:t>（</a:t>
            </a:r>
            <a:r>
              <a:rPr lang="en" altLang="ja-JP" sz="1100" dirty="0">
                <a:latin typeface="MS PGothic" panose="020B0600070205080204" pitchFamily="34" charset="-128"/>
                <a:ea typeface="MS PGothic" panose="020B0600070205080204" pitchFamily="34" charset="-128"/>
              </a:rPr>
              <a:t>Earle &amp; </a:t>
            </a:r>
            <a:r>
              <a:rPr lang="en" altLang="ja-JP" sz="1100" dirty="0" err="1">
                <a:latin typeface="MS PGothic" panose="020B0600070205080204" pitchFamily="34" charset="-128"/>
                <a:ea typeface="MS PGothic" panose="020B0600070205080204" pitchFamily="34" charset="-128"/>
              </a:rPr>
              <a:t>Cvetkovich</a:t>
            </a:r>
            <a:r>
              <a:rPr lang="en" altLang="ja-JP" sz="1100" dirty="0">
                <a:latin typeface="MS PGothic" panose="020B0600070205080204" pitchFamily="34" charset="-128"/>
                <a:ea typeface="MS PGothic" panose="020B0600070205080204" pitchFamily="34" charset="-128"/>
              </a:rPr>
              <a:t>, 1995)</a:t>
            </a:r>
            <a:endParaRPr lang="en" altLang="ja-JP" sz="1400" dirty="0">
              <a:effectLst/>
              <a:latin typeface="MS PGothic" panose="020B0600070205080204" pitchFamily="34" charset="-128"/>
              <a:ea typeface="MS PGothic" panose="020B0600070205080204" pitchFamily="34" charset="-128"/>
            </a:endParaRPr>
          </a:p>
        </p:txBody>
      </p:sp>
      <p:sp>
        <p:nvSpPr>
          <p:cNvPr id="15" name="正方形/長方形 14">
            <a:extLst>
              <a:ext uri="{FF2B5EF4-FFF2-40B4-BE49-F238E27FC236}">
                <a16:creationId xmlns:a16="http://schemas.microsoft.com/office/drawing/2014/main" id="{A189E8EA-3C58-D54D-A2FE-128AD467E244}"/>
              </a:ext>
            </a:extLst>
          </p:cNvPr>
          <p:cNvSpPr/>
          <p:nvPr/>
        </p:nvSpPr>
        <p:spPr>
          <a:xfrm>
            <a:off x="5614851" y="3555831"/>
            <a:ext cx="3877985" cy="1200329"/>
          </a:xfrm>
          <a:prstGeom prst="rect">
            <a:avLst/>
          </a:prstGeom>
        </p:spPr>
        <p:txBody>
          <a:bodyPr wrap="none">
            <a:spAutoFit/>
          </a:bodyPr>
          <a:lstStyle/>
          <a:p>
            <a:r>
              <a:rPr kumimoji="1" lang="en-US" altLang="ja-JP" sz="7200" b="1" dirty="0">
                <a:solidFill>
                  <a:srgbClr val="05318E"/>
                </a:solidFill>
                <a:latin typeface="+mn-ea"/>
              </a:rPr>
              <a:t>『</a:t>
            </a:r>
            <a:r>
              <a:rPr kumimoji="1" lang="ja-JP" altLang="en-US" sz="7200" b="1">
                <a:solidFill>
                  <a:srgbClr val="05318E"/>
                </a:solidFill>
                <a:latin typeface="+mn-ea"/>
              </a:rPr>
              <a:t>信頼</a:t>
            </a:r>
            <a:r>
              <a:rPr kumimoji="1" lang="en-US" altLang="ja-JP" sz="7200" b="1" dirty="0">
                <a:solidFill>
                  <a:srgbClr val="05318E"/>
                </a:solidFill>
                <a:latin typeface="+mn-ea"/>
              </a:rPr>
              <a:t>』</a:t>
            </a:r>
            <a:endParaRPr lang="ja-JP" altLang="en-US" sz="7200"/>
          </a:p>
        </p:txBody>
      </p:sp>
      <p:cxnSp>
        <p:nvCxnSpPr>
          <p:cNvPr id="16" name="直線コネクタ 15">
            <a:extLst>
              <a:ext uri="{FF2B5EF4-FFF2-40B4-BE49-F238E27FC236}">
                <a16:creationId xmlns:a16="http://schemas.microsoft.com/office/drawing/2014/main" id="{B6484E1C-15DE-A544-819E-2412BC99D93D}"/>
              </a:ext>
            </a:extLst>
          </p:cNvPr>
          <p:cNvCxnSpPr>
            <a:cxnSpLocks/>
          </p:cNvCxnSpPr>
          <p:nvPr/>
        </p:nvCxnSpPr>
        <p:spPr>
          <a:xfrm>
            <a:off x="2853732" y="2964264"/>
            <a:ext cx="3145132" cy="9445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DAD59007-9102-8146-8F9B-DDB5B8943402}"/>
              </a:ext>
            </a:extLst>
          </p:cNvPr>
          <p:cNvCxnSpPr>
            <a:cxnSpLocks/>
          </p:cNvCxnSpPr>
          <p:nvPr/>
        </p:nvCxnSpPr>
        <p:spPr>
          <a:xfrm>
            <a:off x="3356148" y="4061209"/>
            <a:ext cx="260252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947F37FB-9B15-9349-AF92-204C900BBDB2}"/>
              </a:ext>
            </a:extLst>
          </p:cNvPr>
          <p:cNvCxnSpPr>
            <a:cxnSpLocks/>
            <a:stCxn id="10" idx="3"/>
            <a:endCxn id="20" idx="1"/>
          </p:cNvCxnSpPr>
          <p:nvPr/>
        </p:nvCxnSpPr>
        <p:spPr>
          <a:xfrm>
            <a:off x="3201417" y="5108025"/>
            <a:ext cx="3440437" cy="276926"/>
          </a:xfrm>
          <a:prstGeom prst="line">
            <a:avLst/>
          </a:prstGeom>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id="{1A18BC92-CB62-AF4F-B24D-90A2B2252522}"/>
              </a:ext>
            </a:extLst>
          </p:cNvPr>
          <p:cNvSpPr/>
          <p:nvPr/>
        </p:nvSpPr>
        <p:spPr>
          <a:xfrm rot="5400000">
            <a:off x="4930139" y="-4128574"/>
            <a:ext cx="45719" cy="9906001"/>
          </a:xfrm>
          <a:prstGeom prst="rect">
            <a:avLst/>
          </a:prstGeom>
          <a:pattFill prst="dkDnDiag">
            <a:fgClr>
              <a:srgbClr val="1CC6D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角丸四角形 19">
            <a:extLst>
              <a:ext uri="{FF2B5EF4-FFF2-40B4-BE49-F238E27FC236}">
                <a16:creationId xmlns:a16="http://schemas.microsoft.com/office/drawing/2014/main" id="{E32DF96E-EF1E-C343-97A9-22F965677EC2}"/>
              </a:ext>
            </a:extLst>
          </p:cNvPr>
          <p:cNvSpPr/>
          <p:nvPr/>
        </p:nvSpPr>
        <p:spPr>
          <a:xfrm>
            <a:off x="6641854" y="5246586"/>
            <a:ext cx="1875022" cy="276730"/>
          </a:xfrm>
          <a:prstGeom prst="roundRect">
            <a:avLst>
              <a:gd name="adj" fmla="val 5000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2B1862BB-FDC1-614A-A32D-306E15D8BF4A}"/>
              </a:ext>
            </a:extLst>
          </p:cNvPr>
          <p:cNvSpPr txBox="1"/>
          <p:nvPr/>
        </p:nvSpPr>
        <p:spPr>
          <a:xfrm>
            <a:off x="6828595" y="5245740"/>
            <a:ext cx="1501541" cy="307777"/>
          </a:xfrm>
          <a:prstGeom prst="rect">
            <a:avLst/>
          </a:prstGeom>
          <a:noFill/>
        </p:spPr>
        <p:txBody>
          <a:bodyPr wrap="square">
            <a:spAutoFit/>
          </a:bodyPr>
          <a:lstStyle/>
          <a:p>
            <a:pPr algn="ctr"/>
            <a:r>
              <a:rPr lang="ja-JP" altLang="en-US" sz="1400">
                <a:solidFill>
                  <a:schemeClr val="bg1"/>
                </a:solidFill>
              </a:rPr>
              <a:t>回答タイプ</a:t>
            </a:r>
          </a:p>
        </p:txBody>
      </p:sp>
      <p:sp>
        <p:nvSpPr>
          <p:cNvPr id="2" name="下矢印 1">
            <a:extLst>
              <a:ext uri="{FF2B5EF4-FFF2-40B4-BE49-F238E27FC236}">
                <a16:creationId xmlns:a16="http://schemas.microsoft.com/office/drawing/2014/main" id="{3DFCE8C6-D7B6-E14B-9BB9-D9BF3C4EADCC}"/>
              </a:ext>
            </a:extLst>
          </p:cNvPr>
          <p:cNvSpPr/>
          <p:nvPr/>
        </p:nvSpPr>
        <p:spPr>
          <a:xfrm rot="10800000">
            <a:off x="7164475" y="4672484"/>
            <a:ext cx="914400" cy="422030"/>
          </a:xfrm>
          <a:prstGeom prst="downArrow">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4" name="直線コネクタ 23">
            <a:extLst>
              <a:ext uri="{FF2B5EF4-FFF2-40B4-BE49-F238E27FC236}">
                <a16:creationId xmlns:a16="http://schemas.microsoft.com/office/drawing/2014/main" id="{22EFC400-4549-7A49-A52F-F759DA749A41}"/>
              </a:ext>
            </a:extLst>
          </p:cNvPr>
          <p:cNvCxnSpPr>
            <a:cxnSpLocks/>
            <a:stCxn id="10" idx="3"/>
          </p:cNvCxnSpPr>
          <p:nvPr/>
        </p:nvCxnSpPr>
        <p:spPr>
          <a:xfrm flipV="1">
            <a:off x="3201417" y="4250453"/>
            <a:ext cx="2837642" cy="857572"/>
          </a:xfrm>
          <a:prstGeom prst="line">
            <a:avLst/>
          </a:prstGeom>
        </p:spPr>
        <p:style>
          <a:lnRef idx="1">
            <a:schemeClr val="accent1"/>
          </a:lnRef>
          <a:fillRef idx="0">
            <a:schemeClr val="accent1"/>
          </a:fillRef>
          <a:effectRef idx="0">
            <a:schemeClr val="accent1"/>
          </a:effectRef>
          <a:fontRef idx="minor">
            <a:schemeClr val="tx1"/>
          </a:fontRef>
        </p:style>
      </p:cxnSp>
      <p:sp>
        <p:nvSpPr>
          <p:cNvPr id="3" name="スライド番号プレースホルダー 2">
            <a:extLst>
              <a:ext uri="{FF2B5EF4-FFF2-40B4-BE49-F238E27FC236}">
                <a16:creationId xmlns:a16="http://schemas.microsoft.com/office/drawing/2014/main" id="{838AFE48-F2E3-0146-8716-4B9A50AC0840}"/>
              </a:ext>
            </a:extLst>
          </p:cNvPr>
          <p:cNvSpPr>
            <a:spLocks noGrp="1"/>
          </p:cNvSpPr>
          <p:nvPr>
            <p:ph type="sldNum" sz="quarter" idx="12"/>
          </p:nvPr>
        </p:nvSpPr>
        <p:spPr/>
        <p:txBody>
          <a:bodyPr/>
          <a:lstStyle/>
          <a:p>
            <a:fld id="{A24A08D3-4842-684C-BE54-C9E1F2E8DB8B}" type="slidenum">
              <a:rPr kumimoji="1" lang="ja-JP" altLang="en-US" smtClean="0"/>
              <a:t>32</a:t>
            </a:fld>
            <a:endParaRPr kumimoji="1" lang="ja-JP" altLang="en-US"/>
          </a:p>
        </p:txBody>
      </p:sp>
    </p:spTree>
    <p:extLst>
      <p:ext uri="{BB962C8B-B14F-4D97-AF65-F5344CB8AC3E}">
        <p14:creationId xmlns:p14="http://schemas.microsoft.com/office/powerpoint/2010/main" val="23804817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線コネクタ 6">
            <a:extLst>
              <a:ext uri="{FF2B5EF4-FFF2-40B4-BE49-F238E27FC236}">
                <a16:creationId xmlns:a16="http://schemas.microsoft.com/office/drawing/2014/main" id="{4D1F525E-0746-114B-8F9E-2233CB4C7186}"/>
              </a:ext>
            </a:extLst>
          </p:cNvPr>
          <p:cNvCxnSpPr/>
          <p:nvPr/>
        </p:nvCxnSpPr>
        <p:spPr>
          <a:xfrm>
            <a:off x="102620" y="653031"/>
            <a:ext cx="9441004"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8" name="テキスト ボックス 7">
            <a:extLst>
              <a:ext uri="{FF2B5EF4-FFF2-40B4-BE49-F238E27FC236}">
                <a16:creationId xmlns:a16="http://schemas.microsoft.com/office/drawing/2014/main" id="{0494DC36-4946-0043-8CBC-D397EE5B00A7}"/>
              </a:ext>
            </a:extLst>
          </p:cNvPr>
          <p:cNvSpPr txBox="1"/>
          <p:nvPr/>
        </p:nvSpPr>
        <p:spPr>
          <a:xfrm>
            <a:off x="-1" y="272533"/>
            <a:ext cx="9274175" cy="461665"/>
          </a:xfrm>
          <a:prstGeom prst="rect">
            <a:avLst/>
          </a:prstGeom>
          <a:noFill/>
        </p:spPr>
        <p:txBody>
          <a:bodyPr wrap="square">
            <a:spAutoFit/>
          </a:bodyPr>
          <a:lstStyle/>
          <a:p>
            <a:r>
              <a:rPr lang="ja-JP" altLang="en-US" sz="2400" b="1">
                <a:solidFill>
                  <a:srgbClr val="0070C0"/>
                </a:solidFill>
              </a:rPr>
              <a:t>こども基本法を地域のこどもと大人が共有して、</a:t>
            </a:r>
            <a:r>
              <a:rPr lang="en-US" altLang="ja-JP" sz="2400" b="1" dirty="0">
                <a:solidFill>
                  <a:srgbClr val="0070C0"/>
                </a:solidFill>
              </a:rPr>
              <a:t>”</a:t>
            </a:r>
            <a:r>
              <a:rPr lang="ja-JP" altLang="en-US" sz="2400" b="1">
                <a:solidFill>
                  <a:srgbClr val="0070C0"/>
                </a:solidFill>
              </a:rPr>
              <a:t>機会</a:t>
            </a:r>
            <a:r>
              <a:rPr lang="en-US" altLang="ja-JP" sz="2400" b="1" dirty="0">
                <a:solidFill>
                  <a:srgbClr val="0070C0"/>
                </a:solidFill>
              </a:rPr>
              <a:t>”</a:t>
            </a:r>
            <a:r>
              <a:rPr lang="ja-JP" altLang="en-US" sz="2400" b="1">
                <a:solidFill>
                  <a:srgbClr val="0070C0"/>
                </a:solidFill>
              </a:rPr>
              <a:t>を具体化</a:t>
            </a:r>
            <a:endParaRPr lang="ja-JP" altLang="en-US"/>
          </a:p>
        </p:txBody>
      </p:sp>
      <p:sp>
        <p:nvSpPr>
          <p:cNvPr id="9" name="テキスト ボックス 8">
            <a:extLst>
              <a:ext uri="{FF2B5EF4-FFF2-40B4-BE49-F238E27FC236}">
                <a16:creationId xmlns:a16="http://schemas.microsoft.com/office/drawing/2014/main" id="{2917AED3-4D42-DF44-AC74-EB4E114FF9F9}"/>
              </a:ext>
            </a:extLst>
          </p:cNvPr>
          <p:cNvSpPr txBox="1"/>
          <p:nvPr/>
        </p:nvSpPr>
        <p:spPr>
          <a:xfrm>
            <a:off x="244549" y="713086"/>
            <a:ext cx="9877646" cy="369332"/>
          </a:xfrm>
          <a:prstGeom prst="rect">
            <a:avLst/>
          </a:prstGeom>
          <a:noFill/>
        </p:spPr>
        <p:txBody>
          <a:bodyPr wrap="square">
            <a:spAutoFit/>
          </a:bodyPr>
          <a:lstStyle/>
          <a:p>
            <a:r>
              <a:rPr lang="ja-JP" altLang="en-US" sz="1800" b="1">
                <a:solidFill>
                  <a:srgbClr val="0A348C"/>
                </a:solidFill>
              </a:rPr>
              <a:t>中学校を中心に、地域の小中高校、および大学生を対象に、</a:t>
            </a:r>
            <a:r>
              <a:rPr lang="ja-JP" altLang="en-US" b="1">
                <a:solidFill>
                  <a:srgbClr val="0A348C"/>
                </a:solidFill>
              </a:rPr>
              <a:t>ポリネコ！を展開</a:t>
            </a:r>
            <a:endParaRPr lang="en-US" altLang="ja-JP" b="1" dirty="0">
              <a:solidFill>
                <a:srgbClr val="0A348C"/>
              </a:solidFill>
            </a:endParaRPr>
          </a:p>
        </p:txBody>
      </p:sp>
      <p:pic>
        <p:nvPicPr>
          <p:cNvPr id="10" name="図 9">
            <a:extLst>
              <a:ext uri="{FF2B5EF4-FFF2-40B4-BE49-F238E27FC236}">
                <a16:creationId xmlns:a16="http://schemas.microsoft.com/office/drawing/2014/main" id="{570A8CD9-0280-2941-943B-B16701D83305}"/>
              </a:ext>
            </a:extLst>
          </p:cNvPr>
          <p:cNvPicPr>
            <a:picLocks noChangeAspect="1"/>
          </p:cNvPicPr>
          <p:nvPr/>
        </p:nvPicPr>
        <p:blipFill>
          <a:blip r:embed="rId2"/>
          <a:stretch>
            <a:fillRect/>
          </a:stretch>
        </p:blipFill>
        <p:spPr>
          <a:xfrm>
            <a:off x="1212775" y="3865889"/>
            <a:ext cx="647767" cy="827149"/>
          </a:xfrm>
          <a:prstGeom prst="rect">
            <a:avLst/>
          </a:prstGeom>
        </p:spPr>
      </p:pic>
      <p:pic>
        <p:nvPicPr>
          <p:cNvPr id="11" name="図 10">
            <a:extLst>
              <a:ext uri="{FF2B5EF4-FFF2-40B4-BE49-F238E27FC236}">
                <a16:creationId xmlns:a16="http://schemas.microsoft.com/office/drawing/2014/main" id="{6D8026A5-2146-3E47-9551-5C1561025863}"/>
              </a:ext>
            </a:extLst>
          </p:cNvPr>
          <p:cNvPicPr>
            <a:picLocks noChangeAspect="1"/>
          </p:cNvPicPr>
          <p:nvPr/>
        </p:nvPicPr>
        <p:blipFill>
          <a:blip r:embed="rId3"/>
          <a:stretch>
            <a:fillRect/>
          </a:stretch>
        </p:blipFill>
        <p:spPr>
          <a:xfrm>
            <a:off x="1024145" y="2652010"/>
            <a:ext cx="952500" cy="939800"/>
          </a:xfrm>
          <a:prstGeom prst="rect">
            <a:avLst/>
          </a:prstGeom>
        </p:spPr>
      </p:pic>
      <p:pic>
        <p:nvPicPr>
          <p:cNvPr id="12" name="図 11">
            <a:extLst>
              <a:ext uri="{FF2B5EF4-FFF2-40B4-BE49-F238E27FC236}">
                <a16:creationId xmlns:a16="http://schemas.microsoft.com/office/drawing/2014/main" id="{D034A8CD-945A-0A45-8268-8C8A310806B8}"/>
              </a:ext>
            </a:extLst>
          </p:cNvPr>
          <p:cNvPicPr>
            <a:picLocks noChangeAspect="1"/>
          </p:cNvPicPr>
          <p:nvPr/>
        </p:nvPicPr>
        <p:blipFill>
          <a:blip r:embed="rId4"/>
          <a:stretch>
            <a:fillRect/>
          </a:stretch>
        </p:blipFill>
        <p:spPr>
          <a:xfrm>
            <a:off x="1113647" y="4988477"/>
            <a:ext cx="718018" cy="994968"/>
          </a:xfrm>
          <a:prstGeom prst="rect">
            <a:avLst/>
          </a:prstGeom>
        </p:spPr>
      </p:pic>
      <p:sp>
        <p:nvSpPr>
          <p:cNvPr id="13" name="テキスト ボックス 12">
            <a:extLst>
              <a:ext uri="{FF2B5EF4-FFF2-40B4-BE49-F238E27FC236}">
                <a16:creationId xmlns:a16="http://schemas.microsoft.com/office/drawing/2014/main" id="{1139B6C5-1080-A84D-9327-9296BB58F0E8}"/>
              </a:ext>
            </a:extLst>
          </p:cNvPr>
          <p:cNvSpPr txBox="1"/>
          <p:nvPr/>
        </p:nvSpPr>
        <p:spPr>
          <a:xfrm>
            <a:off x="553222" y="2416858"/>
            <a:ext cx="1172116" cy="261610"/>
          </a:xfrm>
          <a:prstGeom prst="rect">
            <a:avLst/>
          </a:prstGeom>
          <a:noFill/>
        </p:spPr>
        <p:txBody>
          <a:bodyPr wrap="none" rtlCol="0">
            <a:spAutoFit/>
          </a:bodyPr>
          <a:lstStyle/>
          <a:p>
            <a:r>
              <a:rPr kumimoji="1" lang="ja-JP" altLang="en-US" sz="1100"/>
              <a:t>・教職員の方々</a:t>
            </a:r>
          </a:p>
        </p:txBody>
      </p:sp>
      <p:sp>
        <p:nvSpPr>
          <p:cNvPr id="14" name="テキスト ボックス 13">
            <a:extLst>
              <a:ext uri="{FF2B5EF4-FFF2-40B4-BE49-F238E27FC236}">
                <a16:creationId xmlns:a16="http://schemas.microsoft.com/office/drawing/2014/main" id="{3CFCAC5B-1799-8D48-ACE2-EEEC86DA17CB}"/>
              </a:ext>
            </a:extLst>
          </p:cNvPr>
          <p:cNvSpPr txBox="1"/>
          <p:nvPr/>
        </p:nvSpPr>
        <p:spPr>
          <a:xfrm>
            <a:off x="553222" y="3649810"/>
            <a:ext cx="607859" cy="261610"/>
          </a:xfrm>
          <a:prstGeom prst="rect">
            <a:avLst/>
          </a:prstGeom>
          <a:noFill/>
        </p:spPr>
        <p:txBody>
          <a:bodyPr wrap="none" rtlCol="0">
            <a:spAutoFit/>
          </a:bodyPr>
          <a:lstStyle/>
          <a:p>
            <a:r>
              <a:rPr kumimoji="1" lang="ja-JP" altLang="en-US" sz="1100"/>
              <a:t>・生徒</a:t>
            </a:r>
          </a:p>
        </p:txBody>
      </p:sp>
      <p:sp>
        <p:nvSpPr>
          <p:cNvPr id="15" name="テキスト ボックス 14">
            <a:extLst>
              <a:ext uri="{FF2B5EF4-FFF2-40B4-BE49-F238E27FC236}">
                <a16:creationId xmlns:a16="http://schemas.microsoft.com/office/drawing/2014/main" id="{F5FFEC97-83D8-4C48-9B6B-88731510605A}"/>
              </a:ext>
            </a:extLst>
          </p:cNvPr>
          <p:cNvSpPr txBox="1"/>
          <p:nvPr/>
        </p:nvSpPr>
        <p:spPr>
          <a:xfrm>
            <a:off x="553222" y="4756372"/>
            <a:ext cx="1253869" cy="261610"/>
          </a:xfrm>
          <a:prstGeom prst="rect">
            <a:avLst/>
          </a:prstGeom>
          <a:noFill/>
        </p:spPr>
        <p:txBody>
          <a:bodyPr wrap="none" rtlCol="0">
            <a:spAutoFit/>
          </a:bodyPr>
          <a:lstStyle/>
          <a:p>
            <a:r>
              <a:rPr kumimoji="1" lang="ja-JP" altLang="en-US" sz="1100"/>
              <a:t>・保護者（</a:t>
            </a:r>
            <a:r>
              <a:rPr kumimoji="1" lang="en-US" altLang="ja-JP" sz="1100" dirty="0"/>
              <a:t>PTA</a:t>
            </a:r>
            <a:r>
              <a:rPr kumimoji="1" lang="ja-JP" altLang="en-US" sz="1100"/>
              <a:t>）</a:t>
            </a:r>
          </a:p>
        </p:txBody>
      </p:sp>
      <p:sp>
        <p:nvSpPr>
          <p:cNvPr id="16" name="テキスト ボックス 15">
            <a:extLst>
              <a:ext uri="{FF2B5EF4-FFF2-40B4-BE49-F238E27FC236}">
                <a16:creationId xmlns:a16="http://schemas.microsoft.com/office/drawing/2014/main" id="{FB2F5938-5680-3C45-9334-7B47477083FC}"/>
              </a:ext>
            </a:extLst>
          </p:cNvPr>
          <p:cNvSpPr txBox="1"/>
          <p:nvPr/>
        </p:nvSpPr>
        <p:spPr>
          <a:xfrm>
            <a:off x="531450" y="6051772"/>
            <a:ext cx="1454244" cy="430887"/>
          </a:xfrm>
          <a:prstGeom prst="rect">
            <a:avLst/>
          </a:prstGeom>
          <a:noFill/>
        </p:spPr>
        <p:txBody>
          <a:bodyPr wrap="none" rtlCol="0">
            <a:spAutoFit/>
          </a:bodyPr>
          <a:lstStyle/>
          <a:p>
            <a:r>
              <a:rPr kumimoji="1" lang="ja-JP" altLang="en-US" sz="1100"/>
              <a:t>・地域の保護者にも</a:t>
            </a:r>
            <a:endParaRPr kumimoji="1" lang="en-US" altLang="ja-JP" sz="1100" dirty="0"/>
          </a:p>
          <a:p>
            <a:r>
              <a:rPr kumimoji="1" lang="ja-JP" altLang="en-US" sz="1100"/>
              <a:t>　参加告知</a:t>
            </a:r>
          </a:p>
        </p:txBody>
      </p:sp>
      <p:sp>
        <p:nvSpPr>
          <p:cNvPr id="17" name="右大かっこ 16">
            <a:extLst>
              <a:ext uri="{FF2B5EF4-FFF2-40B4-BE49-F238E27FC236}">
                <a16:creationId xmlns:a16="http://schemas.microsoft.com/office/drawing/2014/main" id="{50CBA2B1-0556-5F48-AABD-24CF87857DA8}"/>
              </a:ext>
            </a:extLst>
          </p:cNvPr>
          <p:cNvSpPr/>
          <p:nvPr/>
        </p:nvSpPr>
        <p:spPr>
          <a:xfrm>
            <a:off x="2002971" y="2383971"/>
            <a:ext cx="152400" cy="4125686"/>
          </a:xfrm>
          <a:prstGeom prst="rightBracket">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E61CA2AF-BA8F-8F49-B66D-6B7275FC145D}"/>
              </a:ext>
            </a:extLst>
          </p:cNvPr>
          <p:cNvSpPr txBox="1"/>
          <p:nvPr/>
        </p:nvSpPr>
        <p:spPr>
          <a:xfrm>
            <a:off x="4867794" y="3664463"/>
            <a:ext cx="1431471" cy="369332"/>
          </a:xfrm>
          <a:prstGeom prst="rect">
            <a:avLst/>
          </a:prstGeom>
          <a:noFill/>
        </p:spPr>
        <p:txBody>
          <a:bodyPr wrap="square">
            <a:spAutoFit/>
          </a:bodyPr>
          <a:lstStyle/>
          <a:p>
            <a:pPr algn="ctr"/>
            <a:r>
              <a:rPr lang="ja-JP" altLang="en-US" sz="1800"/>
              <a:t>高校９校</a:t>
            </a:r>
            <a:endParaRPr lang="ja-JP" altLang="en-US"/>
          </a:p>
        </p:txBody>
      </p:sp>
      <p:sp>
        <p:nvSpPr>
          <p:cNvPr id="19" name="テキスト ボックス 18">
            <a:extLst>
              <a:ext uri="{FF2B5EF4-FFF2-40B4-BE49-F238E27FC236}">
                <a16:creationId xmlns:a16="http://schemas.microsoft.com/office/drawing/2014/main" id="{7218A3DC-B405-864C-8F80-1E57CF97C9F0}"/>
              </a:ext>
            </a:extLst>
          </p:cNvPr>
          <p:cNvSpPr txBox="1"/>
          <p:nvPr/>
        </p:nvSpPr>
        <p:spPr>
          <a:xfrm>
            <a:off x="3093423" y="3664463"/>
            <a:ext cx="1409700" cy="369332"/>
          </a:xfrm>
          <a:prstGeom prst="rect">
            <a:avLst/>
          </a:prstGeom>
          <a:noFill/>
        </p:spPr>
        <p:txBody>
          <a:bodyPr wrap="square">
            <a:spAutoFit/>
          </a:bodyPr>
          <a:lstStyle/>
          <a:p>
            <a:pPr algn="ctr"/>
            <a:r>
              <a:rPr lang="ja-JP" altLang="en-US" sz="1800"/>
              <a:t>中学１３校</a:t>
            </a:r>
            <a:endParaRPr lang="ja-JP" altLang="en-US"/>
          </a:p>
        </p:txBody>
      </p:sp>
      <p:sp>
        <p:nvSpPr>
          <p:cNvPr id="20" name="角丸四角形 19">
            <a:extLst>
              <a:ext uri="{FF2B5EF4-FFF2-40B4-BE49-F238E27FC236}">
                <a16:creationId xmlns:a16="http://schemas.microsoft.com/office/drawing/2014/main" id="{DA561A0B-8CA4-DB4B-BAC9-84510D9EEE62}"/>
              </a:ext>
            </a:extLst>
          </p:cNvPr>
          <p:cNvSpPr/>
          <p:nvPr/>
        </p:nvSpPr>
        <p:spPr>
          <a:xfrm>
            <a:off x="2988035" y="3697790"/>
            <a:ext cx="1664352" cy="26985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角丸四角形 20">
            <a:extLst>
              <a:ext uri="{FF2B5EF4-FFF2-40B4-BE49-F238E27FC236}">
                <a16:creationId xmlns:a16="http://schemas.microsoft.com/office/drawing/2014/main" id="{75D7A09A-E289-8445-8BE1-B2C4B6D26601}"/>
              </a:ext>
            </a:extLst>
          </p:cNvPr>
          <p:cNvSpPr/>
          <p:nvPr/>
        </p:nvSpPr>
        <p:spPr>
          <a:xfrm>
            <a:off x="4752871" y="3697790"/>
            <a:ext cx="1657975" cy="26985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7AFAE216-1E3D-F046-8C98-4F735CD3591C}"/>
              </a:ext>
            </a:extLst>
          </p:cNvPr>
          <p:cNvSpPr txBox="1"/>
          <p:nvPr/>
        </p:nvSpPr>
        <p:spPr>
          <a:xfrm>
            <a:off x="2832164" y="3347941"/>
            <a:ext cx="1989368" cy="261610"/>
          </a:xfrm>
          <a:prstGeom prst="rect">
            <a:avLst/>
          </a:prstGeom>
          <a:noFill/>
        </p:spPr>
        <p:txBody>
          <a:bodyPr wrap="square">
            <a:spAutoFit/>
          </a:bodyPr>
          <a:lstStyle/>
          <a:p>
            <a:pPr algn="ctr"/>
            <a:r>
              <a:rPr lang="ja-JP" altLang="en-US" sz="1100"/>
              <a:t>市内大学生にも告知</a:t>
            </a:r>
          </a:p>
        </p:txBody>
      </p:sp>
      <p:sp>
        <p:nvSpPr>
          <p:cNvPr id="23" name="角丸四角形 22">
            <a:extLst>
              <a:ext uri="{FF2B5EF4-FFF2-40B4-BE49-F238E27FC236}">
                <a16:creationId xmlns:a16="http://schemas.microsoft.com/office/drawing/2014/main" id="{F1D7E198-874A-994A-B0D3-BDBC556D8687}"/>
              </a:ext>
            </a:extLst>
          </p:cNvPr>
          <p:cNvSpPr/>
          <p:nvPr/>
        </p:nvSpPr>
        <p:spPr>
          <a:xfrm>
            <a:off x="2988035" y="3338562"/>
            <a:ext cx="1670213" cy="26985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DB94345D-C2FE-2C44-9415-CEE5DEA91894}"/>
              </a:ext>
            </a:extLst>
          </p:cNvPr>
          <p:cNvSpPr txBox="1"/>
          <p:nvPr/>
        </p:nvSpPr>
        <p:spPr>
          <a:xfrm>
            <a:off x="4712675" y="3347941"/>
            <a:ext cx="1752598" cy="261610"/>
          </a:xfrm>
          <a:prstGeom prst="rect">
            <a:avLst/>
          </a:prstGeom>
          <a:noFill/>
        </p:spPr>
        <p:txBody>
          <a:bodyPr wrap="square">
            <a:spAutoFit/>
          </a:bodyPr>
          <a:lstStyle/>
          <a:p>
            <a:pPr algn="ctr"/>
            <a:r>
              <a:rPr lang="ja-JP" altLang="en-US" sz="1100"/>
              <a:t>市議会議員に参加要請</a:t>
            </a:r>
          </a:p>
        </p:txBody>
      </p:sp>
      <p:sp>
        <p:nvSpPr>
          <p:cNvPr id="25" name="角丸四角形 24">
            <a:extLst>
              <a:ext uri="{FF2B5EF4-FFF2-40B4-BE49-F238E27FC236}">
                <a16:creationId xmlns:a16="http://schemas.microsoft.com/office/drawing/2014/main" id="{1967637A-77AD-254D-9FFB-C7A13A9BBFB3}"/>
              </a:ext>
            </a:extLst>
          </p:cNvPr>
          <p:cNvSpPr/>
          <p:nvPr/>
        </p:nvSpPr>
        <p:spPr>
          <a:xfrm>
            <a:off x="4762403" y="3338562"/>
            <a:ext cx="1659328" cy="26985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角丸四角形 25">
            <a:extLst>
              <a:ext uri="{FF2B5EF4-FFF2-40B4-BE49-F238E27FC236}">
                <a16:creationId xmlns:a16="http://schemas.microsoft.com/office/drawing/2014/main" id="{246E4D60-3692-0E4F-8582-807E3D736C00}"/>
              </a:ext>
            </a:extLst>
          </p:cNvPr>
          <p:cNvSpPr/>
          <p:nvPr/>
        </p:nvSpPr>
        <p:spPr>
          <a:xfrm>
            <a:off x="2984361" y="4051157"/>
            <a:ext cx="3426488" cy="26985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AC1024D5-DC8D-A844-8261-4F4B619DA6CA}"/>
              </a:ext>
            </a:extLst>
          </p:cNvPr>
          <p:cNvSpPr txBox="1"/>
          <p:nvPr/>
        </p:nvSpPr>
        <p:spPr>
          <a:xfrm>
            <a:off x="3526972" y="4027878"/>
            <a:ext cx="2311121" cy="369332"/>
          </a:xfrm>
          <a:prstGeom prst="rect">
            <a:avLst/>
          </a:prstGeom>
          <a:noFill/>
        </p:spPr>
        <p:txBody>
          <a:bodyPr wrap="square">
            <a:spAutoFit/>
          </a:bodyPr>
          <a:lstStyle/>
          <a:p>
            <a:pPr algn="ctr"/>
            <a:r>
              <a:rPr lang="ja-JP" altLang="en-US" sz="1800"/>
              <a:t>小学校２５</a:t>
            </a:r>
            <a:r>
              <a:rPr lang="ja-JP" altLang="en-US"/>
              <a:t>校</a:t>
            </a:r>
          </a:p>
        </p:txBody>
      </p:sp>
      <p:sp>
        <p:nvSpPr>
          <p:cNvPr id="28" name="テキスト ボックス 27">
            <a:extLst>
              <a:ext uri="{FF2B5EF4-FFF2-40B4-BE49-F238E27FC236}">
                <a16:creationId xmlns:a16="http://schemas.microsoft.com/office/drawing/2014/main" id="{B4D9FDF3-4635-5743-9076-9DB988083FEA}"/>
              </a:ext>
            </a:extLst>
          </p:cNvPr>
          <p:cNvSpPr txBox="1"/>
          <p:nvPr/>
        </p:nvSpPr>
        <p:spPr>
          <a:xfrm>
            <a:off x="7315199" y="3200400"/>
            <a:ext cx="2590801" cy="688137"/>
          </a:xfrm>
          <a:prstGeom prst="rect">
            <a:avLst/>
          </a:prstGeom>
          <a:noFill/>
        </p:spPr>
        <p:txBody>
          <a:bodyPr wrap="square">
            <a:spAutoFit/>
          </a:bodyPr>
          <a:lstStyle/>
          <a:p>
            <a:pPr algn="ctr">
              <a:lnSpc>
                <a:spcPct val="80000"/>
              </a:lnSpc>
            </a:pPr>
            <a:r>
              <a:rPr lang="ja-JP" altLang="en-US" sz="1600" b="1"/>
              <a:t>宇部市</a:t>
            </a:r>
            <a:endParaRPr lang="en-US" altLang="ja-JP" sz="1600" b="1" dirty="0"/>
          </a:p>
          <a:p>
            <a:pPr algn="ctr">
              <a:lnSpc>
                <a:spcPct val="80000"/>
              </a:lnSpc>
            </a:pPr>
            <a:r>
              <a:rPr lang="en-US" altLang="ja-JP" sz="1600" b="1" dirty="0"/>
              <a:t>『</a:t>
            </a:r>
            <a:r>
              <a:rPr lang="ja-JP" altLang="en-US" sz="1600" b="1"/>
              <a:t>こども計画</a:t>
            </a:r>
            <a:r>
              <a:rPr lang="en-US" altLang="ja-JP" sz="1600" b="1" dirty="0"/>
              <a:t>』</a:t>
            </a:r>
          </a:p>
          <a:p>
            <a:pPr algn="ctr">
              <a:lnSpc>
                <a:spcPct val="80000"/>
              </a:lnSpc>
            </a:pPr>
            <a:r>
              <a:rPr lang="ja-JP" altLang="en-US" sz="1600" b="1"/>
              <a:t>↓</a:t>
            </a:r>
            <a:endParaRPr lang="en-US" altLang="ja-JP" sz="1600" b="1" dirty="0"/>
          </a:p>
        </p:txBody>
      </p:sp>
      <p:sp>
        <p:nvSpPr>
          <p:cNvPr id="29" name="テキスト ボックス 28">
            <a:extLst>
              <a:ext uri="{FF2B5EF4-FFF2-40B4-BE49-F238E27FC236}">
                <a16:creationId xmlns:a16="http://schemas.microsoft.com/office/drawing/2014/main" id="{2DA3A69B-4F77-1C48-B3B4-E517653DD4C1}"/>
              </a:ext>
            </a:extLst>
          </p:cNvPr>
          <p:cNvSpPr txBox="1"/>
          <p:nvPr/>
        </p:nvSpPr>
        <p:spPr>
          <a:xfrm>
            <a:off x="7326086" y="3836366"/>
            <a:ext cx="2579914" cy="1946495"/>
          </a:xfrm>
          <a:prstGeom prst="rect">
            <a:avLst/>
          </a:prstGeom>
          <a:noFill/>
        </p:spPr>
        <p:txBody>
          <a:bodyPr wrap="square">
            <a:spAutoFit/>
          </a:bodyPr>
          <a:lstStyle/>
          <a:p>
            <a:pPr algn="ctr">
              <a:lnSpc>
                <a:spcPct val="80000"/>
              </a:lnSpc>
            </a:pPr>
            <a:r>
              <a:rPr lang="ja-JP" altLang="en-US" sz="1400">
                <a:latin typeface="+mn-ea"/>
              </a:rPr>
              <a:t>宇部市に暮らす、全ての</a:t>
            </a:r>
            <a:endParaRPr lang="en-US" altLang="ja-JP" sz="1400" dirty="0">
              <a:latin typeface="+mn-ea"/>
            </a:endParaRPr>
          </a:p>
          <a:p>
            <a:pPr algn="ctr">
              <a:lnSpc>
                <a:spcPct val="80000"/>
              </a:lnSpc>
            </a:pPr>
            <a:r>
              <a:rPr lang="ja-JP" altLang="en-US" sz="1400">
                <a:latin typeface="+mn-ea"/>
              </a:rPr>
              <a:t>こどもが尊重され</a:t>
            </a:r>
            <a:endParaRPr lang="en-US" altLang="ja-JP" sz="1400" dirty="0">
              <a:latin typeface="+mn-ea"/>
            </a:endParaRPr>
          </a:p>
          <a:p>
            <a:pPr algn="ctr">
              <a:lnSpc>
                <a:spcPct val="80000"/>
              </a:lnSpc>
            </a:pPr>
            <a:r>
              <a:rPr lang="ja-JP" altLang="en-US" sz="1400">
                <a:latin typeface="+mn-ea"/>
              </a:rPr>
              <a:t>自身の暮らし、</a:t>
            </a:r>
            <a:endParaRPr lang="en-US" altLang="ja-JP" sz="1400" dirty="0">
              <a:latin typeface="+mn-ea"/>
            </a:endParaRPr>
          </a:p>
          <a:p>
            <a:pPr algn="ctr">
              <a:lnSpc>
                <a:spcPct val="80000"/>
              </a:lnSpc>
            </a:pPr>
            <a:r>
              <a:rPr lang="ja-JP" altLang="en-US" sz="1200">
                <a:latin typeface="+mn-ea"/>
              </a:rPr>
              <a:t>（家庭、学校など）</a:t>
            </a:r>
            <a:endParaRPr lang="en-US" altLang="ja-JP" sz="1200" dirty="0">
              <a:latin typeface="+mn-ea"/>
            </a:endParaRPr>
          </a:p>
          <a:p>
            <a:pPr algn="ctr">
              <a:lnSpc>
                <a:spcPct val="80000"/>
              </a:lnSpc>
            </a:pPr>
            <a:r>
              <a:rPr lang="ja-JP" altLang="en-US" sz="1400">
                <a:latin typeface="+mn-ea"/>
              </a:rPr>
              <a:t>地域社会などに、</a:t>
            </a:r>
            <a:endParaRPr lang="en-US" altLang="ja-JP" sz="1400" dirty="0">
              <a:latin typeface="+mn-ea"/>
            </a:endParaRPr>
          </a:p>
          <a:p>
            <a:pPr algn="ctr">
              <a:lnSpc>
                <a:spcPct val="80000"/>
              </a:lnSpc>
            </a:pPr>
            <a:r>
              <a:rPr lang="ja-JP" altLang="en-US" sz="1200">
                <a:latin typeface="+mn-ea"/>
              </a:rPr>
              <a:t>（若者支援など）</a:t>
            </a:r>
            <a:endParaRPr lang="en-US" altLang="ja-JP" sz="1200" dirty="0">
              <a:latin typeface="+mn-ea"/>
            </a:endParaRPr>
          </a:p>
          <a:p>
            <a:pPr algn="ctr">
              <a:lnSpc>
                <a:spcPct val="80000"/>
              </a:lnSpc>
            </a:pPr>
            <a:r>
              <a:rPr lang="ja-JP" altLang="en-US" sz="1400">
                <a:latin typeface="+mn-ea"/>
              </a:rPr>
              <a:t>意見を示し、</a:t>
            </a:r>
            <a:endParaRPr lang="en-US" altLang="ja-JP" sz="1400" dirty="0">
              <a:latin typeface="+mn-ea"/>
            </a:endParaRPr>
          </a:p>
          <a:p>
            <a:pPr algn="ctr">
              <a:lnSpc>
                <a:spcPct val="80000"/>
              </a:lnSpc>
            </a:pPr>
            <a:r>
              <a:rPr lang="ja-JP" altLang="en-US" sz="1400">
                <a:latin typeface="+mn-ea"/>
              </a:rPr>
              <a:t>主体的に</a:t>
            </a:r>
            <a:endParaRPr lang="en-US" altLang="ja-JP" sz="1400" dirty="0">
              <a:latin typeface="+mn-ea"/>
            </a:endParaRPr>
          </a:p>
          <a:p>
            <a:pPr algn="ctr">
              <a:lnSpc>
                <a:spcPct val="80000"/>
              </a:lnSpc>
            </a:pPr>
            <a:r>
              <a:rPr lang="ja-JP" altLang="en-US" sz="1400">
                <a:latin typeface="+mn-ea"/>
              </a:rPr>
              <a:t>課題解決に関われる</a:t>
            </a:r>
            <a:endParaRPr lang="en-US" altLang="ja-JP" sz="1400" dirty="0">
              <a:latin typeface="+mn-ea"/>
            </a:endParaRPr>
          </a:p>
          <a:p>
            <a:pPr algn="ctr">
              <a:lnSpc>
                <a:spcPct val="80000"/>
              </a:lnSpc>
            </a:pPr>
            <a:r>
              <a:rPr lang="ja-JP" altLang="en-US" sz="1400">
                <a:latin typeface="+mn-ea"/>
              </a:rPr>
              <a:t>環境をこどもと大人が</a:t>
            </a:r>
            <a:endParaRPr lang="en-US" altLang="ja-JP" sz="1400" dirty="0">
              <a:latin typeface="+mn-ea"/>
            </a:endParaRPr>
          </a:p>
          <a:p>
            <a:pPr algn="ctr">
              <a:lnSpc>
                <a:spcPct val="80000"/>
              </a:lnSpc>
            </a:pPr>
            <a:r>
              <a:rPr lang="ja-JP" altLang="en-US" sz="1400">
                <a:latin typeface="+mn-ea"/>
              </a:rPr>
              <a:t>力を合わせて構築</a:t>
            </a:r>
          </a:p>
        </p:txBody>
      </p:sp>
      <p:sp>
        <p:nvSpPr>
          <p:cNvPr id="30" name="テキスト ボックス 29">
            <a:extLst>
              <a:ext uri="{FF2B5EF4-FFF2-40B4-BE49-F238E27FC236}">
                <a16:creationId xmlns:a16="http://schemas.microsoft.com/office/drawing/2014/main" id="{C443F5CF-7546-B748-BFE5-39A5BDC34F4B}"/>
              </a:ext>
            </a:extLst>
          </p:cNvPr>
          <p:cNvSpPr txBox="1"/>
          <p:nvPr/>
        </p:nvSpPr>
        <p:spPr>
          <a:xfrm>
            <a:off x="7658101" y="2505781"/>
            <a:ext cx="1888671" cy="369332"/>
          </a:xfrm>
          <a:prstGeom prst="rect">
            <a:avLst/>
          </a:prstGeom>
          <a:noFill/>
        </p:spPr>
        <p:txBody>
          <a:bodyPr wrap="square">
            <a:spAutoFit/>
          </a:bodyPr>
          <a:lstStyle/>
          <a:p>
            <a:pPr algn="ctr"/>
            <a:r>
              <a:rPr lang="en-US" altLang="ja-JP" sz="1800" b="1" dirty="0"/>
              <a:t>2024-25</a:t>
            </a:r>
            <a:r>
              <a:rPr lang="ja-JP" altLang="en-US" sz="1800" b="1"/>
              <a:t>年度中</a:t>
            </a:r>
            <a:endParaRPr lang="ja-JP" altLang="en-US"/>
          </a:p>
        </p:txBody>
      </p:sp>
      <p:sp>
        <p:nvSpPr>
          <p:cNvPr id="31" name="右大かっこ 30">
            <a:extLst>
              <a:ext uri="{FF2B5EF4-FFF2-40B4-BE49-F238E27FC236}">
                <a16:creationId xmlns:a16="http://schemas.microsoft.com/office/drawing/2014/main" id="{B3FC12F4-AB71-FB42-9ED3-1F45D198AEC3}"/>
              </a:ext>
            </a:extLst>
          </p:cNvPr>
          <p:cNvSpPr/>
          <p:nvPr/>
        </p:nvSpPr>
        <p:spPr>
          <a:xfrm>
            <a:off x="7088274" y="2383971"/>
            <a:ext cx="152400" cy="4125686"/>
          </a:xfrm>
          <a:prstGeom prst="rightBracket">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2" name="右矢印 31">
            <a:extLst>
              <a:ext uri="{FF2B5EF4-FFF2-40B4-BE49-F238E27FC236}">
                <a16:creationId xmlns:a16="http://schemas.microsoft.com/office/drawing/2014/main" id="{B49E25D6-968A-EF4A-97B1-E68A4DE761DB}"/>
              </a:ext>
            </a:extLst>
          </p:cNvPr>
          <p:cNvSpPr/>
          <p:nvPr/>
        </p:nvSpPr>
        <p:spPr>
          <a:xfrm rot="5400000">
            <a:off x="8610601" y="5584369"/>
            <a:ext cx="195944" cy="707572"/>
          </a:xfrm>
          <a:prstGeom prst="rightArrow">
            <a:avLst>
              <a:gd name="adj1" fmla="val 50000"/>
              <a:gd name="adj2" fmla="val 1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91FEB81B-F3BA-3C4A-90A5-5CA03DC8519E}"/>
              </a:ext>
            </a:extLst>
          </p:cNvPr>
          <p:cNvSpPr txBox="1"/>
          <p:nvPr/>
        </p:nvSpPr>
        <p:spPr>
          <a:xfrm>
            <a:off x="1552631" y="1611160"/>
            <a:ext cx="7671756" cy="461665"/>
          </a:xfrm>
          <a:prstGeom prst="rect">
            <a:avLst/>
          </a:prstGeom>
          <a:noFill/>
        </p:spPr>
        <p:txBody>
          <a:bodyPr wrap="square">
            <a:spAutoFit/>
          </a:bodyPr>
          <a:lstStyle/>
          <a:p>
            <a:r>
              <a:rPr kumimoji="1" lang="ja-JP" altLang="en-US" sz="1200" b="1">
                <a:solidFill>
                  <a:srgbClr val="7030A0"/>
                </a:solidFill>
              </a:rPr>
              <a:t>を活用することで、こども基本法の趣旨や背景を理解した、こども（中学生）と大人（教職員、保護者）が</a:t>
            </a:r>
            <a:br>
              <a:rPr kumimoji="1" lang="en-US" altLang="ja-JP" sz="1200" b="1" dirty="0">
                <a:solidFill>
                  <a:srgbClr val="7030A0"/>
                </a:solidFill>
              </a:rPr>
            </a:br>
            <a:r>
              <a:rPr kumimoji="1" lang="ja-JP" altLang="en-US" sz="1200" b="1">
                <a:solidFill>
                  <a:srgbClr val="7030A0"/>
                </a:solidFill>
              </a:rPr>
              <a:t>一緒に意思表示を行い宇部市のこども環境を構築。</a:t>
            </a:r>
            <a:endParaRPr lang="ja-JP" altLang="en-US" sz="1200"/>
          </a:p>
        </p:txBody>
      </p:sp>
      <p:sp>
        <p:nvSpPr>
          <p:cNvPr id="35" name="テキスト ボックス 34">
            <a:extLst>
              <a:ext uri="{FF2B5EF4-FFF2-40B4-BE49-F238E27FC236}">
                <a16:creationId xmlns:a16="http://schemas.microsoft.com/office/drawing/2014/main" id="{87CD8D12-0591-C742-BE10-FBE51683FDE1}"/>
              </a:ext>
            </a:extLst>
          </p:cNvPr>
          <p:cNvSpPr txBox="1"/>
          <p:nvPr/>
        </p:nvSpPr>
        <p:spPr>
          <a:xfrm>
            <a:off x="84992" y="1068196"/>
            <a:ext cx="8278587" cy="569387"/>
          </a:xfrm>
          <a:prstGeom prst="rect">
            <a:avLst/>
          </a:prstGeom>
          <a:noFill/>
        </p:spPr>
        <p:txBody>
          <a:bodyPr wrap="square">
            <a:spAutoFit/>
          </a:bodyPr>
          <a:lstStyle/>
          <a:p>
            <a:r>
              <a:rPr lang="ja-JP" altLang="en-US" sz="1500"/>
              <a:t>・</a:t>
            </a:r>
            <a:r>
              <a:rPr lang="en-US" altLang="ja-JP" sz="1500" dirty="0"/>
              <a:t>『</a:t>
            </a:r>
            <a:r>
              <a:rPr lang="ja-JP" altLang="en-US" sz="1500"/>
              <a:t>ポリネコ！</a:t>
            </a:r>
            <a:r>
              <a:rPr lang="en-US" altLang="ja-JP" sz="1500" dirty="0"/>
              <a:t>』</a:t>
            </a:r>
            <a:r>
              <a:rPr lang="ja-JP" altLang="en-US" sz="1500"/>
              <a:t>の</a:t>
            </a:r>
            <a:r>
              <a:rPr lang="ja-JP" altLang="en-US" sz="1400" b="1"/>
              <a:t>学習型意思表示</a:t>
            </a:r>
            <a:r>
              <a:rPr lang="ja-JP" altLang="en-US" sz="1500"/>
              <a:t>及び</a:t>
            </a:r>
            <a:r>
              <a:rPr lang="ja-JP" altLang="en-US" sz="1400" b="1"/>
              <a:t>合意形成</a:t>
            </a:r>
            <a:r>
              <a:rPr lang="ja-JP" altLang="en-US" sz="1500"/>
              <a:t>の機能を活用</a:t>
            </a:r>
            <a:endParaRPr lang="en-US" altLang="ja-JP" sz="1500" dirty="0"/>
          </a:p>
          <a:p>
            <a:r>
              <a:rPr lang="ja-JP" altLang="en-US" sz="1500"/>
              <a:t>・モデル校で先行実施と検証を行い、得られた知見をもとに全区域で展開を行う</a:t>
            </a:r>
          </a:p>
        </p:txBody>
      </p:sp>
      <p:sp>
        <p:nvSpPr>
          <p:cNvPr id="36" name="右矢印 35">
            <a:extLst>
              <a:ext uri="{FF2B5EF4-FFF2-40B4-BE49-F238E27FC236}">
                <a16:creationId xmlns:a16="http://schemas.microsoft.com/office/drawing/2014/main" id="{5BD62AEF-98DF-FE46-B5A7-9B93B55D1804}"/>
              </a:ext>
            </a:extLst>
          </p:cNvPr>
          <p:cNvSpPr/>
          <p:nvPr/>
        </p:nvSpPr>
        <p:spPr>
          <a:xfrm>
            <a:off x="2171282" y="4068743"/>
            <a:ext cx="180032" cy="342484"/>
          </a:xfrm>
          <a:prstGeom prst="rightArrow">
            <a:avLst>
              <a:gd name="adj1" fmla="val 50000"/>
              <a:gd name="adj2" fmla="val 1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右矢印 36">
            <a:extLst>
              <a:ext uri="{FF2B5EF4-FFF2-40B4-BE49-F238E27FC236}">
                <a16:creationId xmlns:a16="http://schemas.microsoft.com/office/drawing/2014/main" id="{0BE40B44-DA7B-D849-A96A-0B8CD15D39D8}"/>
              </a:ext>
            </a:extLst>
          </p:cNvPr>
          <p:cNvSpPr/>
          <p:nvPr/>
        </p:nvSpPr>
        <p:spPr>
          <a:xfrm>
            <a:off x="7247375" y="4070418"/>
            <a:ext cx="180032" cy="342484"/>
          </a:xfrm>
          <a:prstGeom prst="rightArrow">
            <a:avLst>
              <a:gd name="adj1" fmla="val 50000"/>
              <a:gd name="adj2" fmla="val 1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8" name="図 37">
            <a:extLst>
              <a:ext uri="{FF2B5EF4-FFF2-40B4-BE49-F238E27FC236}">
                <a16:creationId xmlns:a16="http://schemas.microsoft.com/office/drawing/2014/main" id="{E12FB92F-3534-6442-A042-8CD9DFA476F3}"/>
              </a:ext>
            </a:extLst>
          </p:cNvPr>
          <p:cNvPicPr>
            <a:picLocks noChangeAspect="1"/>
          </p:cNvPicPr>
          <p:nvPr/>
        </p:nvPicPr>
        <p:blipFill>
          <a:blip r:embed="rId5"/>
          <a:stretch>
            <a:fillRect/>
          </a:stretch>
        </p:blipFill>
        <p:spPr>
          <a:xfrm>
            <a:off x="227748" y="1644585"/>
            <a:ext cx="1279506" cy="452216"/>
          </a:xfrm>
          <a:prstGeom prst="rect">
            <a:avLst/>
          </a:prstGeom>
        </p:spPr>
      </p:pic>
      <p:sp>
        <p:nvSpPr>
          <p:cNvPr id="39" name="テキスト ボックス 38">
            <a:extLst>
              <a:ext uri="{FF2B5EF4-FFF2-40B4-BE49-F238E27FC236}">
                <a16:creationId xmlns:a16="http://schemas.microsoft.com/office/drawing/2014/main" id="{CAEE1268-2886-7C45-A31D-B5578CB08C7C}"/>
              </a:ext>
            </a:extLst>
          </p:cNvPr>
          <p:cNvSpPr txBox="1"/>
          <p:nvPr/>
        </p:nvSpPr>
        <p:spPr>
          <a:xfrm>
            <a:off x="2434719" y="2684138"/>
            <a:ext cx="4769949" cy="646331"/>
          </a:xfrm>
          <a:prstGeom prst="rect">
            <a:avLst/>
          </a:prstGeom>
          <a:noFill/>
        </p:spPr>
        <p:txBody>
          <a:bodyPr wrap="square">
            <a:spAutoFit/>
          </a:bodyPr>
          <a:lstStyle/>
          <a:p>
            <a:r>
              <a:rPr lang="ja-JP" altLang="en-US" sz="1200"/>
              <a:t>・基本はメール登録</a:t>
            </a:r>
            <a:endParaRPr lang="en-US" altLang="ja-JP" sz="1200" dirty="0"/>
          </a:p>
          <a:p>
            <a:r>
              <a:rPr lang="ja-JP" altLang="en-US" sz="1200"/>
              <a:t>・メール登録が難しい場合は、生徒ごとに在籍</a:t>
            </a:r>
            <a:r>
              <a:rPr lang="en-US" altLang="ja-JP" sz="1200" dirty="0"/>
              <a:t>ID</a:t>
            </a:r>
            <a:r>
              <a:rPr lang="ja-JP" altLang="en-US" sz="1200"/>
              <a:t>を発行して対応</a:t>
            </a:r>
            <a:endParaRPr lang="en-US" altLang="ja-JP" sz="1200" dirty="0"/>
          </a:p>
          <a:p>
            <a:r>
              <a:rPr lang="ja-JP" altLang="en-US" sz="1200"/>
              <a:t>・通学者は、関係住民としての参加となる場合もあり</a:t>
            </a:r>
          </a:p>
        </p:txBody>
      </p:sp>
      <p:sp>
        <p:nvSpPr>
          <p:cNvPr id="40" name="テキスト ボックス 39">
            <a:extLst>
              <a:ext uri="{FF2B5EF4-FFF2-40B4-BE49-F238E27FC236}">
                <a16:creationId xmlns:a16="http://schemas.microsoft.com/office/drawing/2014/main" id="{557F4F50-5574-F344-AE2B-F95B48238C3F}"/>
              </a:ext>
            </a:extLst>
          </p:cNvPr>
          <p:cNvSpPr txBox="1"/>
          <p:nvPr/>
        </p:nvSpPr>
        <p:spPr>
          <a:xfrm>
            <a:off x="3602855" y="4352053"/>
            <a:ext cx="2275431" cy="369332"/>
          </a:xfrm>
          <a:prstGeom prst="rect">
            <a:avLst/>
          </a:prstGeom>
          <a:noFill/>
        </p:spPr>
        <p:txBody>
          <a:bodyPr wrap="square">
            <a:spAutoFit/>
          </a:bodyPr>
          <a:lstStyle/>
          <a:p>
            <a:r>
              <a:rPr kumimoji="1" lang="ja-JP" altLang="en-US" sz="1800" b="1">
                <a:solidFill>
                  <a:srgbClr val="7030A0"/>
                </a:solidFill>
              </a:rPr>
              <a:t>デジタル</a:t>
            </a:r>
            <a:r>
              <a:rPr kumimoji="1" lang="en-US" altLang="ja-JP" sz="1800" b="1" dirty="0">
                <a:solidFill>
                  <a:srgbClr val="7030A0"/>
                </a:solidFill>
              </a:rPr>
              <a:t>×</a:t>
            </a:r>
            <a:r>
              <a:rPr kumimoji="1" lang="ja-JP" altLang="en-US" sz="1800" b="1">
                <a:solidFill>
                  <a:srgbClr val="7030A0"/>
                </a:solidFill>
              </a:rPr>
              <a:t>アナログ</a:t>
            </a:r>
            <a:endParaRPr lang="ja-JP" altLang="en-US"/>
          </a:p>
        </p:txBody>
      </p:sp>
      <p:pic>
        <p:nvPicPr>
          <p:cNvPr id="41" name="図 40">
            <a:extLst>
              <a:ext uri="{FF2B5EF4-FFF2-40B4-BE49-F238E27FC236}">
                <a16:creationId xmlns:a16="http://schemas.microsoft.com/office/drawing/2014/main" id="{38C4701D-5EF0-E545-AF3B-5443159DA8EF}"/>
              </a:ext>
            </a:extLst>
          </p:cNvPr>
          <p:cNvPicPr>
            <a:picLocks noChangeAspect="1"/>
          </p:cNvPicPr>
          <p:nvPr/>
        </p:nvPicPr>
        <p:blipFill>
          <a:blip r:embed="rId6"/>
          <a:stretch>
            <a:fillRect/>
          </a:stretch>
        </p:blipFill>
        <p:spPr>
          <a:xfrm>
            <a:off x="4139920" y="5677320"/>
            <a:ext cx="2454476" cy="1150536"/>
          </a:xfrm>
          <a:prstGeom prst="rect">
            <a:avLst/>
          </a:prstGeom>
        </p:spPr>
      </p:pic>
      <p:sp>
        <p:nvSpPr>
          <p:cNvPr id="42" name="右矢印 41">
            <a:extLst>
              <a:ext uri="{FF2B5EF4-FFF2-40B4-BE49-F238E27FC236}">
                <a16:creationId xmlns:a16="http://schemas.microsoft.com/office/drawing/2014/main" id="{D62B8219-5A6F-C540-99A2-A0A91C3C5FB7}"/>
              </a:ext>
            </a:extLst>
          </p:cNvPr>
          <p:cNvSpPr/>
          <p:nvPr/>
        </p:nvSpPr>
        <p:spPr>
          <a:xfrm>
            <a:off x="9650606" y="4062045"/>
            <a:ext cx="180032" cy="342484"/>
          </a:xfrm>
          <a:prstGeom prst="rightArrow">
            <a:avLst>
              <a:gd name="adj1" fmla="val 50000"/>
              <a:gd name="adj2" fmla="val 1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3" name="図 42">
            <a:extLst>
              <a:ext uri="{FF2B5EF4-FFF2-40B4-BE49-F238E27FC236}">
                <a16:creationId xmlns:a16="http://schemas.microsoft.com/office/drawing/2014/main" id="{05F9F959-81B2-BB41-A209-A8983C99163E}"/>
              </a:ext>
            </a:extLst>
          </p:cNvPr>
          <p:cNvPicPr>
            <a:picLocks noChangeAspect="1"/>
          </p:cNvPicPr>
          <p:nvPr/>
        </p:nvPicPr>
        <p:blipFill>
          <a:blip r:embed="rId7"/>
          <a:stretch>
            <a:fillRect/>
          </a:stretch>
        </p:blipFill>
        <p:spPr>
          <a:xfrm>
            <a:off x="5039753" y="4636443"/>
            <a:ext cx="554198" cy="1020780"/>
          </a:xfrm>
          <a:prstGeom prst="rect">
            <a:avLst/>
          </a:prstGeom>
        </p:spPr>
      </p:pic>
      <p:sp>
        <p:nvSpPr>
          <p:cNvPr id="44" name="テキスト ボックス 43">
            <a:extLst>
              <a:ext uri="{FF2B5EF4-FFF2-40B4-BE49-F238E27FC236}">
                <a16:creationId xmlns:a16="http://schemas.microsoft.com/office/drawing/2014/main" id="{475CAF3A-A541-904A-A4A8-9F11C44AB176}"/>
              </a:ext>
            </a:extLst>
          </p:cNvPr>
          <p:cNvSpPr txBox="1"/>
          <p:nvPr/>
        </p:nvSpPr>
        <p:spPr>
          <a:xfrm>
            <a:off x="7636747" y="2814768"/>
            <a:ext cx="1969478" cy="430887"/>
          </a:xfrm>
          <a:prstGeom prst="rect">
            <a:avLst/>
          </a:prstGeom>
          <a:noFill/>
        </p:spPr>
        <p:txBody>
          <a:bodyPr wrap="square">
            <a:spAutoFit/>
          </a:bodyPr>
          <a:lstStyle/>
          <a:p>
            <a:pPr algn="ctr"/>
            <a:r>
              <a:rPr lang="ja-JP" altLang="en-US" sz="1100">
                <a:latin typeface="+mn-ea"/>
              </a:rPr>
              <a:t>こども（小中高生など）も</a:t>
            </a:r>
            <a:endParaRPr lang="en-US" altLang="ja-JP" sz="1100" dirty="0">
              <a:latin typeface="+mn-ea"/>
            </a:endParaRPr>
          </a:p>
          <a:p>
            <a:pPr algn="ctr"/>
            <a:r>
              <a:rPr lang="ja-JP" altLang="en-US" sz="1100">
                <a:latin typeface="+mn-ea"/>
              </a:rPr>
              <a:t>参画した</a:t>
            </a:r>
            <a:endParaRPr lang="ja-JP" altLang="en-US" sz="1100"/>
          </a:p>
        </p:txBody>
      </p:sp>
      <p:sp>
        <p:nvSpPr>
          <p:cNvPr id="45" name="テキスト ボックス 44">
            <a:extLst>
              <a:ext uri="{FF2B5EF4-FFF2-40B4-BE49-F238E27FC236}">
                <a16:creationId xmlns:a16="http://schemas.microsoft.com/office/drawing/2014/main" id="{305EB456-85C0-1A44-9571-44C184A4C673}"/>
              </a:ext>
            </a:extLst>
          </p:cNvPr>
          <p:cNvSpPr txBox="1"/>
          <p:nvPr/>
        </p:nvSpPr>
        <p:spPr>
          <a:xfrm>
            <a:off x="3067259" y="4573228"/>
            <a:ext cx="1394209" cy="261610"/>
          </a:xfrm>
          <a:prstGeom prst="rect">
            <a:avLst/>
          </a:prstGeom>
          <a:noFill/>
        </p:spPr>
        <p:txBody>
          <a:bodyPr wrap="square">
            <a:spAutoFit/>
          </a:bodyPr>
          <a:lstStyle/>
          <a:p>
            <a:r>
              <a:rPr kumimoji="1" lang="ja-JP" altLang="en-US" sz="1050" b="1">
                <a:solidFill>
                  <a:srgbClr val="7030A0"/>
                </a:solidFill>
              </a:rPr>
              <a:t>デジタル</a:t>
            </a:r>
            <a:endParaRPr lang="ja-JP" altLang="en-US" sz="1050"/>
          </a:p>
        </p:txBody>
      </p:sp>
      <p:sp>
        <p:nvSpPr>
          <p:cNvPr id="46" name="テキスト ボックス 45">
            <a:extLst>
              <a:ext uri="{FF2B5EF4-FFF2-40B4-BE49-F238E27FC236}">
                <a16:creationId xmlns:a16="http://schemas.microsoft.com/office/drawing/2014/main" id="{3C377DCC-D8DB-1148-8DC1-1E51035A06C0}"/>
              </a:ext>
            </a:extLst>
          </p:cNvPr>
          <p:cNvSpPr txBox="1"/>
          <p:nvPr/>
        </p:nvSpPr>
        <p:spPr>
          <a:xfrm>
            <a:off x="3068934" y="5549593"/>
            <a:ext cx="1394209" cy="261610"/>
          </a:xfrm>
          <a:prstGeom prst="rect">
            <a:avLst/>
          </a:prstGeom>
          <a:noFill/>
        </p:spPr>
        <p:txBody>
          <a:bodyPr wrap="square">
            <a:spAutoFit/>
          </a:bodyPr>
          <a:lstStyle/>
          <a:p>
            <a:r>
              <a:rPr kumimoji="1" lang="ja-JP" altLang="en-US" sz="1050" b="1">
                <a:solidFill>
                  <a:srgbClr val="7030A0"/>
                </a:solidFill>
              </a:rPr>
              <a:t>アナログ</a:t>
            </a:r>
            <a:endParaRPr lang="ja-JP" altLang="en-US" sz="1050"/>
          </a:p>
        </p:txBody>
      </p:sp>
      <p:sp>
        <p:nvSpPr>
          <p:cNvPr id="47" name="テキスト ボックス 46">
            <a:extLst>
              <a:ext uri="{FF2B5EF4-FFF2-40B4-BE49-F238E27FC236}">
                <a16:creationId xmlns:a16="http://schemas.microsoft.com/office/drawing/2014/main" id="{481C8132-86F0-7348-BC79-5A5FEB90166F}"/>
              </a:ext>
            </a:extLst>
          </p:cNvPr>
          <p:cNvSpPr txBox="1"/>
          <p:nvPr/>
        </p:nvSpPr>
        <p:spPr>
          <a:xfrm>
            <a:off x="2866295" y="4862475"/>
            <a:ext cx="1544936" cy="600164"/>
          </a:xfrm>
          <a:prstGeom prst="rect">
            <a:avLst/>
          </a:prstGeom>
          <a:noFill/>
        </p:spPr>
        <p:txBody>
          <a:bodyPr wrap="square">
            <a:spAutoFit/>
          </a:bodyPr>
          <a:lstStyle/>
          <a:p>
            <a:r>
              <a:rPr lang="ja-JP" altLang="en-US" sz="1100"/>
              <a:t>スマホ、</a:t>
            </a:r>
            <a:r>
              <a:rPr lang="en-US" altLang="ja-JP" sz="1100" dirty="0"/>
              <a:t>PC</a:t>
            </a:r>
            <a:r>
              <a:rPr lang="ja-JP" altLang="en-US" sz="1100"/>
              <a:t>、</a:t>
            </a:r>
            <a:endParaRPr lang="en-US" altLang="ja-JP" sz="1100" dirty="0"/>
          </a:p>
          <a:p>
            <a:r>
              <a:rPr lang="en-US" altLang="ja-JP" sz="1100" dirty="0"/>
              <a:t>GIGA</a:t>
            </a:r>
            <a:r>
              <a:rPr lang="ja-JP" altLang="en-US" sz="1100"/>
              <a:t>端末のブラウザ</a:t>
            </a:r>
            <a:endParaRPr lang="en-US" altLang="ja-JP" sz="1100" dirty="0"/>
          </a:p>
          <a:p>
            <a:r>
              <a:rPr lang="ja-JP" altLang="en-US" sz="1100"/>
              <a:t>から回答参加</a:t>
            </a:r>
          </a:p>
        </p:txBody>
      </p:sp>
      <p:sp>
        <p:nvSpPr>
          <p:cNvPr id="48" name="テキスト ボックス 47">
            <a:extLst>
              <a:ext uri="{FF2B5EF4-FFF2-40B4-BE49-F238E27FC236}">
                <a16:creationId xmlns:a16="http://schemas.microsoft.com/office/drawing/2014/main" id="{3530FA8F-160A-1C41-A291-6C84F7D066E0}"/>
              </a:ext>
            </a:extLst>
          </p:cNvPr>
          <p:cNvSpPr txBox="1"/>
          <p:nvPr/>
        </p:nvSpPr>
        <p:spPr>
          <a:xfrm>
            <a:off x="2888067" y="5828789"/>
            <a:ext cx="1794468" cy="600164"/>
          </a:xfrm>
          <a:prstGeom prst="rect">
            <a:avLst/>
          </a:prstGeom>
          <a:noFill/>
        </p:spPr>
        <p:txBody>
          <a:bodyPr wrap="square">
            <a:spAutoFit/>
          </a:bodyPr>
          <a:lstStyle/>
          <a:p>
            <a:r>
              <a:rPr lang="ja-JP" altLang="en-US" sz="1100"/>
              <a:t>学校ごとに巡回し、</a:t>
            </a:r>
            <a:endParaRPr lang="en-US" altLang="ja-JP" sz="1100" dirty="0"/>
          </a:p>
          <a:p>
            <a:r>
              <a:rPr lang="ja-JP" altLang="en-US" sz="1100"/>
              <a:t>ワークショップを実施。</a:t>
            </a:r>
            <a:endParaRPr lang="en-US" altLang="ja-JP" sz="1100" dirty="0"/>
          </a:p>
          <a:p>
            <a:r>
              <a:rPr lang="ja-JP" altLang="en-US" sz="1100"/>
              <a:t>（生徒向け、教員向け）</a:t>
            </a:r>
          </a:p>
        </p:txBody>
      </p:sp>
      <p:sp>
        <p:nvSpPr>
          <p:cNvPr id="49" name="角丸四角形 48">
            <a:extLst>
              <a:ext uri="{FF2B5EF4-FFF2-40B4-BE49-F238E27FC236}">
                <a16:creationId xmlns:a16="http://schemas.microsoft.com/office/drawing/2014/main" id="{D6E26C39-FD46-3F4C-9364-94519816DBED}"/>
              </a:ext>
            </a:extLst>
          </p:cNvPr>
          <p:cNvSpPr/>
          <p:nvPr/>
        </p:nvSpPr>
        <p:spPr>
          <a:xfrm>
            <a:off x="7626698" y="2793441"/>
            <a:ext cx="1999623" cy="834014"/>
          </a:xfrm>
          <a:prstGeom prst="roundRect">
            <a:avLst>
              <a:gd name="adj" fmla="val 8233"/>
            </a:avLst>
          </a:prstGeom>
          <a:noFill/>
          <a:ln>
            <a:solidFill>
              <a:srgbClr val="179A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71B8F21E-2D08-BD44-802A-6DD50323EB50}"/>
              </a:ext>
            </a:extLst>
          </p:cNvPr>
          <p:cNvPicPr>
            <a:picLocks noChangeAspect="1"/>
          </p:cNvPicPr>
          <p:nvPr/>
        </p:nvPicPr>
        <p:blipFill>
          <a:blip r:embed="rId8"/>
          <a:stretch>
            <a:fillRect/>
          </a:stretch>
        </p:blipFill>
        <p:spPr>
          <a:xfrm>
            <a:off x="7598471" y="6112396"/>
            <a:ext cx="2208722" cy="327815"/>
          </a:xfrm>
          <a:prstGeom prst="rect">
            <a:avLst/>
          </a:prstGeom>
        </p:spPr>
      </p:pic>
      <p:sp>
        <p:nvSpPr>
          <p:cNvPr id="50" name="正方形/長方形 49">
            <a:extLst>
              <a:ext uri="{FF2B5EF4-FFF2-40B4-BE49-F238E27FC236}">
                <a16:creationId xmlns:a16="http://schemas.microsoft.com/office/drawing/2014/main" id="{200E01AA-609E-8D43-87EE-B0E913D2D507}"/>
              </a:ext>
            </a:extLst>
          </p:cNvPr>
          <p:cNvSpPr/>
          <p:nvPr/>
        </p:nvSpPr>
        <p:spPr>
          <a:xfrm>
            <a:off x="2369794" y="2139018"/>
            <a:ext cx="4570482" cy="600164"/>
          </a:xfrm>
          <a:prstGeom prst="rect">
            <a:avLst/>
          </a:prstGeom>
        </p:spPr>
        <p:txBody>
          <a:bodyPr wrap="none">
            <a:spAutoFit/>
          </a:bodyPr>
          <a:lstStyle/>
          <a:p>
            <a:r>
              <a:rPr lang="ja-JP" altLang="en-US" sz="1100"/>
              <a:t>約</a:t>
            </a:r>
            <a:r>
              <a:rPr lang="en-US" altLang="ja-JP" sz="1100" dirty="0"/>
              <a:t>8200</a:t>
            </a:r>
            <a:r>
              <a:rPr lang="ja-JP" altLang="en-US" sz="1100"/>
              <a:t>人の中高生（市民）を中心に、教職員（約</a:t>
            </a:r>
            <a:r>
              <a:rPr lang="en-US" altLang="ja-JP" sz="1100" dirty="0"/>
              <a:t>800</a:t>
            </a:r>
            <a:r>
              <a:rPr lang="ja-JP" altLang="en-US" sz="1100"/>
              <a:t>人）、保護者、</a:t>
            </a:r>
            <a:br>
              <a:rPr lang="en-US" altLang="ja-JP" sz="1100" dirty="0"/>
            </a:br>
            <a:r>
              <a:rPr lang="ja-JP" altLang="en-US" sz="1100"/>
              <a:t>議会議員（</a:t>
            </a:r>
            <a:r>
              <a:rPr lang="en-US" altLang="ja-JP" sz="1100" dirty="0"/>
              <a:t>28</a:t>
            </a:r>
            <a:r>
              <a:rPr lang="ja-JP" altLang="en-US" sz="1100"/>
              <a:t>名）も含め、こども基本法に対応する合意形成を実施。</a:t>
            </a:r>
            <a:br>
              <a:rPr lang="en-US" altLang="ja-JP" sz="1100" dirty="0"/>
            </a:br>
            <a:r>
              <a:rPr lang="ja-JP" altLang="en-US" sz="1100"/>
              <a:t>（</a:t>
            </a:r>
            <a:r>
              <a:rPr lang="en-US" altLang="ja-JP" sz="1100" dirty="0"/>
              <a:t>15.9</a:t>
            </a:r>
            <a:r>
              <a:rPr lang="ja-JP" altLang="en-US" sz="1100"/>
              <a:t>万人として、市人口の</a:t>
            </a:r>
            <a:r>
              <a:rPr lang="en-US" altLang="ja-JP" sz="1100" dirty="0"/>
              <a:t>5〜10%</a:t>
            </a:r>
            <a:r>
              <a:rPr lang="ja-JP" altLang="en-US" sz="1100"/>
              <a:t>）</a:t>
            </a:r>
            <a:endParaRPr lang="en-US" altLang="ja-JP" sz="1100" dirty="0"/>
          </a:p>
        </p:txBody>
      </p:sp>
      <p:sp>
        <p:nvSpPr>
          <p:cNvPr id="2" name="スライド番号プレースホルダー 1">
            <a:extLst>
              <a:ext uri="{FF2B5EF4-FFF2-40B4-BE49-F238E27FC236}">
                <a16:creationId xmlns:a16="http://schemas.microsoft.com/office/drawing/2014/main" id="{5A697E81-29BA-0F40-81A8-71F6C493A7A7}"/>
              </a:ext>
            </a:extLst>
          </p:cNvPr>
          <p:cNvSpPr>
            <a:spLocks noGrp="1"/>
          </p:cNvSpPr>
          <p:nvPr>
            <p:ph type="sldNum" sz="quarter" idx="12"/>
          </p:nvPr>
        </p:nvSpPr>
        <p:spPr/>
        <p:txBody>
          <a:bodyPr/>
          <a:lstStyle/>
          <a:p>
            <a:fld id="{A24A08D3-4842-684C-BE54-C9E1F2E8DB8B}" type="slidenum">
              <a:rPr kumimoji="1" lang="ja-JP" altLang="en-US" smtClean="0"/>
              <a:t>33</a:t>
            </a:fld>
            <a:endParaRPr kumimoji="1" lang="ja-JP" altLang="en-US"/>
          </a:p>
        </p:txBody>
      </p:sp>
    </p:spTree>
    <p:extLst>
      <p:ext uri="{BB962C8B-B14F-4D97-AF65-F5344CB8AC3E}">
        <p14:creationId xmlns:p14="http://schemas.microsoft.com/office/powerpoint/2010/main" val="29501147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 1">
            <a:extLst>
              <a:ext uri="{FF2B5EF4-FFF2-40B4-BE49-F238E27FC236}">
                <a16:creationId xmlns:a16="http://schemas.microsoft.com/office/drawing/2014/main" id="{3A2E5312-23D4-354E-8B37-89BAD3BD7095}"/>
              </a:ext>
            </a:extLst>
          </p:cNvPr>
          <p:cNvSpPr/>
          <p:nvPr/>
        </p:nvSpPr>
        <p:spPr>
          <a:xfrm>
            <a:off x="50240" y="1748413"/>
            <a:ext cx="6611817" cy="231112"/>
          </a:xfrm>
          <a:prstGeom prst="round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角丸四角形 85">
            <a:extLst>
              <a:ext uri="{FF2B5EF4-FFF2-40B4-BE49-F238E27FC236}">
                <a16:creationId xmlns:a16="http://schemas.microsoft.com/office/drawing/2014/main" id="{08E7F323-0380-6A4E-AC9E-738B1DDF1ABE}"/>
              </a:ext>
            </a:extLst>
          </p:cNvPr>
          <p:cNvSpPr/>
          <p:nvPr/>
        </p:nvSpPr>
        <p:spPr>
          <a:xfrm>
            <a:off x="151565" y="5066042"/>
            <a:ext cx="1547446" cy="390213"/>
          </a:xfrm>
          <a:prstGeom prst="round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角丸四角形 84">
            <a:extLst>
              <a:ext uri="{FF2B5EF4-FFF2-40B4-BE49-F238E27FC236}">
                <a16:creationId xmlns:a16="http://schemas.microsoft.com/office/drawing/2014/main" id="{9EBFF894-EC2B-3B43-A710-C537C43FBD03}"/>
              </a:ext>
            </a:extLst>
          </p:cNvPr>
          <p:cNvSpPr/>
          <p:nvPr/>
        </p:nvSpPr>
        <p:spPr>
          <a:xfrm>
            <a:off x="151565" y="2471887"/>
            <a:ext cx="1547446" cy="180871"/>
          </a:xfrm>
          <a:prstGeom prst="roundRect">
            <a:avLst/>
          </a:prstGeom>
          <a:solidFill>
            <a:srgbClr val="1FB62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右大かっこ 3">
            <a:extLst>
              <a:ext uri="{FF2B5EF4-FFF2-40B4-BE49-F238E27FC236}">
                <a16:creationId xmlns:a16="http://schemas.microsoft.com/office/drawing/2014/main" id="{EAB05E01-184E-154B-A821-C6951F39DA96}"/>
              </a:ext>
            </a:extLst>
          </p:cNvPr>
          <p:cNvSpPr/>
          <p:nvPr/>
        </p:nvSpPr>
        <p:spPr>
          <a:xfrm>
            <a:off x="6893174" y="2009669"/>
            <a:ext cx="391886" cy="4612193"/>
          </a:xfrm>
          <a:prstGeom prst="rightBracket">
            <a:avLst>
              <a:gd name="adj" fmla="val 482051"/>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 name="角丸四角形 4">
            <a:extLst>
              <a:ext uri="{FF2B5EF4-FFF2-40B4-BE49-F238E27FC236}">
                <a16:creationId xmlns:a16="http://schemas.microsoft.com/office/drawing/2014/main" id="{7ABA4B90-4F18-3843-9886-641192C050C8}"/>
              </a:ext>
            </a:extLst>
          </p:cNvPr>
          <p:cNvSpPr/>
          <p:nvPr/>
        </p:nvSpPr>
        <p:spPr>
          <a:xfrm>
            <a:off x="6883120" y="3637503"/>
            <a:ext cx="803869" cy="743578"/>
          </a:xfrm>
          <a:prstGeom prst="roundRect">
            <a:avLst>
              <a:gd name="adj" fmla="val 8233"/>
            </a:avLst>
          </a:prstGeom>
          <a:solidFill>
            <a:srgbClr val="179AC4"/>
          </a:solidFill>
          <a:ln>
            <a:solidFill>
              <a:srgbClr val="179A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角丸四角形 5">
            <a:extLst>
              <a:ext uri="{FF2B5EF4-FFF2-40B4-BE49-F238E27FC236}">
                <a16:creationId xmlns:a16="http://schemas.microsoft.com/office/drawing/2014/main" id="{4C21F5E9-C2FB-B84C-82B6-0930A325E2B7}"/>
              </a:ext>
            </a:extLst>
          </p:cNvPr>
          <p:cNvSpPr/>
          <p:nvPr/>
        </p:nvSpPr>
        <p:spPr>
          <a:xfrm>
            <a:off x="7961644" y="5529104"/>
            <a:ext cx="1778558" cy="664030"/>
          </a:xfrm>
          <a:prstGeom prst="roundRect">
            <a:avLst>
              <a:gd name="adj" fmla="val 8233"/>
            </a:avLst>
          </a:prstGeom>
          <a:solidFill>
            <a:schemeClr val="bg1"/>
          </a:solidFill>
          <a:ln>
            <a:solidFill>
              <a:srgbClr val="179A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 6">
            <a:extLst>
              <a:ext uri="{FF2B5EF4-FFF2-40B4-BE49-F238E27FC236}">
                <a16:creationId xmlns:a16="http://schemas.microsoft.com/office/drawing/2014/main" id="{D30A6123-B6C5-FA4F-A022-7045F2FB855D}"/>
              </a:ext>
            </a:extLst>
          </p:cNvPr>
          <p:cNvSpPr/>
          <p:nvPr/>
        </p:nvSpPr>
        <p:spPr>
          <a:xfrm>
            <a:off x="7951596" y="4072093"/>
            <a:ext cx="1778558" cy="1012374"/>
          </a:xfrm>
          <a:prstGeom prst="roundRect">
            <a:avLst>
              <a:gd name="adj" fmla="val 8233"/>
            </a:avLst>
          </a:prstGeom>
          <a:solidFill>
            <a:schemeClr val="bg1"/>
          </a:solidFill>
          <a:ln>
            <a:solidFill>
              <a:srgbClr val="179A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角丸四角形 7">
            <a:extLst>
              <a:ext uri="{FF2B5EF4-FFF2-40B4-BE49-F238E27FC236}">
                <a16:creationId xmlns:a16="http://schemas.microsoft.com/office/drawing/2014/main" id="{9F2E645D-EF41-7245-9882-3020DA44098C}"/>
              </a:ext>
            </a:extLst>
          </p:cNvPr>
          <p:cNvSpPr/>
          <p:nvPr/>
        </p:nvSpPr>
        <p:spPr>
          <a:xfrm>
            <a:off x="7949921" y="3135922"/>
            <a:ext cx="1778558" cy="664030"/>
          </a:xfrm>
          <a:prstGeom prst="roundRect">
            <a:avLst>
              <a:gd name="adj" fmla="val 8233"/>
            </a:avLst>
          </a:prstGeom>
          <a:solidFill>
            <a:schemeClr val="bg1"/>
          </a:solidFill>
          <a:ln>
            <a:solidFill>
              <a:srgbClr val="179A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 8">
            <a:extLst>
              <a:ext uri="{FF2B5EF4-FFF2-40B4-BE49-F238E27FC236}">
                <a16:creationId xmlns:a16="http://schemas.microsoft.com/office/drawing/2014/main" id="{07D45579-CFC3-5146-A95D-CC3DFC1C6C16}"/>
              </a:ext>
            </a:extLst>
          </p:cNvPr>
          <p:cNvSpPr/>
          <p:nvPr/>
        </p:nvSpPr>
        <p:spPr>
          <a:xfrm>
            <a:off x="7938198" y="2129412"/>
            <a:ext cx="1778558" cy="664030"/>
          </a:xfrm>
          <a:prstGeom prst="roundRect">
            <a:avLst>
              <a:gd name="adj" fmla="val 8233"/>
            </a:avLst>
          </a:prstGeom>
          <a:solidFill>
            <a:schemeClr val="bg1"/>
          </a:solidFill>
          <a:ln>
            <a:solidFill>
              <a:srgbClr val="179A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右矢印 9">
            <a:extLst>
              <a:ext uri="{FF2B5EF4-FFF2-40B4-BE49-F238E27FC236}">
                <a16:creationId xmlns:a16="http://schemas.microsoft.com/office/drawing/2014/main" id="{E27C676D-D67C-A74A-A7B2-777BBB47E49F}"/>
              </a:ext>
            </a:extLst>
          </p:cNvPr>
          <p:cNvSpPr/>
          <p:nvPr/>
        </p:nvSpPr>
        <p:spPr>
          <a:xfrm rot="2700000">
            <a:off x="1510128" y="4242077"/>
            <a:ext cx="622998" cy="291403"/>
          </a:xfrm>
          <a:prstGeom prst="rightArrow">
            <a:avLst>
              <a:gd name="adj1" fmla="val 50000"/>
              <a:gd name="adj2" fmla="val 727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右矢印 10">
            <a:extLst>
              <a:ext uri="{FF2B5EF4-FFF2-40B4-BE49-F238E27FC236}">
                <a16:creationId xmlns:a16="http://schemas.microsoft.com/office/drawing/2014/main" id="{E59309BD-8BE1-1E47-9FC6-78124097B346}"/>
              </a:ext>
            </a:extLst>
          </p:cNvPr>
          <p:cNvSpPr/>
          <p:nvPr/>
        </p:nvSpPr>
        <p:spPr>
          <a:xfrm rot="18704813">
            <a:off x="1517302" y="3361513"/>
            <a:ext cx="622998" cy="291403"/>
          </a:xfrm>
          <a:prstGeom prst="rightArrow">
            <a:avLst>
              <a:gd name="adj1" fmla="val 50000"/>
              <a:gd name="adj2" fmla="val 727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a:extLst>
              <a:ext uri="{FF2B5EF4-FFF2-40B4-BE49-F238E27FC236}">
                <a16:creationId xmlns:a16="http://schemas.microsoft.com/office/drawing/2014/main" id="{088306A3-4D10-9847-92F9-81089E640920}"/>
              </a:ext>
            </a:extLst>
          </p:cNvPr>
          <p:cNvSpPr/>
          <p:nvPr/>
        </p:nvSpPr>
        <p:spPr>
          <a:xfrm>
            <a:off x="60289" y="3514411"/>
            <a:ext cx="1788607" cy="834014"/>
          </a:xfrm>
          <a:prstGeom prst="roundRect">
            <a:avLst>
              <a:gd name="adj" fmla="val 8233"/>
            </a:avLst>
          </a:prstGeom>
          <a:solidFill>
            <a:schemeClr val="bg1"/>
          </a:solidFill>
          <a:ln>
            <a:solidFill>
              <a:srgbClr val="179A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コネクタ 12">
            <a:extLst>
              <a:ext uri="{FF2B5EF4-FFF2-40B4-BE49-F238E27FC236}">
                <a16:creationId xmlns:a16="http://schemas.microsoft.com/office/drawing/2014/main" id="{4AED82E2-D347-B24F-BC3B-21FF8BE14F3D}"/>
              </a:ext>
            </a:extLst>
          </p:cNvPr>
          <p:cNvCxnSpPr/>
          <p:nvPr/>
        </p:nvCxnSpPr>
        <p:spPr>
          <a:xfrm>
            <a:off x="102620" y="864046"/>
            <a:ext cx="9441004"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14" name="テキスト ボックス 13">
            <a:extLst>
              <a:ext uri="{FF2B5EF4-FFF2-40B4-BE49-F238E27FC236}">
                <a16:creationId xmlns:a16="http://schemas.microsoft.com/office/drawing/2014/main" id="{DDA9BE57-4D36-CC4D-8DAB-E3B9EF13EC06}"/>
              </a:ext>
            </a:extLst>
          </p:cNvPr>
          <p:cNvSpPr txBox="1"/>
          <p:nvPr/>
        </p:nvSpPr>
        <p:spPr>
          <a:xfrm>
            <a:off x="1647929" y="0"/>
            <a:ext cx="7898005" cy="830997"/>
          </a:xfrm>
          <a:prstGeom prst="rect">
            <a:avLst/>
          </a:prstGeom>
          <a:noFill/>
        </p:spPr>
        <p:txBody>
          <a:bodyPr wrap="square">
            <a:spAutoFit/>
          </a:bodyPr>
          <a:lstStyle/>
          <a:p>
            <a:r>
              <a:rPr lang="ja-JP" altLang="en-US" sz="2400" b="1">
                <a:solidFill>
                  <a:srgbClr val="0070C0"/>
                </a:solidFill>
              </a:rPr>
              <a:t>こども基本法の背景・趣旨を地域の</a:t>
            </a:r>
            <a:endParaRPr lang="en-US" altLang="ja-JP" sz="2400" b="1" dirty="0">
              <a:solidFill>
                <a:srgbClr val="0070C0"/>
              </a:solidFill>
            </a:endParaRPr>
          </a:p>
          <a:p>
            <a:r>
              <a:rPr lang="ja-JP" altLang="en-US" sz="2400" b="1">
                <a:solidFill>
                  <a:srgbClr val="0070C0"/>
                </a:solidFill>
              </a:rPr>
              <a:t>こどもと大人が共有して意思表示・参画環境を実現</a:t>
            </a:r>
            <a:endParaRPr lang="ja-JP" altLang="en-US"/>
          </a:p>
        </p:txBody>
      </p:sp>
      <p:sp>
        <p:nvSpPr>
          <p:cNvPr id="15" name="テキスト ボックス 14">
            <a:extLst>
              <a:ext uri="{FF2B5EF4-FFF2-40B4-BE49-F238E27FC236}">
                <a16:creationId xmlns:a16="http://schemas.microsoft.com/office/drawing/2014/main" id="{3BE4FD7B-230F-EC42-8B6E-F18D54DAB8B9}"/>
              </a:ext>
            </a:extLst>
          </p:cNvPr>
          <p:cNvSpPr txBox="1"/>
          <p:nvPr/>
        </p:nvSpPr>
        <p:spPr>
          <a:xfrm>
            <a:off x="244549" y="914053"/>
            <a:ext cx="9877646" cy="369332"/>
          </a:xfrm>
          <a:prstGeom prst="rect">
            <a:avLst/>
          </a:prstGeom>
          <a:noFill/>
        </p:spPr>
        <p:txBody>
          <a:bodyPr wrap="square">
            <a:spAutoFit/>
          </a:bodyPr>
          <a:lstStyle/>
          <a:p>
            <a:r>
              <a:rPr lang="ja-JP" altLang="en-US" sz="1800" b="1">
                <a:solidFill>
                  <a:srgbClr val="0A348C"/>
                </a:solidFill>
              </a:rPr>
              <a:t>（学校、地域）と（こども、おとな）がいつでも繋がり一緒に考え行動できる地域に</a:t>
            </a:r>
            <a:endParaRPr lang="en-US" altLang="ja-JP" b="1" dirty="0">
              <a:solidFill>
                <a:srgbClr val="0A348C"/>
              </a:solidFill>
            </a:endParaRPr>
          </a:p>
        </p:txBody>
      </p:sp>
      <p:sp>
        <p:nvSpPr>
          <p:cNvPr id="16" name="テキスト ボックス 15">
            <a:extLst>
              <a:ext uri="{FF2B5EF4-FFF2-40B4-BE49-F238E27FC236}">
                <a16:creationId xmlns:a16="http://schemas.microsoft.com/office/drawing/2014/main" id="{228C8525-2FF4-D444-A6A4-1E5EF9D5DE3F}"/>
              </a:ext>
            </a:extLst>
          </p:cNvPr>
          <p:cNvSpPr txBox="1"/>
          <p:nvPr/>
        </p:nvSpPr>
        <p:spPr>
          <a:xfrm>
            <a:off x="-80387" y="3911322"/>
            <a:ext cx="2019720" cy="493468"/>
          </a:xfrm>
          <a:prstGeom prst="rect">
            <a:avLst/>
          </a:prstGeom>
          <a:noFill/>
        </p:spPr>
        <p:txBody>
          <a:bodyPr wrap="square">
            <a:spAutoFit/>
          </a:bodyPr>
          <a:lstStyle/>
          <a:p>
            <a:pPr algn="ctr">
              <a:lnSpc>
                <a:spcPct val="80000"/>
              </a:lnSpc>
            </a:pPr>
            <a:r>
              <a:rPr lang="ja-JP" altLang="en-US" sz="1600" b="1"/>
              <a:t>宇部市</a:t>
            </a:r>
            <a:endParaRPr lang="en-US" altLang="ja-JP" sz="1600" b="1" dirty="0"/>
          </a:p>
          <a:p>
            <a:pPr algn="ctr">
              <a:lnSpc>
                <a:spcPct val="80000"/>
              </a:lnSpc>
            </a:pPr>
            <a:r>
              <a:rPr lang="en-US" altLang="ja-JP" sz="1600" b="1" dirty="0"/>
              <a:t>『</a:t>
            </a:r>
            <a:r>
              <a:rPr lang="ja-JP" altLang="en-US" sz="1600" b="1"/>
              <a:t>こども計画</a:t>
            </a:r>
            <a:r>
              <a:rPr lang="en-US" altLang="ja-JP" sz="1600" b="1" dirty="0"/>
              <a:t>』</a:t>
            </a:r>
          </a:p>
        </p:txBody>
      </p:sp>
      <p:sp>
        <p:nvSpPr>
          <p:cNvPr id="17" name="テキスト ボックス 16">
            <a:extLst>
              <a:ext uri="{FF2B5EF4-FFF2-40B4-BE49-F238E27FC236}">
                <a16:creationId xmlns:a16="http://schemas.microsoft.com/office/drawing/2014/main" id="{8E41A5B6-3455-5848-ABC0-19F089F5FF54}"/>
              </a:ext>
            </a:extLst>
          </p:cNvPr>
          <p:cNvSpPr txBox="1"/>
          <p:nvPr/>
        </p:nvSpPr>
        <p:spPr>
          <a:xfrm>
            <a:off x="-50242" y="3545786"/>
            <a:ext cx="1969478" cy="430887"/>
          </a:xfrm>
          <a:prstGeom prst="rect">
            <a:avLst/>
          </a:prstGeom>
          <a:noFill/>
        </p:spPr>
        <p:txBody>
          <a:bodyPr wrap="square">
            <a:spAutoFit/>
          </a:bodyPr>
          <a:lstStyle/>
          <a:p>
            <a:pPr algn="ctr"/>
            <a:r>
              <a:rPr lang="ja-JP" altLang="en-US" sz="1100">
                <a:latin typeface="+mn-ea"/>
              </a:rPr>
              <a:t>こども（小中高生など）も</a:t>
            </a:r>
            <a:endParaRPr lang="en-US" altLang="ja-JP" sz="1100" dirty="0">
              <a:latin typeface="+mn-ea"/>
            </a:endParaRPr>
          </a:p>
          <a:p>
            <a:pPr algn="ctr"/>
            <a:r>
              <a:rPr lang="ja-JP" altLang="en-US" sz="1100">
                <a:latin typeface="+mn-ea"/>
              </a:rPr>
              <a:t>参画した</a:t>
            </a:r>
            <a:endParaRPr lang="ja-JP" altLang="en-US" sz="1100"/>
          </a:p>
        </p:txBody>
      </p:sp>
      <p:sp>
        <p:nvSpPr>
          <p:cNvPr id="18" name="テキスト ボックス 17">
            <a:extLst>
              <a:ext uri="{FF2B5EF4-FFF2-40B4-BE49-F238E27FC236}">
                <a16:creationId xmlns:a16="http://schemas.microsoft.com/office/drawing/2014/main" id="{96A7FBAE-0FEA-0146-BC95-7EB0945945BF}"/>
              </a:ext>
            </a:extLst>
          </p:cNvPr>
          <p:cNvSpPr txBox="1"/>
          <p:nvPr/>
        </p:nvSpPr>
        <p:spPr>
          <a:xfrm>
            <a:off x="2139128" y="2660640"/>
            <a:ext cx="1698172" cy="577466"/>
          </a:xfrm>
          <a:prstGeom prst="rect">
            <a:avLst/>
          </a:prstGeom>
          <a:noFill/>
        </p:spPr>
        <p:txBody>
          <a:bodyPr wrap="square">
            <a:spAutoFit/>
          </a:bodyPr>
          <a:lstStyle/>
          <a:p>
            <a:pPr algn="ctr">
              <a:lnSpc>
                <a:spcPct val="80000"/>
              </a:lnSpc>
            </a:pPr>
            <a:r>
              <a:rPr lang="ja-JP" altLang="en-US" sz="1400" b="1"/>
              <a:t>こどもからの</a:t>
            </a:r>
            <a:endParaRPr lang="en-US" altLang="ja-JP" sz="1400" b="1" dirty="0"/>
          </a:p>
          <a:p>
            <a:pPr algn="ctr">
              <a:lnSpc>
                <a:spcPct val="80000"/>
              </a:lnSpc>
            </a:pPr>
            <a:r>
              <a:rPr lang="ja-JP" altLang="en-US" sz="1400" b="1"/>
              <a:t>意見・提案</a:t>
            </a:r>
            <a:endParaRPr lang="en-US" altLang="ja-JP" sz="1400" b="1" dirty="0"/>
          </a:p>
          <a:p>
            <a:pPr algn="ctr">
              <a:lnSpc>
                <a:spcPct val="80000"/>
              </a:lnSpc>
            </a:pPr>
            <a:r>
              <a:rPr lang="ja-JP" altLang="en-US" sz="1100" b="1"/>
              <a:t>（ポリネコ</a:t>
            </a:r>
            <a:r>
              <a:rPr lang="en-US" altLang="ja-JP" sz="1100" b="1" dirty="0"/>
              <a:t>!</a:t>
            </a:r>
            <a:r>
              <a:rPr lang="ja-JP" altLang="en-US" sz="1100" b="1"/>
              <a:t>画面から）</a:t>
            </a:r>
            <a:endParaRPr lang="en-US" altLang="ja-JP" sz="1100" b="1" dirty="0"/>
          </a:p>
        </p:txBody>
      </p:sp>
      <p:sp>
        <p:nvSpPr>
          <p:cNvPr id="19" name="テキスト ボックス 18">
            <a:extLst>
              <a:ext uri="{FF2B5EF4-FFF2-40B4-BE49-F238E27FC236}">
                <a16:creationId xmlns:a16="http://schemas.microsoft.com/office/drawing/2014/main" id="{B60A6C63-5A52-B248-8DA5-84F8EB5E5D6A}"/>
              </a:ext>
            </a:extLst>
          </p:cNvPr>
          <p:cNvSpPr txBox="1"/>
          <p:nvPr/>
        </p:nvSpPr>
        <p:spPr>
          <a:xfrm>
            <a:off x="3844000" y="2660640"/>
            <a:ext cx="1698172" cy="590162"/>
          </a:xfrm>
          <a:prstGeom prst="rect">
            <a:avLst/>
          </a:prstGeom>
          <a:noFill/>
        </p:spPr>
        <p:txBody>
          <a:bodyPr wrap="square">
            <a:spAutoFit/>
          </a:bodyPr>
          <a:lstStyle/>
          <a:p>
            <a:pPr algn="ctr">
              <a:lnSpc>
                <a:spcPct val="80000"/>
              </a:lnSpc>
            </a:pPr>
            <a:r>
              <a:rPr lang="ja-JP" altLang="en-US" sz="1400" b="1"/>
              <a:t>おとなからの</a:t>
            </a:r>
            <a:endParaRPr lang="en-US" altLang="ja-JP" sz="1400" b="1" dirty="0"/>
          </a:p>
          <a:p>
            <a:pPr algn="ctr">
              <a:lnSpc>
                <a:spcPct val="80000"/>
              </a:lnSpc>
            </a:pPr>
            <a:r>
              <a:rPr lang="ja-JP" altLang="en-US" sz="1400" b="1"/>
              <a:t>返信</a:t>
            </a:r>
            <a:endParaRPr lang="en-US" altLang="ja-JP" sz="1400" b="1" dirty="0"/>
          </a:p>
          <a:p>
            <a:pPr algn="ctr">
              <a:lnSpc>
                <a:spcPct val="80000"/>
              </a:lnSpc>
            </a:pPr>
            <a:r>
              <a:rPr lang="ja-JP" altLang="en-US" sz="1100" b="1"/>
              <a:t>（ポリネコ</a:t>
            </a:r>
            <a:r>
              <a:rPr lang="en-US" altLang="ja-JP" sz="1100" b="1" dirty="0"/>
              <a:t>!</a:t>
            </a:r>
            <a:r>
              <a:rPr lang="ja-JP" altLang="en-US" sz="1100" b="1"/>
              <a:t>ブログ）</a:t>
            </a:r>
            <a:endParaRPr lang="en-US" altLang="ja-JP" sz="1100" b="1" dirty="0"/>
          </a:p>
        </p:txBody>
      </p:sp>
      <p:sp>
        <p:nvSpPr>
          <p:cNvPr id="20" name="テキスト ボックス 19">
            <a:extLst>
              <a:ext uri="{FF2B5EF4-FFF2-40B4-BE49-F238E27FC236}">
                <a16:creationId xmlns:a16="http://schemas.microsoft.com/office/drawing/2014/main" id="{20A7B9E1-29BE-4444-B871-101F1C959CEB}"/>
              </a:ext>
            </a:extLst>
          </p:cNvPr>
          <p:cNvSpPr txBox="1"/>
          <p:nvPr/>
        </p:nvSpPr>
        <p:spPr>
          <a:xfrm>
            <a:off x="5524590" y="2660640"/>
            <a:ext cx="1790612" cy="846707"/>
          </a:xfrm>
          <a:prstGeom prst="rect">
            <a:avLst/>
          </a:prstGeom>
          <a:noFill/>
        </p:spPr>
        <p:txBody>
          <a:bodyPr wrap="square">
            <a:spAutoFit/>
          </a:bodyPr>
          <a:lstStyle/>
          <a:p>
            <a:pPr algn="ctr">
              <a:lnSpc>
                <a:spcPct val="80000"/>
              </a:lnSpc>
            </a:pPr>
            <a:r>
              <a:rPr lang="ja-JP" altLang="en-US" sz="1400" b="1"/>
              <a:t>こども同士で</a:t>
            </a:r>
            <a:endParaRPr lang="en-US" altLang="ja-JP" sz="1400" b="1" dirty="0"/>
          </a:p>
          <a:p>
            <a:pPr algn="ctr">
              <a:lnSpc>
                <a:spcPct val="80000"/>
              </a:lnSpc>
            </a:pPr>
            <a:r>
              <a:rPr lang="ja-JP" altLang="en-US" sz="1400" b="1"/>
              <a:t>一緒に考える</a:t>
            </a:r>
            <a:endParaRPr lang="en-US" altLang="ja-JP" sz="1400" b="1" dirty="0"/>
          </a:p>
          <a:p>
            <a:pPr algn="ctr">
              <a:lnSpc>
                <a:spcPct val="80000"/>
              </a:lnSpc>
            </a:pPr>
            <a:r>
              <a:rPr lang="ja-JP" altLang="en-US" sz="1100" b="1"/>
              <a:t>（ポリネコ</a:t>
            </a:r>
            <a:r>
              <a:rPr lang="en-US" altLang="ja-JP" sz="1100" b="1" dirty="0"/>
              <a:t>!</a:t>
            </a:r>
            <a:r>
              <a:rPr lang="ja-JP" altLang="en-US" sz="1100" b="1"/>
              <a:t>ブログ）</a:t>
            </a:r>
            <a:endParaRPr lang="en-US" altLang="ja-JP" sz="1100" b="1" dirty="0"/>
          </a:p>
          <a:p>
            <a:pPr algn="ctr">
              <a:lnSpc>
                <a:spcPct val="80000"/>
              </a:lnSpc>
            </a:pPr>
            <a:r>
              <a:rPr lang="ja-JP" altLang="en-US" sz="1100" b="1"/>
              <a:t>（ポリネコ</a:t>
            </a:r>
            <a:r>
              <a:rPr lang="en-US" altLang="ja-JP" sz="1100" b="1" dirty="0"/>
              <a:t>!</a:t>
            </a:r>
            <a:r>
              <a:rPr lang="ja-JP" altLang="en-US" sz="1100" b="1"/>
              <a:t>画面から）</a:t>
            </a:r>
            <a:endParaRPr lang="en-US" altLang="ja-JP" sz="1100" b="1" dirty="0"/>
          </a:p>
          <a:p>
            <a:pPr algn="ctr">
              <a:lnSpc>
                <a:spcPct val="80000"/>
              </a:lnSpc>
            </a:pPr>
            <a:endParaRPr lang="en-US" altLang="ja-JP" sz="1100" b="1" dirty="0"/>
          </a:p>
        </p:txBody>
      </p:sp>
      <p:sp>
        <p:nvSpPr>
          <p:cNvPr id="21" name="テキスト ボックス 20">
            <a:extLst>
              <a:ext uri="{FF2B5EF4-FFF2-40B4-BE49-F238E27FC236}">
                <a16:creationId xmlns:a16="http://schemas.microsoft.com/office/drawing/2014/main" id="{686878AC-CCCF-9641-AFE9-3459723C8F1E}"/>
              </a:ext>
            </a:extLst>
          </p:cNvPr>
          <p:cNvSpPr txBox="1"/>
          <p:nvPr/>
        </p:nvSpPr>
        <p:spPr>
          <a:xfrm>
            <a:off x="7899767" y="4141295"/>
            <a:ext cx="1834993" cy="915764"/>
          </a:xfrm>
          <a:prstGeom prst="rect">
            <a:avLst/>
          </a:prstGeom>
          <a:noFill/>
        </p:spPr>
        <p:txBody>
          <a:bodyPr wrap="square">
            <a:spAutoFit/>
          </a:bodyPr>
          <a:lstStyle/>
          <a:p>
            <a:pPr algn="ctr">
              <a:lnSpc>
                <a:spcPct val="80000"/>
              </a:lnSpc>
            </a:pPr>
            <a:r>
              <a:rPr lang="ja-JP" altLang="en-US" sz="1400" b="1"/>
              <a:t>議会も一緒に</a:t>
            </a:r>
            <a:endParaRPr lang="en-US" altLang="ja-JP" sz="1400" b="1" dirty="0"/>
          </a:p>
          <a:p>
            <a:pPr algn="ctr">
              <a:lnSpc>
                <a:spcPct val="80000"/>
              </a:lnSpc>
            </a:pPr>
            <a:r>
              <a:rPr lang="ja-JP" altLang="en-US" sz="1400" b="1"/>
              <a:t>考える</a:t>
            </a:r>
            <a:endParaRPr lang="en-US" altLang="ja-JP" sz="1400" b="1" dirty="0"/>
          </a:p>
          <a:p>
            <a:pPr algn="ctr">
              <a:lnSpc>
                <a:spcPct val="80000"/>
              </a:lnSpc>
            </a:pPr>
            <a:r>
              <a:rPr lang="ja-JP" altLang="en-US" sz="1400" b="1"/>
              <a:t>仕組み化</a:t>
            </a:r>
            <a:endParaRPr lang="en-US" altLang="ja-JP" sz="1400" b="1" dirty="0"/>
          </a:p>
          <a:p>
            <a:pPr algn="ctr">
              <a:lnSpc>
                <a:spcPct val="80000"/>
              </a:lnSpc>
            </a:pPr>
            <a:r>
              <a:rPr lang="ja-JP" altLang="en-US" sz="1400" b="1"/>
              <a:t>予算化</a:t>
            </a:r>
            <a:br>
              <a:rPr lang="en-US" altLang="ja-JP" sz="1400" b="1" dirty="0"/>
            </a:br>
            <a:r>
              <a:rPr lang="ja-JP" altLang="en-US" sz="1050" b="1"/>
              <a:t>（ポリネコ</a:t>
            </a:r>
            <a:r>
              <a:rPr lang="en-US" altLang="ja-JP" sz="1050" b="1" dirty="0"/>
              <a:t>!</a:t>
            </a:r>
            <a:r>
              <a:rPr lang="ja-JP" altLang="en-US" sz="1050" b="1"/>
              <a:t>画面</a:t>
            </a:r>
            <a:r>
              <a:rPr lang="en-US" altLang="ja-JP" sz="1050" b="1" dirty="0"/>
              <a:t>+</a:t>
            </a:r>
            <a:r>
              <a:rPr lang="ja-JP" altLang="en-US" sz="1050" b="1"/>
              <a:t>ブログ）</a:t>
            </a:r>
            <a:endParaRPr lang="en-US" altLang="ja-JP" sz="1400" b="1" dirty="0"/>
          </a:p>
        </p:txBody>
      </p:sp>
      <p:sp>
        <p:nvSpPr>
          <p:cNvPr id="22" name="テキスト ボックス 21">
            <a:extLst>
              <a:ext uri="{FF2B5EF4-FFF2-40B4-BE49-F238E27FC236}">
                <a16:creationId xmlns:a16="http://schemas.microsoft.com/office/drawing/2014/main" id="{766F570A-9CFF-4342-B741-DFD825577DC2}"/>
              </a:ext>
            </a:extLst>
          </p:cNvPr>
          <p:cNvSpPr txBox="1"/>
          <p:nvPr/>
        </p:nvSpPr>
        <p:spPr>
          <a:xfrm>
            <a:off x="2200586" y="4576185"/>
            <a:ext cx="1789111" cy="577466"/>
          </a:xfrm>
          <a:prstGeom prst="rect">
            <a:avLst/>
          </a:prstGeom>
          <a:noFill/>
        </p:spPr>
        <p:txBody>
          <a:bodyPr wrap="square">
            <a:spAutoFit/>
          </a:bodyPr>
          <a:lstStyle/>
          <a:p>
            <a:pPr algn="ctr">
              <a:lnSpc>
                <a:spcPct val="80000"/>
              </a:lnSpc>
            </a:pPr>
            <a:r>
              <a:rPr lang="ja-JP" altLang="en-US" sz="1400" b="1"/>
              <a:t>おとなからの</a:t>
            </a:r>
            <a:endParaRPr lang="en-US" altLang="ja-JP" sz="1400" b="1" dirty="0"/>
          </a:p>
          <a:p>
            <a:pPr algn="ctr">
              <a:lnSpc>
                <a:spcPct val="80000"/>
              </a:lnSpc>
            </a:pPr>
            <a:r>
              <a:rPr lang="ja-JP" altLang="en-US" sz="1400" b="1"/>
              <a:t>問いかけ</a:t>
            </a:r>
            <a:endParaRPr lang="en-US" altLang="ja-JP" sz="1400" b="1" dirty="0"/>
          </a:p>
          <a:p>
            <a:pPr algn="ctr">
              <a:lnSpc>
                <a:spcPct val="80000"/>
              </a:lnSpc>
            </a:pPr>
            <a:r>
              <a:rPr lang="ja-JP" altLang="en-US" sz="1100" b="1"/>
              <a:t>（ポリネコ</a:t>
            </a:r>
            <a:r>
              <a:rPr lang="en-US" altLang="ja-JP" sz="1100" b="1" dirty="0"/>
              <a:t>!</a:t>
            </a:r>
            <a:r>
              <a:rPr lang="ja-JP" altLang="en-US" sz="1100" b="1"/>
              <a:t>ブログから）</a:t>
            </a:r>
            <a:endParaRPr lang="en-US" altLang="ja-JP" sz="1100" b="1" dirty="0"/>
          </a:p>
        </p:txBody>
      </p:sp>
      <p:sp>
        <p:nvSpPr>
          <p:cNvPr id="23" name="テキスト ボックス 22">
            <a:extLst>
              <a:ext uri="{FF2B5EF4-FFF2-40B4-BE49-F238E27FC236}">
                <a16:creationId xmlns:a16="http://schemas.microsoft.com/office/drawing/2014/main" id="{6D1CF653-DD4C-D34C-B351-8A9FB164165C}"/>
              </a:ext>
            </a:extLst>
          </p:cNvPr>
          <p:cNvSpPr txBox="1"/>
          <p:nvPr/>
        </p:nvSpPr>
        <p:spPr>
          <a:xfrm>
            <a:off x="3844000" y="4576185"/>
            <a:ext cx="1698172" cy="577466"/>
          </a:xfrm>
          <a:prstGeom prst="rect">
            <a:avLst/>
          </a:prstGeom>
          <a:noFill/>
        </p:spPr>
        <p:txBody>
          <a:bodyPr wrap="square">
            <a:spAutoFit/>
          </a:bodyPr>
          <a:lstStyle/>
          <a:p>
            <a:pPr algn="ctr">
              <a:lnSpc>
                <a:spcPct val="80000"/>
              </a:lnSpc>
            </a:pPr>
            <a:r>
              <a:rPr lang="ja-JP" altLang="en-US" sz="1400" b="1"/>
              <a:t>こどもからの</a:t>
            </a:r>
            <a:endParaRPr lang="en-US" altLang="ja-JP" sz="1400" b="1" dirty="0"/>
          </a:p>
          <a:p>
            <a:pPr algn="ctr">
              <a:lnSpc>
                <a:spcPct val="80000"/>
              </a:lnSpc>
            </a:pPr>
            <a:r>
              <a:rPr lang="ja-JP" altLang="en-US" sz="1400" b="1"/>
              <a:t>回答参加</a:t>
            </a:r>
            <a:endParaRPr lang="en-US" altLang="ja-JP" sz="1400" b="1" dirty="0"/>
          </a:p>
          <a:p>
            <a:pPr algn="ctr">
              <a:lnSpc>
                <a:spcPct val="80000"/>
              </a:lnSpc>
            </a:pPr>
            <a:r>
              <a:rPr lang="ja-JP" altLang="en-US" sz="1100" b="1"/>
              <a:t>（ポリネコ</a:t>
            </a:r>
            <a:r>
              <a:rPr lang="en-US" altLang="ja-JP" sz="1100" b="1" dirty="0"/>
              <a:t>!</a:t>
            </a:r>
            <a:r>
              <a:rPr lang="ja-JP" altLang="en-US" sz="1100" b="1"/>
              <a:t>画面から）</a:t>
            </a:r>
            <a:endParaRPr lang="en-US" altLang="ja-JP" sz="1100" b="1" dirty="0"/>
          </a:p>
        </p:txBody>
      </p:sp>
      <p:sp>
        <p:nvSpPr>
          <p:cNvPr id="24" name="テキスト ボックス 23">
            <a:extLst>
              <a:ext uri="{FF2B5EF4-FFF2-40B4-BE49-F238E27FC236}">
                <a16:creationId xmlns:a16="http://schemas.microsoft.com/office/drawing/2014/main" id="{475DF165-F821-8C4C-A2F3-677684148B68}"/>
              </a:ext>
            </a:extLst>
          </p:cNvPr>
          <p:cNvSpPr txBox="1"/>
          <p:nvPr/>
        </p:nvSpPr>
        <p:spPr>
          <a:xfrm>
            <a:off x="5652288" y="4667835"/>
            <a:ext cx="1535217" cy="443391"/>
          </a:xfrm>
          <a:prstGeom prst="rect">
            <a:avLst/>
          </a:prstGeom>
          <a:noFill/>
        </p:spPr>
        <p:txBody>
          <a:bodyPr wrap="square">
            <a:spAutoFit/>
          </a:bodyPr>
          <a:lstStyle/>
          <a:p>
            <a:pPr algn="ctr">
              <a:lnSpc>
                <a:spcPct val="80000"/>
              </a:lnSpc>
            </a:pPr>
            <a:r>
              <a:rPr lang="ja-JP" altLang="en-US" sz="1400" b="1"/>
              <a:t>回答結果を</a:t>
            </a:r>
            <a:endParaRPr lang="en-US" altLang="ja-JP" sz="1400" b="1" dirty="0"/>
          </a:p>
          <a:p>
            <a:pPr algn="ctr">
              <a:lnSpc>
                <a:spcPct val="80000"/>
              </a:lnSpc>
            </a:pPr>
            <a:r>
              <a:rPr lang="ja-JP" altLang="en-US" sz="1400" b="1"/>
              <a:t>分析・共有</a:t>
            </a:r>
            <a:endParaRPr lang="en-US" altLang="ja-JP" sz="1400" b="1" dirty="0"/>
          </a:p>
        </p:txBody>
      </p:sp>
      <p:sp>
        <p:nvSpPr>
          <p:cNvPr id="25" name="テキスト ボックス 24">
            <a:extLst>
              <a:ext uri="{FF2B5EF4-FFF2-40B4-BE49-F238E27FC236}">
                <a16:creationId xmlns:a16="http://schemas.microsoft.com/office/drawing/2014/main" id="{B8F32F0D-0D60-1C4E-8930-AC689D759362}"/>
              </a:ext>
            </a:extLst>
          </p:cNvPr>
          <p:cNvSpPr txBox="1"/>
          <p:nvPr/>
        </p:nvSpPr>
        <p:spPr>
          <a:xfrm>
            <a:off x="7921957" y="3219660"/>
            <a:ext cx="1790612" cy="552844"/>
          </a:xfrm>
          <a:prstGeom prst="rect">
            <a:avLst/>
          </a:prstGeom>
          <a:noFill/>
        </p:spPr>
        <p:txBody>
          <a:bodyPr wrap="square">
            <a:spAutoFit/>
          </a:bodyPr>
          <a:lstStyle/>
          <a:p>
            <a:pPr algn="ctr">
              <a:lnSpc>
                <a:spcPct val="80000"/>
              </a:lnSpc>
            </a:pPr>
            <a:r>
              <a:rPr lang="ja-JP" altLang="en-US" sz="1050" b="1"/>
              <a:t>地域全体での</a:t>
            </a:r>
            <a:br>
              <a:rPr lang="en-US" altLang="ja-JP" sz="1400" b="1" dirty="0"/>
            </a:br>
            <a:r>
              <a:rPr lang="ja-JP" altLang="en-US" sz="1400" b="1"/>
              <a:t>対応の策定・共有</a:t>
            </a:r>
            <a:endParaRPr lang="en-US" altLang="ja-JP" sz="1400" b="1" dirty="0"/>
          </a:p>
          <a:p>
            <a:pPr algn="ctr">
              <a:lnSpc>
                <a:spcPct val="80000"/>
              </a:lnSpc>
            </a:pPr>
            <a:r>
              <a:rPr lang="ja-JP" altLang="en-US" sz="1100" b="1"/>
              <a:t>（ポリネコ</a:t>
            </a:r>
            <a:r>
              <a:rPr lang="en-US" altLang="ja-JP" sz="1100" b="1" dirty="0"/>
              <a:t>!</a:t>
            </a:r>
            <a:r>
              <a:rPr lang="ja-JP" altLang="en-US" sz="1100" b="1"/>
              <a:t>ブログ）</a:t>
            </a:r>
            <a:endParaRPr lang="en-US" altLang="ja-JP" sz="1100" b="1" dirty="0"/>
          </a:p>
        </p:txBody>
      </p:sp>
      <p:sp>
        <p:nvSpPr>
          <p:cNvPr id="26" name="テキスト ボックス 25">
            <a:extLst>
              <a:ext uri="{FF2B5EF4-FFF2-40B4-BE49-F238E27FC236}">
                <a16:creationId xmlns:a16="http://schemas.microsoft.com/office/drawing/2014/main" id="{DA7AFE81-BA7F-7C48-9E8B-C12C88DBAA31}"/>
              </a:ext>
            </a:extLst>
          </p:cNvPr>
          <p:cNvSpPr txBox="1"/>
          <p:nvPr/>
        </p:nvSpPr>
        <p:spPr>
          <a:xfrm>
            <a:off x="2161742" y="5342337"/>
            <a:ext cx="1790612" cy="1389739"/>
          </a:xfrm>
          <a:prstGeom prst="rect">
            <a:avLst/>
          </a:prstGeom>
          <a:noFill/>
        </p:spPr>
        <p:txBody>
          <a:bodyPr wrap="square">
            <a:spAutoFit/>
          </a:bodyPr>
          <a:lstStyle/>
          <a:p>
            <a:pPr algn="ctr">
              <a:lnSpc>
                <a:spcPct val="80000"/>
              </a:lnSpc>
            </a:pPr>
            <a:r>
              <a:rPr lang="ja-JP" altLang="en-US" sz="1050" b="1">
                <a:solidFill>
                  <a:schemeClr val="accent5">
                    <a:lumMod val="75000"/>
                  </a:schemeClr>
                </a:solidFill>
              </a:rPr>
              <a:t>部活動の地域移行</a:t>
            </a:r>
            <a:endParaRPr lang="en-US" altLang="ja-JP" sz="1050" b="1" dirty="0">
              <a:solidFill>
                <a:schemeClr val="accent5">
                  <a:lumMod val="75000"/>
                </a:schemeClr>
              </a:solidFill>
            </a:endParaRPr>
          </a:p>
          <a:p>
            <a:pPr algn="ctr">
              <a:lnSpc>
                <a:spcPct val="80000"/>
              </a:lnSpc>
            </a:pPr>
            <a:r>
              <a:rPr lang="ja-JP" altLang="en-US" sz="1050" b="1">
                <a:solidFill>
                  <a:schemeClr val="accent5">
                    <a:lumMod val="75000"/>
                  </a:schemeClr>
                </a:solidFill>
              </a:rPr>
              <a:t>教育環境</a:t>
            </a:r>
            <a:r>
              <a:rPr lang="en-US" altLang="ja-JP" sz="1050" b="1" dirty="0">
                <a:solidFill>
                  <a:schemeClr val="accent5">
                    <a:lumMod val="75000"/>
                  </a:schemeClr>
                </a:solidFill>
              </a:rPr>
              <a:t>/</a:t>
            </a:r>
            <a:r>
              <a:rPr lang="ja-JP" altLang="en-US" sz="1050" b="1">
                <a:solidFill>
                  <a:schemeClr val="accent5">
                    <a:lumMod val="75000"/>
                  </a:schemeClr>
                </a:solidFill>
              </a:rPr>
              <a:t>自習環境</a:t>
            </a:r>
            <a:endParaRPr lang="en-US" altLang="ja-JP" sz="1050" b="1" dirty="0">
              <a:solidFill>
                <a:schemeClr val="accent5">
                  <a:lumMod val="75000"/>
                </a:schemeClr>
              </a:solidFill>
            </a:endParaRPr>
          </a:p>
          <a:p>
            <a:pPr algn="ctr">
              <a:lnSpc>
                <a:spcPct val="80000"/>
              </a:lnSpc>
            </a:pPr>
            <a:r>
              <a:rPr lang="ja-JP" altLang="en-US" sz="1050" b="1">
                <a:solidFill>
                  <a:schemeClr val="accent5">
                    <a:lumMod val="75000"/>
                  </a:schemeClr>
                </a:solidFill>
              </a:rPr>
              <a:t>防災</a:t>
            </a:r>
            <a:r>
              <a:rPr lang="en-US" altLang="ja-JP" sz="1050" b="1" dirty="0">
                <a:solidFill>
                  <a:schemeClr val="accent5">
                    <a:lumMod val="75000"/>
                  </a:schemeClr>
                </a:solidFill>
              </a:rPr>
              <a:t>/</a:t>
            </a:r>
            <a:r>
              <a:rPr lang="ja-JP" altLang="en-US" sz="1050" b="1">
                <a:solidFill>
                  <a:schemeClr val="accent5">
                    <a:lumMod val="75000"/>
                  </a:schemeClr>
                </a:solidFill>
              </a:rPr>
              <a:t>公共交通</a:t>
            </a:r>
            <a:endParaRPr lang="en-US" altLang="ja-JP" sz="1050" b="1" dirty="0">
              <a:solidFill>
                <a:schemeClr val="accent5">
                  <a:lumMod val="75000"/>
                </a:schemeClr>
              </a:solidFill>
            </a:endParaRPr>
          </a:p>
          <a:p>
            <a:pPr algn="ctr">
              <a:lnSpc>
                <a:spcPct val="80000"/>
              </a:lnSpc>
            </a:pPr>
            <a:r>
              <a:rPr lang="ja-JP" altLang="en-US" sz="1050" b="1">
                <a:solidFill>
                  <a:schemeClr val="accent5">
                    <a:lumMod val="75000"/>
                  </a:schemeClr>
                </a:solidFill>
              </a:rPr>
              <a:t>進学・起業など</a:t>
            </a:r>
            <a:endParaRPr lang="en-US" altLang="ja-JP" sz="1050" b="1" dirty="0">
              <a:solidFill>
                <a:schemeClr val="accent5">
                  <a:lumMod val="75000"/>
                </a:schemeClr>
              </a:solidFill>
            </a:endParaRPr>
          </a:p>
          <a:p>
            <a:pPr algn="ctr">
              <a:lnSpc>
                <a:spcPct val="80000"/>
              </a:lnSpc>
            </a:pPr>
            <a:r>
              <a:rPr lang="ja-JP" altLang="en-US" sz="1050" b="1">
                <a:solidFill>
                  <a:schemeClr val="accent5">
                    <a:lumMod val="75000"/>
                  </a:schemeClr>
                </a:solidFill>
              </a:rPr>
              <a:t>に関わる、</a:t>
            </a:r>
            <a:endParaRPr lang="en-US" altLang="ja-JP" sz="1050" b="1" dirty="0">
              <a:solidFill>
                <a:schemeClr val="accent5">
                  <a:lumMod val="75000"/>
                </a:schemeClr>
              </a:solidFill>
            </a:endParaRPr>
          </a:p>
          <a:p>
            <a:pPr algn="ctr">
              <a:lnSpc>
                <a:spcPct val="80000"/>
              </a:lnSpc>
            </a:pPr>
            <a:r>
              <a:rPr lang="ja-JP" altLang="en-US" sz="1050" b="1">
                <a:solidFill>
                  <a:schemeClr val="accent5">
                    <a:lumMod val="75000"/>
                  </a:schemeClr>
                </a:solidFill>
              </a:rPr>
              <a:t>意識調査</a:t>
            </a:r>
            <a:r>
              <a:rPr lang="en-US" altLang="ja-JP" sz="1050" b="1" dirty="0">
                <a:solidFill>
                  <a:schemeClr val="accent5">
                    <a:lumMod val="75000"/>
                  </a:schemeClr>
                </a:solidFill>
              </a:rPr>
              <a:t>/</a:t>
            </a:r>
            <a:r>
              <a:rPr lang="ja-JP" altLang="en-US" sz="1050" b="1">
                <a:solidFill>
                  <a:schemeClr val="accent5">
                    <a:lumMod val="75000"/>
                  </a:schemeClr>
                </a:solidFill>
              </a:rPr>
              <a:t>輿論調査</a:t>
            </a:r>
            <a:endParaRPr lang="en-US" altLang="ja-JP" sz="1050" b="1" dirty="0">
              <a:solidFill>
                <a:schemeClr val="accent5">
                  <a:lumMod val="75000"/>
                </a:schemeClr>
              </a:solidFill>
            </a:endParaRPr>
          </a:p>
          <a:p>
            <a:pPr algn="ctr">
              <a:lnSpc>
                <a:spcPct val="80000"/>
              </a:lnSpc>
            </a:pPr>
            <a:r>
              <a:rPr lang="ja-JP" altLang="en-US" sz="1050" b="1">
                <a:solidFill>
                  <a:schemeClr val="accent5">
                    <a:lumMod val="75000"/>
                  </a:schemeClr>
                </a:solidFill>
              </a:rPr>
              <a:t>＋</a:t>
            </a:r>
            <a:endParaRPr lang="en-US" altLang="ja-JP" sz="1050" b="1" dirty="0">
              <a:solidFill>
                <a:schemeClr val="accent5">
                  <a:lumMod val="75000"/>
                </a:schemeClr>
              </a:solidFill>
            </a:endParaRPr>
          </a:p>
          <a:p>
            <a:pPr algn="ctr">
              <a:lnSpc>
                <a:spcPct val="80000"/>
              </a:lnSpc>
            </a:pPr>
            <a:r>
              <a:rPr lang="ja-JP" altLang="en-US" sz="1050" b="1">
                <a:solidFill>
                  <a:schemeClr val="accent5">
                    <a:lumMod val="75000"/>
                  </a:schemeClr>
                </a:solidFill>
              </a:rPr>
              <a:t>　　　からの意見</a:t>
            </a:r>
            <a:endParaRPr lang="en-US" altLang="ja-JP" sz="1050" b="1" dirty="0">
              <a:solidFill>
                <a:schemeClr val="accent5">
                  <a:lumMod val="75000"/>
                </a:schemeClr>
              </a:solidFill>
            </a:endParaRPr>
          </a:p>
          <a:p>
            <a:pPr algn="ctr">
              <a:lnSpc>
                <a:spcPct val="80000"/>
              </a:lnSpc>
            </a:pPr>
            <a:r>
              <a:rPr lang="ja-JP" altLang="en-US" sz="1050" b="1">
                <a:solidFill>
                  <a:schemeClr val="accent5">
                    <a:lumMod val="75000"/>
                  </a:schemeClr>
                </a:solidFill>
              </a:rPr>
              <a:t>提案に</a:t>
            </a:r>
            <a:endParaRPr lang="en-US" altLang="ja-JP" sz="1050" b="1" dirty="0">
              <a:solidFill>
                <a:schemeClr val="accent5">
                  <a:lumMod val="75000"/>
                </a:schemeClr>
              </a:solidFill>
            </a:endParaRPr>
          </a:p>
          <a:p>
            <a:pPr algn="ctr">
              <a:lnSpc>
                <a:spcPct val="80000"/>
              </a:lnSpc>
            </a:pPr>
            <a:r>
              <a:rPr lang="ja-JP" altLang="en-US" sz="1050" b="1">
                <a:solidFill>
                  <a:schemeClr val="accent5">
                    <a:lumMod val="75000"/>
                  </a:schemeClr>
                </a:solidFill>
              </a:rPr>
              <a:t>基づく問いかけ</a:t>
            </a:r>
            <a:endParaRPr lang="en-US" altLang="ja-JP" sz="1050" b="1" dirty="0">
              <a:solidFill>
                <a:schemeClr val="accent5">
                  <a:lumMod val="75000"/>
                </a:schemeClr>
              </a:solidFill>
            </a:endParaRPr>
          </a:p>
        </p:txBody>
      </p:sp>
      <p:sp>
        <p:nvSpPr>
          <p:cNvPr id="27" name="右矢印 26">
            <a:extLst>
              <a:ext uri="{FF2B5EF4-FFF2-40B4-BE49-F238E27FC236}">
                <a16:creationId xmlns:a16="http://schemas.microsoft.com/office/drawing/2014/main" id="{E57EC3D4-A390-9A46-A254-0653327F4F7B}"/>
              </a:ext>
            </a:extLst>
          </p:cNvPr>
          <p:cNvSpPr/>
          <p:nvPr/>
        </p:nvSpPr>
        <p:spPr>
          <a:xfrm>
            <a:off x="3830932" y="4692577"/>
            <a:ext cx="180032" cy="342484"/>
          </a:xfrm>
          <a:prstGeom prst="rightArrow">
            <a:avLst>
              <a:gd name="adj1" fmla="val 50000"/>
              <a:gd name="adj2" fmla="val 1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右矢印 27">
            <a:extLst>
              <a:ext uri="{FF2B5EF4-FFF2-40B4-BE49-F238E27FC236}">
                <a16:creationId xmlns:a16="http://schemas.microsoft.com/office/drawing/2014/main" id="{BFDEAB81-E827-034D-B561-8254AB7B25B5}"/>
              </a:ext>
            </a:extLst>
          </p:cNvPr>
          <p:cNvSpPr/>
          <p:nvPr/>
        </p:nvSpPr>
        <p:spPr>
          <a:xfrm>
            <a:off x="5448723" y="4692577"/>
            <a:ext cx="180032" cy="342484"/>
          </a:xfrm>
          <a:prstGeom prst="rightArrow">
            <a:avLst>
              <a:gd name="adj1" fmla="val 50000"/>
              <a:gd name="adj2" fmla="val 1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右矢印 28">
            <a:extLst>
              <a:ext uri="{FF2B5EF4-FFF2-40B4-BE49-F238E27FC236}">
                <a16:creationId xmlns:a16="http://schemas.microsoft.com/office/drawing/2014/main" id="{2B7E960E-783D-6B4D-B07A-4223226EA638}"/>
              </a:ext>
            </a:extLst>
          </p:cNvPr>
          <p:cNvSpPr/>
          <p:nvPr/>
        </p:nvSpPr>
        <p:spPr>
          <a:xfrm>
            <a:off x="3830932" y="2780381"/>
            <a:ext cx="180032" cy="342484"/>
          </a:xfrm>
          <a:prstGeom prst="rightArrow">
            <a:avLst>
              <a:gd name="adj1" fmla="val 50000"/>
              <a:gd name="adj2" fmla="val 1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右矢印 29">
            <a:extLst>
              <a:ext uri="{FF2B5EF4-FFF2-40B4-BE49-F238E27FC236}">
                <a16:creationId xmlns:a16="http://schemas.microsoft.com/office/drawing/2014/main" id="{EB0FCF03-BB1E-3C47-A619-E35856FBA2C4}"/>
              </a:ext>
            </a:extLst>
          </p:cNvPr>
          <p:cNvSpPr/>
          <p:nvPr/>
        </p:nvSpPr>
        <p:spPr>
          <a:xfrm>
            <a:off x="5448723" y="2780381"/>
            <a:ext cx="180032" cy="342484"/>
          </a:xfrm>
          <a:prstGeom prst="rightArrow">
            <a:avLst>
              <a:gd name="adj1" fmla="val 50000"/>
              <a:gd name="adj2" fmla="val 1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044495B3-22C2-EE44-A59D-5E3F839404E7}"/>
              </a:ext>
            </a:extLst>
          </p:cNvPr>
          <p:cNvSpPr txBox="1"/>
          <p:nvPr/>
        </p:nvSpPr>
        <p:spPr>
          <a:xfrm>
            <a:off x="7868366" y="5581911"/>
            <a:ext cx="1897794" cy="577466"/>
          </a:xfrm>
          <a:prstGeom prst="rect">
            <a:avLst/>
          </a:prstGeom>
          <a:noFill/>
        </p:spPr>
        <p:txBody>
          <a:bodyPr wrap="square">
            <a:spAutoFit/>
          </a:bodyPr>
          <a:lstStyle/>
          <a:p>
            <a:pPr algn="ctr">
              <a:lnSpc>
                <a:spcPct val="80000"/>
              </a:lnSpc>
            </a:pPr>
            <a:r>
              <a:rPr lang="ja-JP" altLang="en-US" sz="1400" b="1"/>
              <a:t>全市民への</a:t>
            </a:r>
            <a:endParaRPr lang="en-US" altLang="ja-JP" sz="1400" b="1" dirty="0"/>
          </a:p>
          <a:p>
            <a:pPr algn="ctr">
              <a:lnSpc>
                <a:spcPct val="80000"/>
              </a:lnSpc>
            </a:pPr>
            <a:r>
              <a:rPr lang="ja-JP" altLang="en-US" sz="1400" b="1"/>
              <a:t>問いかけ</a:t>
            </a:r>
            <a:br>
              <a:rPr lang="en-US" altLang="ja-JP" sz="1400" b="1" dirty="0"/>
            </a:br>
            <a:r>
              <a:rPr lang="ja-JP" altLang="en-US" sz="1100" b="1"/>
              <a:t>（ポリネコ</a:t>
            </a:r>
            <a:r>
              <a:rPr lang="en-US" altLang="ja-JP" sz="1100" b="1" dirty="0"/>
              <a:t>!</a:t>
            </a:r>
            <a:r>
              <a:rPr lang="ja-JP" altLang="en-US" sz="1100" b="1"/>
              <a:t>画面</a:t>
            </a:r>
            <a:r>
              <a:rPr lang="en-US" altLang="ja-JP" sz="1100" b="1" dirty="0"/>
              <a:t>+</a:t>
            </a:r>
            <a:r>
              <a:rPr lang="ja-JP" altLang="en-US" sz="1100" b="1"/>
              <a:t>ブログ）</a:t>
            </a:r>
            <a:endParaRPr lang="en-US" altLang="ja-JP" sz="1100" b="1" dirty="0"/>
          </a:p>
        </p:txBody>
      </p:sp>
      <p:sp>
        <p:nvSpPr>
          <p:cNvPr id="32" name="テキスト ボックス 31">
            <a:extLst>
              <a:ext uri="{FF2B5EF4-FFF2-40B4-BE49-F238E27FC236}">
                <a16:creationId xmlns:a16="http://schemas.microsoft.com/office/drawing/2014/main" id="{16E17698-3F63-6549-A059-7705C97B1957}"/>
              </a:ext>
            </a:extLst>
          </p:cNvPr>
          <p:cNvSpPr txBox="1"/>
          <p:nvPr/>
        </p:nvSpPr>
        <p:spPr>
          <a:xfrm>
            <a:off x="7921957" y="2204776"/>
            <a:ext cx="1790612" cy="552844"/>
          </a:xfrm>
          <a:prstGeom prst="rect">
            <a:avLst/>
          </a:prstGeom>
          <a:noFill/>
        </p:spPr>
        <p:txBody>
          <a:bodyPr wrap="square">
            <a:spAutoFit/>
          </a:bodyPr>
          <a:lstStyle/>
          <a:p>
            <a:pPr algn="ctr">
              <a:lnSpc>
                <a:spcPct val="80000"/>
              </a:lnSpc>
            </a:pPr>
            <a:r>
              <a:rPr lang="ja-JP" altLang="en-US" sz="1050" b="1"/>
              <a:t>学校単位での</a:t>
            </a:r>
            <a:endParaRPr lang="en-US" altLang="ja-JP" sz="1400" b="1" dirty="0"/>
          </a:p>
          <a:p>
            <a:pPr algn="ctr">
              <a:lnSpc>
                <a:spcPct val="80000"/>
              </a:lnSpc>
            </a:pPr>
            <a:r>
              <a:rPr lang="ja-JP" altLang="en-US" sz="1400" b="1"/>
              <a:t>対応の共有</a:t>
            </a:r>
            <a:endParaRPr lang="en-US" altLang="ja-JP" sz="1400" b="1" dirty="0"/>
          </a:p>
          <a:p>
            <a:pPr algn="ctr">
              <a:lnSpc>
                <a:spcPct val="80000"/>
              </a:lnSpc>
            </a:pPr>
            <a:r>
              <a:rPr lang="ja-JP" altLang="en-US" sz="1100" b="1"/>
              <a:t>（ポリネコ</a:t>
            </a:r>
            <a:r>
              <a:rPr lang="en-US" altLang="ja-JP" sz="1100" b="1" dirty="0"/>
              <a:t>!</a:t>
            </a:r>
            <a:r>
              <a:rPr lang="ja-JP" altLang="en-US" sz="1100" b="1"/>
              <a:t>ブログ）</a:t>
            </a:r>
            <a:endParaRPr lang="en-US" altLang="ja-JP" sz="1100" b="1" dirty="0"/>
          </a:p>
        </p:txBody>
      </p:sp>
      <p:sp>
        <p:nvSpPr>
          <p:cNvPr id="33" name="テキスト ボックス 32">
            <a:extLst>
              <a:ext uri="{FF2B5EF4-FFF2-40B4-BE49-F238E27FC236}">
                <a16:creationId xmlns:a16="http://schemas.microsoft.com/office/drawing/2014/main" id="{EB206A43-9DA8-DE40-AB9B-1C626C116BD4}"/>
              </a:ext>
            </a:extLst>
          </p:cNvPr>
          <p:cNvSpPr txBox="1"/>
          <p:nvPr/>
        </p:nvSpPr>
        <p:spPr>
          <a:xfrm>
            <a:off x="2123220" y="3339708"/>
            <a:ext cx="1790612" cy="612604"/>
          </a:xfrm>
          <a:prstGeom prst="rect">
            <a:avLst/>
          </a:prstGeom>
          <a:noFill/>
        </p:spPr>
        <p:txBody>
          <a:bodyPr wrap="square">
            <a:spAutoFit/>
          </a:bodyPr>
          <a:lstStyle/>
          <a:p>
            <a:pPr algn="ctr">
              <a:lnSpc>
                <a:spcPct val="80000"/>
              </a:lnSpc>
            </a:pPr>
            <a:r>
              <a:rPr lang="ja-JP" altLang="en-US" sz="1050" b="1">
                <a:solidFill>
                  <a:schemeClr val="accent5">
                    <a:lumMod val="75000"/>
                  </a:schemeClr>
                </a:solidFill>
              </a:rPr>
              <a:t>学校の校則</a:t>
            </a:r>
            <a:endParaRPr lang="en-US" altLang="ja-JP" sz="1050" b="1" dirty="0">
              <a:solidFill>
                <a:schemeClr val="accent5">
                  <a:lumMod val="75000"/>
                </a:schemeClr>
              </a:solidFill>
            </a:endParaRPr>
          </a:p>
          <a:p>
            <a:pPr algn="ctr">
              <a:lnSpc>
                <a:spcPct val="80000"/>
              </a:lnSpc>
            </a:pPr>
            <a:r>
              <a:rPr lang="ja-JP" altLang="en-US" sz="1050" b="1">
                <a:solidFill>
                  <a:schemeClr val="accent5">
                    <a:lumMod val="75000"/>
                  </a:schemeClr>
                </a:solidFill>
              </a:rPr>
              <a:t>修学旅行の在り方</a:t>
            </a:r>
            <a:endParaRPr lang="en-US" altLang="ja-JP" sz="1050" b="1" dirty="0">
              <a:solidFill>
                <a:schemeClr val="accent5">
                  <a:lumMod val="75000"/>
                </a:schemeClr>
              </a:solidFill>
            </a:endParaRPr>
          </a:p>
          <a:p>
            <a:pPr algn="ctr">
              <a:lnSpc>
                <a:spcPct val="80000"/>
              </a:lnSpc>
            </a:pPr>
            <a:r>
              <a:rPr lang="ja-JP" altLang="en-US" sz="1050" b="1">
                <a:solidFill>
                  <a:schemeClr val="accent5">
                    <a:lumMod val="75000"/>
                  </a:schemeClr>
                </a:solidFill>
              </a:rPr>
              <a:t>ラーケーション</a:t>
            </a:r>
            <a:endParaRPr lang="en-US" altLang="ja-JP" sz="1050" b="1" dirty="0">
              <a:solidFill>
                <a:schemeClr val="accent5">
                  <a:lumMod val="75000"/>
                </a:schemeClr>
              </a:solidFill>
            </a:endParaRPr>
          </a:p>
          <a:p>
            <a:pPr algn="ctr">
              <a:lnSpc>
                <a:spcPct val="80000"/>
              </a:lnSpc>
            </a:pPr>
            <a:r>
              <a:rPr lang="ja-JP" altLang="en-US" sz="1050" b="1">
                <a:solidFill>
                  <a:schemeClr val="accent5">
                    <a:lumMod val="75000"/>
                  </a:schemeClr>
                </a:solidFill>
              </a:rPr>
              <a:t>図書館など</a:t>
            </a:r>
            <a:endParaRPr lang="en-US" altLang="ja-JP" sz="1050" b="1" dirty="0">
              <a:solidFill>
                <a:schemeClr val="accent5">
                  <a:lumMod val="75000"/>
                </a:schemeClr>
              </a:solidFill>
            </a:endParaRPr>
          </a:p>
        </p:txBody>
      </p:sp>
      <p:sp>
        <p:nvSpPr>
          <p:cNvPr id="34" name="テキスト ボックス 33">
            <a:extLst>
              <a:ext uri="{FF2B5EF4-FFF2-40B4-BE49-F238E27FC236}">
                <a16:creationId xmlns:a16="http://schemas.microsoft.com/office/drawing/2014/main" id="{38620E1F-5D36-4548-B7D7-6258462911F3}"/>
              </a:ext>
            </a:extLst>
          </p:cNvPr>
          <p:cNvSpPr txBox="1"/>
          <p:nvPr/>
        </p:nvSpPr>
        <p:spPr>
          <a:xfrm>
            <a:off x="394398" y="1186937"/>
            <a:ext cx="8166798" cy="369332"/>
          </a:xfrm>
          <a:prstGeom prst="rect">
            <a:avLst/>
          </a:prstGeom>
          <a:noFill/>
        </p:spPr>
        <p:txBody>
          <a:bodyPr wrap="square">
            <a:spAutoFit/>
          </a:bodyPr>
          <a:lstStyle/>
          <a:p>
            <a:r>
              <a:rPr lang="ja-JP" altLang="en-US" sz="1800" b="1">
                <a:solidFill>
                  <a:srgbClr val="0A348C"/>
                </a:solidFill>
              </a:rPr>
              <a:t>地域に開かれた教育環境を</a:t>
            </a:r>
            <a:r>
              <a:rPr lang="ja-JP" altLang="en-US" b="1">
                <a:solidFill>
                  <a:srgbClr val="0A348C"/>
                </a:solidFill>
              </a:rPr>
              <a:t>自治体</a:t>
            </a:r>
            <a:r>
              <a:rPr lang="en-US" altLang="ja-JP" b="1" dirty="0">
                <a:solidFill>
                  <a:srgbClr val="0A348C"/>
                </a:solidFill>
              </a:rPr>
              <a:t>DX</a:t>
            </a:r>
            <a:r>
              <a:rPr lang="ja-JP" altLang="en-US" b="1">
                <a:solidFill>
                  <a:srgbClr val="0A348C"/>
                </a:solidFill>
              </a:rPr>
              <a:t>（デジタル）に対応しつつ実現。</a:t>
            </a:r>
            <a:endParaRPr lang="en-US" altLang="ja-JP" b="1" dirty="0">
              <a:solidFill>
                <a:srgbClr val="0A348C"/>
              </a:solidFill>
            </a:endParaRPr>
          </a:p>
        </p:txBody>
      </p:sp>
      <p:sp>
        <p:nvSpPr>
          <p:cNvPr id="35" name="テキスト ボックス 34">
            <a:extLst>
              <a:ext uri="{FF2B5EF4-FFF2-40B4-BE49-F238E27FC236}">
                <a16:creationId xmlns:a16="http://schemas.microsoft.com/office/drawing/2014/main" id="{5E741630-7AFC-6048-9728-5CD1A776EF0F}"/>
              </a:ext>
            </a:extLst>
          </p:cNvPr>
          <p:cNvSpPr txBox="1"/>
          <p:nvPr/>
        </p:nvSpPr>
        <p:spPr>
          <a:xfrm>
            <a:off x="6825343" y="3658833"/>
            <a:ext cx="942033" cy="769441"/>
          </a:xfrm>
          <a:prstGeom prst="rect">
            <a:avLst/>
          </a:prstGeom>
          <a:noFill/>
        </p:spPr>
        <p:txBody>
          <a:bodyPr wrap="square">
            <a:spAutoFit/>
          </a:bodyPr>
          <a:lstStyle/>
          <a:p>
            <a:pPr algn="ctr"/>
            <a:r>
              <a:rPr lang="ja-JP" altLang="en-US" sz="1100" b="1">
                <a:solidFill>
                  <a:schemeClr val="bg1"/>
                </a:solidFill>
              </a:rPr>
              <a:t>提案と</a:t>
            </a:r>
            <a:endParaRPr lang="en-US" altLang="ja-JP" sz="1100" b="1" dirty="0">
              <a:solidFill>
                <a:schemeClr val="bg1"/>
              </a:solidFill>
            </a:endParaRPr>
          </a:p>
          <a:p>
            <a:pPr algn="ctr"/>
            <a:r>
              <a:rPr lang="ja-JP" altLang="en-US" sz="1100" b="1">
                <a:solidFill>
                  <a:schemeClr val="bg1"/>
                </a:solidFill>
              </a:rPr>
              <a:t>結果に</a:t>
            </a:r>
            <a:endParaRPr lang="en-US" altLang="ja-JP" sz="1100" b="1" dirty="0">
              <a:solidFill>
                <a:schemeClr val="bg1"/>
              </a:solidFill>
            </a:endParaRPr>
          </a:p>
          <a:p>
            <a:pPr algn="ctr"/>
            <a:r>
              <a:rPr lang="ja-JP" altLang="en-US" sz="1100" b="1">
                <a:solidFill>
                  <a:schemeClr val="bg1"/>
                </a:solidFill>
              </a:rPr>
              <a:t>応じて対応</a:t>
            </a:r>
            <a:endParaRPr lang="en-US" altLang="ja-JP" sz="1100" b="1" dirty="0">
              <a:solidFill>
                <a:schemeClr val="bg1"/>
              </a:solidFill>
            </a:endParaRPr>
          </a:p>
          <a:p>
            <a:pPr algn="ctr"/>
            <a:r>
              <a:rPr lang="ja-JP" altLang="en-US" sz="1100" b="1">
                <a:solidFill>
                  <a:schemeClr val="bg1"/>
                </a:solidFill>
              </a:rPr>
              <a:t>（</a:t>
            </a:r>
            <a:r>
              <a:rPr lang="en-US" altLang="ja-JP" sz="1100" b="1" dirty="0">
                <a:solidFill>
                  <a:schemeClr val="bg1"/>
                </a:solidFill>
              </a:rPr>
              <a:t>EBPM</a:t>
            </a:r>
            <a:r>
              <a:rPr lang="ja-JP" altLang="en-US" sz="1100" b="1">
                <a:solidFill>
                  <a:schemeClr val="bg1"/>
                </a:solidFill>
              </a:rPr>
              <a:t>）</a:t>
            </a:r>
            <a:endParaRPr lang="ja-JP" altLang="en-US" sz="1100">
              <a:solidFill>
                <a:schemeClr val="bg1"/>
              </a:solidFill>
            </a:endParaRPr>
          </a:p>
        </p:txBody>
      </p:sp>
      <p:sp>
        <p:nvSpPr>
          <p:cNvPr id="36" name="右矢印 35">
            <a:extLst>
              <a:ext uri="{FF2B5EF4-FFF2-40B4-BE49-F238E27FC236}">
                <a16:creationId xmlns:a16="http://schemas.microsoft.com/office/drawing/2014/main" id="{74CF9D4E-BF41-F947-91FA-9893B6907770}"/>
              </a:ext>
            </a:extLst>
          </p:cNvPr>
          <p:cNvSpPr/>
          <p:nvPr/>
        </p:nvSpPr>
        <p:spPr>
          <a:xfrm>
            <a:off x="7686989" y="2322844"/>
            <a:ext cx="321548" cy="291403"/>
          </a:xfrm>
          <a:prstGeom prst="rightArrow">
            <a:avLst>
              <a:gd name="adj1" fmla="val 43103"/>
              <a:gd name="adj2" fmla="val 727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右矢印 36">
            <a:extLst>
              <a:ext uri="{FF2B5EF4-FFF2-40B4-BE49-F238E27FC236}">
                <a16:creationId xmlns:a16="http://schemas.microsoft.com/office/drawing/2014/main" id="{C4162ABD-E25C-B749-B134-BD33B57C35B0}"/>
              </a:ext>
            </a:extLst>
          </p:cNvPr>
          <p:cNvSpPr/>
          <p:nvPr/>
        </p:nvSpPr>
        <p:spPr>
          <a:xfrm>
            <a:off x="7686989" y="3368711"/>
            <a:ext cx="321548" cy="291403"/>
          </a:xfrm>
          <a:prstGeom prst="rightArrow">
            <a:avLst>
              <a:gd name="adj1" fmla="val 43103"/>
              <a:gd name="adj2" fmla="val 727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右矢印 37">
            <a:extLst>
              <a:ext uri="{FF2B5EF4-FFF2-40B4-BE49-F238E27FC236}">
                <a16:creationId xmlns:a16="http://schemas.microsoft.com/office/drawing/2014/main" id="{D1AC472F-47D4-F943-948A-57D3615CFE12}"/>
              </a:ext>
            </a:extLst>
          </p:cNvPr>
          <p:cNvSpPr/>
          <p:nvPr/>
        </p:nvSpPr>
        <p:spPr>
          <a:xfrm>
            <a:off x="7686989" y="4385270"/>
            <a:ext cx="321548" cy="291403"/>
          </a:xfrm>
          <a:prstGeom prst="rightArrow">
            <a:avLst>
              <a:gd name="adj1" fmla="val 43103"/>
              <a:gd name="adj2" fmla="val 727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右矢印 38">
            <a:extLst>
              <a:ext uri="{FF2B5EF4-FFF2-40B4-BE49-F238E27FC236}">
                <a16:creationId xmlns:a16="http://schemas.microsoft.com/office/drawing/2014/main" id="{ED5CAF0C-450A-F041-92B1-F1F3C7F327C9}"/>
              </a:ext>
            </a:extLst>
          </p:cNvPr>
          <p:cNvSpPr/>
          <p:nvPr/>
        </p:nvSpPr>
        <p:spPr>
          <a:xfrm>
            <a:off x="7686989" y="5751845"/>
            <a:ext cx="321548" cy="291403"/>
          </a:xfrm>
          <a:prstGeom prst="rightArrow">
            <a:avLst>
              <a:gd name="adj1" fmla="val 43103"/>
              <a:gd name="adj2" fmla="val 727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0" name="図 39">
            <a:extLst>
              <a:ext uri="{FF2B5EF4-FFF2-40B4-BE49-F238E27FC236}">
                <a16:creationId xmlns:a16="http://schemas.microsoft.com/office/drawing/2014/main" id="{B005EBC9-C0E3-5B44-8877-EF0DA28B7E55}"/>
              </a:ext>
            </a:extLst>
          </p:cNvPr>
          <p:cNvPicPr>
            <a:picLocks noChangeAspect="1"/>
          </p:cNvPicPr>
          <p:nvPr/>
        </p:nvPicPr>
        <p:blipFill>
          <a:blip r:embed="rId2"/>
          <a:stretch>
            <a:fillRect/>
          </a:stretch>
        </p:blipFill>
        <p:spPr>
          <a:xfrm>
            <a:off x="1827980" y="2567694"/>
            <a:ext cx="464641" cy="593311"/>
          </a:xfrm>
          <a:prstGeom prst="rect">
            <a:avLst/>
          </a:prstGeom>
        </p:spPr>
      </p:pic>
      <p:pic>
        <p:nvPicPr>
          <p:cNvPr id="41" name="図 40">
            <a:extLst>
              <a:ext uri="{FF2B5EF4-FFF2-40B4-BE49-F238E27FC236}">
                <a16:creationId xmlns:a16="http://schemas.microsoft.com/office/drawing/2014/main" id="{23A31A4B-BB9D-EE4F-8A34-4A13488D961B}"/>
              </a:ext>
            </a:extLst>
          </p:cNvPr>
          <p:cNvPicPr>
            <a:picLocks noChangeAspect="1"/>
          </p:cNvPicPr>
          <p:nvPr/>
        </p:nvPicPr>
        <p:blipFill>
          <a:blip r:embed="rId3"/>
          <a:stretch>
            <a:fillRect/>
          </a:stretch>
        </p:blipFill>
        <p:spPr>
          <a:xfrm>
            <a:off x="1919238" y="4605649"/>
            <a:ext cx="459344" cy="453219"/>
          </a:xfrm>
          <a:prstGeom prst="rect">
            <a:avLst/>
          </a:prstGeom>
        </p:spPr>
      </p:pic>
      <p:pic>
        <p:nvPicPr>
          <p:cNvPr id="80" name="図 79">
            <a:extLst>
              <a:ext uri="{FF2B5EF4-FFF2-40B4-BE49-F238E27FC236}">
                <a16:creationId xmlns:a16="http://schemas.microsoft.com/office/drawing/2014/main" id="{2BAD3604-67A4-B04B-AC5C-7FB27141BF73}"/>
              </a:ext>
            </a:extLst>
          </p:cNvPr>
          <p:cNvPicPr>
            <a:picLocks noChangeAspect="1"/>
          </p:cNvPicPr>
          <p:nvPr/>
        </p:nvPicPr>
        <p:blipFill>
          <a:blip r:embed="rId4"/>
          <a:stretch>
            <a:fillRect/>
          </a:stretch>
        </p:blipFill>
        <p:spPr>
          <a:xfrm>
            <a:off x="227748" y="197623"/>
            <a:ext cx="1279506" cy="452216"/>
          </a:xfrm>
          <a:prstGeom prst="rect">
            <a:avLst/>
          </a:prstGeom>
        </p:spPr>
      </p:pic>
      <p:sp>
        <p:nvSpPr>
          <p:cNvPr id="81" name="テキスト ボックス 80">
            <a:extLst>
              <a:ext uri="{FF2B5EF4-FFF2-40B4-BE49-F238E27FC236}">
                <a16:creationId xmlns:a16="http://schemas.microsoft.com/office/drawing/2014/main" id="{9F4986A2-AA41-0A47-A336-AF4C94820453}"/>
              </a:ext>
            </a:extLst>
          </p:cNvPr>
          <p:cNvSpPr txBox="1"/>
          <p:nvPr/>
        </p:nvSpPr>
        <p:spPr>
          <a:xfrm>
            <a:off x="103833" y="1731220"/>
            <a:ext cx="6196484" cy="307777"/>
          </a:xfrm>
          <a:prstGeom prst="rect">
            <a:avLst/>
          </a:prstGeom>
          <a:noFill/>
        </p:spPr>
        <p:txBody>
          <a:bodyPr wrap="square">
            <a:spAutoFit/>
          </a:bodyPr>
          <a:lstStyle/>
          <a:p>
            <a:r>
              <a:rPr lang="ja-JP" altLang="en-US" sz="1400" b="1">
                <a:solidFill>
                  <a:schemeClr val="bg1"/>
                </a:solidFill>
              </a:rPr>
              <a:t>聞くだけではない、提案ルートと、問いかけルートの双方向</a:t>
            </a:r>
            <a:endParaRPr lang="en-US" altLang="ja-JP" sz="1400" b="1" dirty="0">
              <a:solidFill>
                <a:schemeClr val="bg1"/>
              </a:solidFill>
            </a:endParaRPr>
          </a:p>
        </p:txBody>
      </p:sp>
      <p:sp>
        <p:nvSpPr>
          <p:cNvPr id="82" name="正方形/長方形 81">
            <a:extLst>
              <a:ext uri="{FF2B5EF4-FFF2-40B4-BE49-F238E27FC236}">
                <a16:creationId xmlns:a16="http://schemas.microsoft.com/office/drawing/2014/main" id="{5B03BB61-831F-DA47-8487-E55632227048}"/>
              </a:ext>
            </a:extLst>
          </p:cNvPr>
          <p:cNvSpPr/>
          <p:nvPr/>
        </p:nvSpPr>
        <p:spPr>
          <a:xfrm>
            <a:off x="410087" y="2701719"/>
            <a:ext cx="1292341" cy="577081"/>
          </a:xfrm>
          <a:prstGeom prst="rect">
            <a:avLst/>
          </a:prstGeom>
        </p:spPr>
        <p:txBody>
          <a:bodyPr wrap="none">
            <a:spAutoFit/>
          </a:bodyPr>
          <a:lstStyle/>
          <a:p>
            <a:r>
              <a:rPr lang="ja-JP" altLang="en-US" sz="1050" b="1">
                <a:solidFill>
                  <a:srgbClr val="0A348C"/>
                </a:solidFill>
              </a:rPr>
              <a:t>こどもからの意見</a:t>
            </a:r>
            <a:endParaRPr lang="en-US" altLang="ja-JP" sz="1050" b="1" dirty="0">
              <a:solidFill>
                <a:srgbClr val="0A348C"/>
              </a:solidFill>
            </a:endParaRPr>
          </a:p>
          <a:p>
            <a:r>
              <a:rPr lang="ja-JP" altLang="en-US" sz="1050" b="1">
                <a:solidFill>
                  <a:srgbClr val="0A348C"/>
                </a:solidFill>
              </a:rPr>
              <a:t>質問、提案。</a:t>
            </a:r>
            <a:endParaRPr lang="en-US" altLang="ja-JP" sz="1050" b="1" dirty="0">
              <a:solidFill>
                <a:srgbClr val="0A348C"/>
              </a:solidFill>
            </a:endParaRPr>
          </a:p>
          <a:p>
            <a:r>
              <a:rPr lang="ja-JP" altLang="en-US" sz="1050" b="1">
                <a:solidFill>
                  <a:srgbClr val="0A348C"/>
                </a:solidFill>
              </a:rPr>
              <a:t>＊大人からも</a:t>
            </a:r>
            <a:r>
              <a:rPr lang="en-US" altLang="ja-JP" sz="1050" b="1" dirty="0">
                <a:solidFill>
                  <a:srgbClr val="0A348C"/>
                </a:solidFill>
              </a:rPr>
              <a:t>OK</a:t>
            </a:r>
          </a:p>
        </p:txBody>
      </p:sp>
      <p:sp>
        <p:nvSpPr>
          <p:cNvPr id="83" name="正方形/長方形 82">
            <a:extLst>
              <a:ext uri="{FF2B5EF4-FFF2-40B4-BE49-F238E27FC236}">
                <a16:creationId xmlns:a16="http://schemas.microsoft.com/office/drawing/2014/main" id="{F4B0A711-3088-1148-9DFA-710CD7B3BEF6}"/>
              </a:ext>
            </a:extLst>
          </p:cNvPr>
          <p:cNvSpPr/>
          <p:nvPr/>
        </p:nvSpPr>
        <p:spPr>
          <a:xfrm>
            <a:off x="227020" y="5064760"/>
            <a:ext cx="1396536" cy="415498"/>
          </a:xfrm>
          <a:prstGeom prst="rect">
            <a:avLst/>
          </a:prstGeom>
        </p:spPr>
        <p:txBody>
          <a:bodyPr wrap="none">
            <a:spAutoFit/>
          </a:bodyPr>
          <a:lstStyle/>
          <a:p>
            <a:pPr algn="ctr"/>
            <a:r>
              <a:rPr lang="ja-JP" altLang="en-US" sz="1050" b="1">
                <a:solidFill>
                  <a:schemeClr val="bg1"/>
                </a:solidFill>
              </a:rPr>
              <a:t>大人（行政、学校）</a:t>
            </a:r>
            <a:endParaRPr lang="en-US" altLang="ja-JP" sz="1050" b="1" dirty="0">
              <a:solidFill>
                <a:schemeClr val="bg1"/>
              </a:solidFill>
            </a:endParaRPr>
          </a:p>
          <a:p>
            <a:pPr algn="ctr"/>
            <a:r>
              <a:rPr lang="ja-JP" altLang="en-US" sz="1050" b="1">
                <a:solidFill>
                  <a:schemeClr val="bg1"/>
                </a:solidFill>
              </a:rPr>
              <a:t>からの問いかけ</a:t>
            </a:r>
            <a:endParaRPr lang="ja-JP" altLang="en-US" sz="1050">
              <a:solidFill>
                <a:schemeClr val="bg1"/>
              </a:solidFill>
            </a:endParaRPr>
          </a:p>
        </p:txBody>
      </p:sp>
      <p:sp>
        <p:nvSpPr>
          <p:cNvPr id="84" name="正方形/長方形 83">
            <a:extLst>
              <a:ext uri="{FF2B5EF4-FFF2-40B4-BE49-F238E27FC236}">
                <a16:creationId xmlns:a16="http://schemas.microsoft.com/office/drawing/2014/main" id="{7B5EA353-3360-AD42-9245-07F8984E49D0}"/>
              </a:ext>
            </a:extLst>
          </p:cNvPr>
          <p:cNvSpPr/>
          <p:nvPr/>
        </p:nvSpPr>
        <p:spPr>
          <a:xfrm>
            <a:off x="398541" y="2452181"/>
            <a:ext cx="1053494" cy="253916"/>
          </a:xfrm>
          <a:prstGeom prst="rect">
            <a:avLst/>
          </a:prstGeom>
        </p:spPr>
        <p:txBody>
          <a:bodyPr wrap="none">
            <a:spAutoFit/>
          </a:bodyPr>
          <a:lstStyle/>
          <a:p>
            <a:r>
              <a:rPr lang="ja-JP" altLang="en-US" sz="1050" b="1">
                <a:solidFill>
                  <a:schemeClr val="bg1"/>
                </a:solidFill>
              </a:rPr>
              <a:t>　提案ルート</a:t>
            </a:r>
            <a:r>
              <a:rPr lang="en-US" altLang="ja-JP" sz="1050" b="1" dirty="0">
                <a:solidFill>
                  <a:schemeClr val="bg1"/>
                </a:solidFill>
              </a:rPr>
              <a:t> </a:t>
            </a:r>
            <a:endParaRPr lang="ja-JP" altLang="en-US" sz="1050">
              <a:solidFill>
                <a:schemeClr val="bg1"/>
              </a:solidFill>
            </a:endParaRPr>
          </a:p>
        </p:txBody>
      </p:sp>
      <p:sp>
        <p:nvSpPr>
          <p:cNvPr id="87" name="四角形吹き出し 86">
            <a:extLst>
              <a:ext uri="{FF2B5EF4-FFF2-40B4-BE49-F238E27FC236}">
                <a16:creationId xmlns:a16="http://schemas.microsoft.com/office/drawing/2014/main" id="{BE38C29D-6BB3-5449-AE49-D3C1FF7FDFEF}"/>
              </a:ext>
            </a:extLst>
          </p:cNvPr>
          <p:cNvSpPr/>
          <p:nvPr/>
        </p:nvSpPr>
        <p:spPr>
          <a:xfrm>
            <a:off x="2471895" y="2130251"/>
            <a:ext cx="1537397" cy="411982"/>
          </a:xfrm>
          <a:prstGeom prst="wedgeRectCallout">
            <a:avLst>
              <a:gd name="adj1" fmla="val -60049"/>
              <a:gd name="adj2" fmla="val 5030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正方形/長方形 87">
            <a:extLst>
              <a:ext uri="{FF2B5EF4-FFF2-40B4-BE49-F238E27FC236}">
                <a16:creationId xmlns:a16="http://schemas.microsoft.com/office/drawing/2014/main" id="{5EBBADF5-5770-D34D-B094-91E59F451E43}"/>
              </a:ext>
            </a:extLst>
          </p:cNvPr>
          <p:cNvSpPr/>
          <p:nvPr/>
        </p:nvSpPr>
        <p:spPr>
          <a:xfrm>
            <a:off x="2484651" y="2118918"/>
            <a:ext cx="1518364" cy="461665"/>
          </a:xfrm>
          <a:prstGeom prst="rect">
            <a:avLst/>
          </a:prstGeom>
        </p:spPr>
        <p:txBody>
          <a:bodyPr wrap="none">
            <a:spAutoFit/>
          </a:bodyPr>
          <a:lstStyle/>
          <a:p>
            <a:r>
              <a:rPr lang="ja-JP" altLang="en-US" sz="800">
                <a:solidFill>
                  <a:schemeClr val="accent5">
                    <a:lumMod val="75000"/>
                  </a:schemeClr>
                </a:solidFill>
              </a:rPr>
              <a:t>自分たちで修学旅行の</a:t>
            </a:r>
            <a:endParaRPr lang="en-US" altLang="ja-JP" sz="800" dirty="0">
              <a:solidFill>
                <a:schemeClr val="accent5">
                  <a:lumMod val="75000"/>
                </a:schemeClr>
              </a:solidFill>
            </a:endParaRPr>
          </a:p>
          <a:p>
            <a:r>
              <a:rPr lang="ja-JP" altLang="en-US" sz="800">
                <a:solidFill>
                  <a:schemeClr val="accent5">
                    <a:lumMod val="75000"/>
                  </a:schemeClr>
                </a:solidFill>
              </a:rPr>
              <a:t>行き先や内容を考えたい</a:t>
            </a:r>
            <a:endParaRPr lang="en-US" altLang="ja-JP" sz="800" dirty="0">
              <a:solidFill>
                <a:schemeClr val="accent5">
                  <a:lumMod val="75000"/>
                </a:schemeClr>
              </a:solidFill>
            </a:endParaRPr>
          </a:p>
          <a:p>
            <a:r>
              <a:rPr lang="ja-JP" altLang="en-US" sz="800">
                <a:solidFill>
                  <a:schemeClr val="accent5">
                    <a:lumMod val="75000"/>
                  </a:schemeClr>
                </a:solidFill>
              </a:rPr>
              <a:t>（公立校で事例もあります）</a:t>
            </a:r>
            <a:endParaRPr lang="ja-JP" altLang="en-US" sz="800"/>
          </a:p>
        </p:txBody>
      </p:sp>
      <p:sp>
        <p:nvSpPr>
          <p:cNvPr id="89" name="四角形吹き出し 88">
            <a:extLst>
              <a:ext uri="{FF2B5EF4-FFF2-40B4-BE49-F238E27FC236}">
                <a16:creationId xmlns:a16="http://schemas.microsoft.com/office/drawing/2014/main" id="{81B1EE8A-54CA-E34C-9B05-22D4D02A6D6D}"/>
              </a:ext>
            </a:extLst>
          </p:cNvPr>
          <p:cNvSpPr/>
          <p:nvPr/>
        </p:nvSpPr>
        <p:spPr>
          <a:xfrm>
            <a:off x="2483618" y="4111451"/>
            <a:ext cx="1537397" cy="411982"/>
          </a:xfrm>
          <a:prstGeom prst="wedgeRectCallout">
            <a:avLst>
              <a:gd name="adj1" fmla="val -60049"/>
              <a:gd name="adj2" fmla="val 5030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正方形/長方形 89">
            <a:extLst>
              <a:ext uri="{FF2B5EF4-FFF2-40B4-BE49-F238E27FC236}">
                <a16:creationId xmlns:a16="http://schemas.microsoft.com/office/drawing/2014/main" id="{25FFA0FE-DAED-1A44-9D5D-29E95BFD3561}"/>
              </a:ext>
            </a:extLst>
          </p:cNvPr>
          <p:cNvSpPr/>
          <p:nvPr/>
        </p:nvSpPr>
        <p:spPr>
          <a:xfrm>
            <a:off x="2476278" y="4100118"/>
            <a:ext cx="1620957" cy="461665"/>
          </a:xfrm>
          <a:prstGeom prst="rect">
            <a:avLst/>
          </a:prstGeom>
        </p:spPr>
        <p:txBody>
          <a:bodyPr wrap="none">
            <a:spAutoFit/>
          </a:bodyPr>
          <a:lstStyle/>
          <a:p>
            <a:r>
              <a:rPr lang="ja-JP" altLang="en-US" sz="800">
                <a:solidFill>
                  <a:schemeClr val="accent5">
                    <a:lumMod val="75000"/>
                  </a:schemeClr>
                </a:solidFill>
              </a:rPr>
              <a:t>タブレットの使い方について、</a:t>
            </a:r>
            <a:endParaRPr lang="en-US" altLang="ja-JP" sz="800" dirty="0">
              <a:solidFill>
                <a:schemeClr val="accent5">
                  <a:lumMod val="75000"/>
                </a:schemeClr>
              </a:solidFill>
            </a:endParaRPr>
          </a:p>
          <a:p>
            <a:r>
              <a:rPr lang="ja-JP" altLang="en-US" sz="800">
                <a:solidFill>
                  <a:schemeClr val="accent5">
                    <a:lumMod val="75000"/>
                  </a:schemeClr>
                </a:solidFill>
              </a:rPr>
              <a:t>皆さんと信頼関係をつくりたい</a:t>
            </a:r>
            <a:endParaRPr lang="en-US" altLang="ja-JP" sz="800" dirty="0">
              <a:solidFill>
                <a:schemeClr val="accent5">
                  <a:lumMod val="75000"/>
                </a:schemeClr>
              </a:solidFill>
            </a:endParaRPr>
          </a:p>
          <a:p>
            <a:r>
              <a:rPr lang="ja-JP" altLang="en-US" sz="800">
                <a:solidFill>
                  <a:schemeClr val="accent5">
                    <a:lumMod val="75000"/>
                  </a:schemeClr>
                </a:solidFill>
              </a:rPr>
              <a:t>ので回答してください。</a:t>
            </a:r>
            <a:endParaRPr lang="ja-JP" altLang="en-US" sz="800"/>
          </a:p>
        </p:txBody>
      </p:sp>
      <p:pic>
        <p:nvPicPr>
          <p:cNvPr id="92" name="図 91">
            <a:extLst>
              <a:ext uri="{FF2B5EF4-FFF2-40B4-BE49-F238E27FC236}">
                <a16:creationId xmlns:a16="http://schemas.microsoft.com/office/drawing/2014/main" id="{47EE8D9B-1E37-1348-84EA-ABD81C15498C}"/>
              </a:ext>
            </a:extLst>
          </p:cNvPr>
          <p:cNvPicPr>
            <a:picLocks noChangeAspect="1"/>
          </p:cNvPicPr>
          <p:nvPr/>
        </p:nvPicPr>
        <p:blipFill>
          <a:blip r:embed="rId5"/>
          <a:stretch>
            <a:fillRect/>
          </a:stretch>
        </p:blipFill>
        <p:spPr>
          <a:xfrm>
            <a:off x="1856989" y="6252584"/>
            <a:ext cx="1016000" cy="165100"/>
          </a:xfrm>
          <a:prstGeom prst="rect">
            <a:avLst/>
          </a:prstGeom>
        </p:spPr>
      </p:pic>
      <p:sp>
        <p:nvSpPr>
          <p:cNvPr id="3" name="正方形/長方形 2">
            <a:extLst>
              <a:ext uri="{FF2B5EF4-FFF2-40B4-BE49-F238E27FC236}">
                <a16:creationId xmlns:a16="http://schemas.microsoft.com/office/drawing/2014/main" id="{0867D07B-8078-014A-B51A-FBECDEB202E5}"/>
              </a:ext>
            </a:extLst>
          </p:cNvPr>
          <p:cNvSpPr/>
          <p:nvPr/>
        </p:nvSpPr>
        <p:spPr>
          <a:xfrm>
            <a:off x="445167" y="2088768"/>
            <a:ext cx="992579" cy="415498"/>
          </a:xfrm>
          <a:prstGeom prst="rect">
            <a:avLst/>
          </a:prstGeom>
        </p:spPr>
        <p:txBody>
          <a:bodyPr wrap="none">
            <a:spAutoFit/>
          </a:bodyPr>
          <a:lstStyle/>
          <a:p>
            <a:pPr algn="ctr"/>
            <a:r>
              <a:rPr kumimoji="1" lang="ja-JP" altLang="en-US" sz="1050"/>
              <a:t>（行政）</a:t>
            </a:r>
            <a:endParaRPr kumimoji="1" lang="en-US" altLang="ja-JP" sz="1050" dirty="0"/>
          </a:p>
          <a:p>
            <a:pPr algn="ctr"/>
            <a:r>
              <a:rPr kumimoji="1" lang="ja-JP" altLang="en-US" sz="1050"/>
              <a:t>＝大人に届く</a:t>
            </a:r>
            <a:endParaRPr lang="ja-JP" altLang="en-US" sz="1050"/>
          </a:p>
        </p:txBody>
      </p:sp>
      <p:sp>
        <p:nvSpPr>
          <p:cNvPr id="54" name="正方形/長方形 53">
            <a:extLst>
              <a:ext uri="{FF2B5EF4-FFF2-40B4-BE49-F238E27FC236}">
                <a16:creationId xmlns:a16="http://schemas.microsoft.com/office/drawing/2014/main" id="{567FC4A8-B348-BE45-BD3F-B71778B5D901}"/>
              </a:ext>
            </a:extLst>
          </p:cNvPr>
          <p:cNvSpPr/>
          <p:nvPr/>
        </p:nvSpPr>
        <p:spPr>
          <a:xfrm>
            <a:off x="304138" y="4692968"/>
            <a:ext cx="1261884" cy="415498"/>
          </a:xfrm>
          <a:prstGeom prst="rect">
            <a:avLst/>
          </a:prstGeom>
        </p:spPr>
        <p:txBody>
          <a:bodyPr wrap="none">
            <a:spAutoFit/>
          </a:bodyPr>
          <a:lstStyle/>
          <a:p>
            <a:pPr algn="ctr"/>
            <a:r>
              <a:rPr kumimoji="1" lang="ja-JP" altLang="en-US" sz="1050"/>
              <a:t>いつでもこどもと</a:t>
            </a:r>
            <a:endParaRPr kumimoji="1" lang="en-US" altLang="ja-JP" sz="1050" dirty="0"/>
          </a:p>
          <a:p>
            <a:pPr algn="ctr"/>
            <a:r>
              <a:rPr kumimoji="1" lang="ja-JP" altLang="en-US" sz="1050"/>
              <a:t>対話ができる</a:t>
            </a:r>
            <a:endParaRPr lang="ja-JP" altLang="en-US" sz="1050"/>
          </a:p>
        </p:txBody>
      </p:sp>
      <p:sp>
        <p:nvSpPr>
          <p:cNvPr id="42" name="スライド番号プレースホルダー 41">
            <a:extLst>
              <a:ext uri="{FF2B5EF4-FFF2-40B4-BE49-F238E27FC236}">
                <a16:creationId xmlns:a16="http://schemas.microsoft.com/office/drawing/2014/main" id="{832B73E9-29AC-2840-847F-F35D81322482}"/>
              </a:ext>
            </a:extLst>
          </p:cNvPr>
          <p:cNvSpPr>
            <a:spLocks noGrp="1"/>
          </p:cNvSpPr>
          <p:nvPr>
            <p:ph type="sldNum" sz="quarter" idx="12"/>
          </p:nvPr>
        </p:nvSpPr>
        <p:spPr/>
        <p:txBody>
          <a:bodyPr/>
          <a:lstStyle/>
          <a:p>
            <a:fld id="{A24A08D3-4842-684C-BE54-C9E1F2E8DB8B}" type="slidenum">
              <a:rPr kumimoji="1" lang="ja-JP" altLang="en-US" smtClean="0"/>
              <a:t>34</a:t>
            </a:fld>
            <a:endParaRPr kumimoji="1" lang="ja-JP" altLang="en-US"/>
          </a:p>
        </p:txBody>
      </p:sp>
    </p:spTree>
    <p:extLst>
      <p:ext uri="{BB962C8B-B14F-4D97-AF65-F5344CB8AC3E}">
        <p14:creationId xmlns:p14="http://schemas.microsoft.com/office/powerpoint/2010/main" val="8457992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06260E85-0DF9-9B42-B6C4-65CA4A139BD1}"/>
              </a:ext>
            </a:extLst>
          </p:cNvPr>
          <p:cNvSpPr>
            <a:spLocks noGrp="1"/>
          </p:cNvSpPr>
          <p:nvPr>
            <p:ph type="sldNum" sz="quarter" idx="12"/>
          </p:nvPr>
        </p:nvSpPr>
        <p:spPr/>
        <p:txBody>
          <a:bodyPr/>
          <a:lstStyle/>
          <a:p>
            <a:r>
              <a:rPr kumimoji="1" lang="en-US" altLang="ja-JP"/>
              <a:t>page</a:t>
            </a:r>
            <a:fld id="{A24A08D3-4842-684C-BE54-C9E1F2E8DB8B}" type="slidenum">
              <a:rPr kumimoji="1" lang="ja-JP" altLang="en-US" smtClean="0"/>
              <a:t>35</a:t>
            </a:fld>
            <a:endParaRPr kumimoji="1" lang="ja-JP" altLang="en-US"/>
          </a:p>
        </p:txBody>
      </p:sp>
      <p:cxnSp>
        <p:nvCxnSpPr>
          <p:cNvPr id="9" name="直線コネクタ 8">
            <a:extLst>
              <a:ext uri="{FF2B5EF4-FFF2-40B4-BE49-F238E27FC236}">
                <a16:creationId xmlns:a16="http://schemas.microsoft.com/office/drawing/2014/main" id="{20EEA398-151E-B04F-8003-F37D876FB31E}"/>
              </a:ext>
            </a:extLst>
          </p:cNvPr>
          <p:cNvCxnSpPr/>
          <p:nvPr/>
        </p:nvCxnSpPr>
        <p:spPr>
          <a:xfrm>
            <a:off x="102620" y="864046"/>
            <a:ext cx="9441004"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10" name="テキスト ボックス 9">
            <a:extLst>
              <a:ext uri="{FF2B5EF4-FFF2-40B4-BE49-F238E27FC236}">
                <a16:creationId xmlns:a16="http://schemas.microsoft.com/office/drawing/2014/main" id="{91531CEC-7F64-1D4F-BB95-7CDF82D7BBE0}"/>
              </a:ext>
            </a:extLst>
          </p:cNvPr>
          <p:cNvSpPr txBox="1"/>
          <p:nvPr/>
        </p:nvSpPr>
        <p:spPr>
          <a:xfrm>
            <a:off x="1647929" y="0"/>
            <a:ext cx="7898005" cy="830997"/>
          </a:xfrm>
          <a:prstGeom prst="rect">
            <a:avLst/>
          </a:prstGeom>
          <a:noFill/>
        </p:spPr>
        <p:txBody>
          <a:bodyPr wrap="square">
            <a:spAutoFit/>
          </a:bodyPr>
          <a:lstStyle/>
          <a:p>
            <a:r>
              <a:rPr lang="ja-JP" altLang="en-US" sz="2400" b="1">
                <a:solidFill>
                  <a:srgbClr val="0070C0"/>
                </a:solidFill>
              </a:rPr>
              <a:t>こども基本法の背景・趣旨を地域の</a:t>
            </a:r>
            <a:endParaRPr lang="en-US" altLang="ja-JP" sz="2400" b="1" dirty="0">
              <a:solidFill>
                <a:srgbClr val="0070C0"/>
              </a:solidFill>
            </a:endParaRPr>
          </a:p>
          <a:p>
            <a:r>
              <a:rPr lang="ja-JP" altLang="en-US" sz="2400" b="1">
                <a:solidFill>
                  <a:srgbClr val="0070C0"/>
                </a:solidFill>
              </a:rPr>
              <a:t>こどもと大人が共有して意思表示・参画環境を実現</a:t>
            </a:r>
            <a:endParaRPr lang="ja-JP" altLang="en-US"/>
          </a:p>
        </p:txBody>
      </p:sp>
      <p:pic>
        <p:nvPicPr>
          <p:cNvPr id="11" name="図 10">
            <a:extLst>
              <a:ext uri="{FF2B5EF4-FFF2-40B4-BE49-F238E27FC236}">
                <a16:creationId xmlns:a16="http://schemas.microsoft.com/office/drawing/2014/main" id="{07CF0050-AFED-464C-B3ED-6BBBD34C22CF}"/>
              </a:ext>
            </a:extLst>
          </p:cNvPr>
          <p:cNvPicPr>
            <a:picLocks noChangeAspect="1"/>
          </p:cNvPicPr>
          <p:nvPr/>
        </p:nvPicPr>
        <p:blipFill>
          <a:blip r:embed="rId2"/>
          <a:stretch>
            <a:fillRect/>
          </a:stretch>
        </p:blipFill>
        <p:spPr>
          <a:xfrm>
            <a:off x="227748" y="197623"/>
            <a:ext cx="1279506" cy="452216"/>
          </a:xfrm>
          <a:prstGeom prst="rect">
            <a:avLst/>
          </a:prstGeom>
        </p:spPr>
      </p:pic>
      <p:sp>
        <p:nvSpPr>
          <p:cNvPr id="12" name="テキスト ボックス 11">
            <a:extLst>
              <a:ext uri="{FF2B5EF4-FFF2-40B4-BE49-F238E27FC236}">
                <a16:creationId xmlns:a16="http://schemas.microsoft.com/office/drawing/2014/main" id="{BA743996-CAAE-EE4D-A8E3-B9DB0501980A}"/>
              </a:ext>
            </a:extLst>
          </p:cNvPr>
          <p:cNvSpPr txBox="1"/>
          <p:nvPr/>
        </p:nvSpPr>
        <p:spPr>
          <a:xfrm>
            <a:off x="244549" y="914053"/>
            <a:ext cx="9877646" cy="923330"/>
          </a:xfrm>
          <a:prstGeom prst="rect">
            <a:avLst/>
          </a:prstGeom>
          <a:noFill/>
        </p:spPr>
        <p:txBody>
          <a:bodyPr wrap="square">
            <a:spAutoFit/>
          </a:bodyPr>
          <a:lstStyle/>
          <a:p>
            <a:r>
              <a:rPr lang="ja-JP" altLang="en-US" sz="1800" b="1">
                <a:solidFill>
                  <a:srgbClr val="0A348C"/>
                </a:solidFill>
              </a:rPr>
              <a:t>最初に、大きな意思形成（こども基本法に対応する合意形成＝信頼形成）を行い共通目標を</a:t>
            </a:r>
            <a:br>
              <a:rPr lang="en-US" altLang="ja-JP" sz="1800" b="1" dirty="0">
                <a:solidFill>
                  <a:srgbClr val="0A348C"/>
                </a:solidFill>
              </a:rPr>
            </a:br>
            <a:r>
              <a:rPr lang="ja-JP" altLang="en-US" sz="1800" b="1">
                <a:solidFill>
                  <a:srgbClr val="0A348C"/>
                </a:solidFill>
              </a:rPr>
              <a:t>確立し、</a:t>
            </a:r>
            <a:r>
              <a:rPr lang="ja-JP" altLang="en-US" b="1">
                <a:solidFill>
                  <a:srgbClr val="0A348C"/>
                </a:solidFill>
              </a:rPr>
              <a:t>個別の設問テーマ、地域課題に対応。</a:t>
            </a:r>
            <a:br>
              <a:rPr lang="en-US" altLang="ja-JP" b="1" dirty="0">
                <a:solidFill>
                  <a:srgbClr val="0A348C"/>
                </a:solidFill>
              </a:rPr>
            </a:br>
            <a:r>
              <a:rPr lang="ja-JP" altLang="en-US" b="1">
                <a:solidFill>
                  <a:srgbClr val="0A348C"/>
                </a:solidFill>
              </a:rPr>
              <a:t>継続運用で、市と繋がる市民を増えることで、共創のまち＝宇部を実現。</a:t>
            </a:r>
            <a:endParaRPr lang="en-US" altLang="ja-JP" b="1" dirty="0">
              <a:solidFill>
                <a:srgbClr val="0A348C"/>
              </a:solidFill>
            </a:endParaRPr>
          </a:p>
        </p:txBody>
      </p:sp>
      <p:sp>
        <p:nvSpPr>
          <p:cNvPr id="14" name="角丸四角形 13">
            <a:extLst>
              <a:ext uri="{FF2B5EF4-FFF2-40B4-BE49-F238E27FC236}">
                <a16:creationId xmlns:a16="http://schemas.microsoft.com/office/drawing/2014/main" id="{DE4C7332-C717-614E-B9FF-7F1D224B54DE}"/>
              </a:ext>
            </a:extLst>
          </p:cNvPr>
          <p:cNvSpPr/>
          <p:nvPr/>
        </p:nvSpPr>
        <p:spPr>
          <a:xfrm>
            <a:off x="697278" y="2847627"/>
            <a:ext cx="2156453" cy="2156453"/>
          </a:xfrm>
          <a:prstGeom prst="roundRect">
            <a:avLst>
              <a:gd name="adj" fmla="val 4533"/>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右矢印 14">
            <a:extLst>
              <a:ext uri="{FF2B5EF4-FFF2-40B4-BE49-F238E27FC236}">
                <a16:creationId xmlns:a16="http://schemas.microsoft.com/office/drawing/2014/main" id="{B775CB71-9A13-D54B-9F83-C0BC437873B3}"/>
              </a:ext>
            </a:extLst>
          </p:cNvPr>
          <p:cNvSpPr/>
          <p:nvPr/>
        </p:nvSpPr>
        <p:spPr>
          <a:xfrm>
            <a:off x="301451" y="5275385"/>
            <a:ext cx="9154048" cy="2813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7ADE73B5-34B5-DC41-8CAE-CB072F9064BB}"/>
              </a:ext>
            </a:extLst>
          </p:cNvPr>
          <p:cNvSpPr txBox="1"/>
          <p:nvPr/>
        </p:nvSpPr>
        <p:spPr>
          <a:xfrm>
            <a:off x="807811" y="5474734"/>
            <a:ext cx="7853868" cy="369332"/>
          </a:xfrm>
          <a:prstGeom prst="rect">
            <a:avLst/>
          </a:prstGeom>
          <a:noFill/>
        </p:spPr>
        <p:txBody>
          <a:bodyPr wrap="square">
            <a:spAutoFit/>
          </a:bodyPr>
          <a:lstStyle/>
          <a:p>
            <a:r>
              <a:rPr lang="ja-JP" altLang="en-US"/>
              <a:t>第五次宇部市総合計画の大きなテーマ＝市民と共に創る「共創」の具体化</a:t>
            </a:r>
          </a:p>
        </p:txBody>
      </p:sp>
      <p:sp>
        <p:nvSpPr>
          <p:cNvPr id="19" name="テキスト ボックス 18">
            <a:extLst>
              <a:ext uri="{FF2B5EF4-FFF2-40B4-BE49-F238E27FC236}">
                <a16:creationId xmlns:a16="http://schemas.microsoft.com/office/drawing/2014/main" id="{6C3B6812-0B3E-914B-8EE5-C9B6DC39C258}"/>
              </a:ext>
            </a:extLst>
          </p:cNvPr>
          <p:cNvSpPr txBox="1"/>
          <p:nvPr/>
        </p:nvSpPr>
        <p:spPr>
          <a:xfrm>
            <a:off x="2264822" y="5763958"/>
            <a:ext cx="5064368" cy="369332"/>
          </a:xfrm>
          <a:prstGeom prst="rect">
            <a:avLst/>
          </a:prstGeom>
          <a:noFill/>
        </p:spPr>
        <p:txBody>
          <a:bodyPr wrap="square">
            <a:spAutoFit/>
          </a:bodyPr>
          <a:lstStyle/>
          <a:p>
            <a:r>
              <a:rPr lang="ja-JP" altLang="en-US"/>
              <a:t>若い世代の声をしっかりと市政に反映させる</a:t>
            </a:r>
          </a:p>
        </p:txBody>
      </p:sp>
      <p:sp>
        <p:nvSpPr>
          <p:cNvPr id="22" name="テキスト ボックス 21">
            <a:extLst>
              <a:ext uri="{FF2B5EF4-FFF2-40B4-BE49-F238E27FC236}">
                <a16:creationId xmlns:a16="http://schemas.microsoft.com/office/drawing/2014/main" id="{BCE6C29F-5EA0-AD4B-AC0F-DF1EADECD792}"/>
              </a:ext>
            </a:extLst>
          </p:cNvPr>
          <p:cNvSpPr txBox="1"/>
          <p:nvPr/>
        </p:nvSpPr>
        <p:spPr>
          <a:xfrm>
            <a:off x="785742" y="3362403"/>
            <a:ext cx="1979524" cy="584775"/>
          </a:xfrm>
          <a:prstGeom prst="rect">
            <a:avLst/>
          </a:prstGeom>
          <a:noFill/>
        </p:spPr>
        <p:txBody>
          <a:bodyPr wrap="square">
            <a:spAutoFit/>
          </a:bodyPr>
          <a:lstStyle/>
          <a:p>
            <a:pPr algn="ctr"/>
            <a:r>
              <a:rPr lang="en-US" altLang="ja-JP" sz="1600" b="1" dirty="0">
                <a:solidFill>
                  <a:srgbClr val="0A348C"/>
                </a:solidFill>
              </a:rPr>
              <a:t>『</a:t>
            </a:r>
            <a:r>
              <a:rPr lang="ja-JP" altLang="en-US" sz="1600" b="1">
                <a:solidFill>
                  <a:srgbClr val="0A348C"/>
                </a:solidFill>
              </a:rPr>
              <a:t>こども基本法</a:t>
            </a:r>
            <a:r>
              <a:rPr lang="en-US" altLang="ja-JP" sz="1600" b="1" dirty="0">
                <a:solidFill>
                  <a:srgbClr val="0A348C"/>
                </a:solidFill>
              </a:rPr>
              <a:t>』</a:t>
            </a:r>
          </a:p>
          <a:p>
            <a:pPr algn="ctr"/>
            <a:r>
              <a:rPr lang="ja-JP" altLang="en-US" sz="1600" b="1">
                <a:solidFill>
                  <a:srgbClr val="0A348C"/>
                </a:solidFill>
              </a:rPr>
              <a:t>への対応</a:t>
            </a:r>
            <a:endParaRPr lang="ja-JP" altLang="en-US" sz="1600"/>
          </a:p>
        </p:txBody>
      </p:sp>
      <p:sp>
        <p:nvSpPr>
          <p:cNvPr id="23" name="正方形/長方形 22">
            <a:extLst>
              <a:ext uri="{FF2B5EF4-FFF2-40B4-BE49-F238E27FC236}">
                <a16:creationId xmlns:a16="http://schemas.microsoft.com/office/drawing/2014/main" id="{EBF70DF1-2B09-8C41-B677-95EAB939F0DE}"/>
              </a:ext>
            </a:extLst>
          </p:cNvPr>
          <p:cNvSpPr/>
          <p:nvPr/>
        </p:nvSpPr>
        <p:spPr>
          <a:xfrm>
            <a:off x="1067618" y="4229072"/>
            <a:ext cx="1415772" cy="461665"/>
          </a:xfrm>
          <a:prstGeom prst="rect">
            <a:avLst/>
          </a:prstGeom>
        </p:spPr>
        <p:txBody>
          <a:bodyPr wrap="none">
            <a:spAutoFit/>
          </a:bodyPr>
          <a:lstStyle/>
          <a:p>
            <a:r>
              <a:rPr kumimoji="1" lang="en-US" altLang="ja-JP" sz="2400" b="1" dirty="0">
                <a:solidFill>
                  <a:srgbClr val="05318E"/>
                </a:solidFill>
                <a:latin typeface="+mn-ea"/>
              </a:rPr>
              <a:t>『</a:t>
            </a:r>
            <a:r>
              <a:rPr kumimoji="1" lang="ja-JP" altLang="en-US" sz="2400" b="1">
                <a:solidFill>
                  <a:srgbClr val="05318E"/>
                </a:solidFill>
                <a:latin typeface="+mn-ea"/>
              </a:rPr>
              <a:t>信頼</a:t>
            </a:r>
            <a:r>
              <a:rPr kumimoji="1" lang="en-US" altLang="ja-JP" sz="2400" b="1" dirty="0">
                <a:solidFill>
                  <a:srgbClr val="05318E"/>
                </a:solidFill>
                <a:latin typeface="+mn-ea"/>
              </a:rPr>
              <a:t>』</a:t>
            </a:r>
            <a:endParaRPr lang="ja-JP" altLang="en-US" sz="2400"/>
          </a:p>
        </p:txBody>
      </p:sp>
      <p:sp>
        <p:nvSpPr>
          <p:cNvPr id="25" name="テキスト ボックス 24">
            <a:extLst>
              <a:ext uri="{FF2B5EF4-FFF2-40B4-BE49-F238E27FC236}">
                <a16:creationId xmlns:a16="http://schemas.microsoft.com/office/drawing/2014/main" id="{8FEC1749-D3D3-0742-BFDA-4CAB0F0E693F}"/>
              </a:ext>
            </a:extLst>
          </p:cNvPr>
          <p:cNvSpPr txBox="1"/>
          <p:nvPr/>
        </p:nvSpPr>
        <p:spPr>
          <a:xfrm>
            <a:off x="3617405" y="3724144"/>
            <a:ext cx="2391508" cy="276999"/>
          </a:xfrm>
          <a:prstGeom prst="rect">
            <a:avLst/>
          </a:prstGeom>
          <a:noFill/>
        </p:spPr>
        <p:txBody>
          <a:bodyPr wrap="square">
            <a:spAutoFit/>
          </a:bodyPr>
          <a:lstStyle/>
          <a:p>
            <a:pPr algn="ctr"/>
            <a:r>
              <a:rPr lang="ja-JP" altLang="en-US" sz="1200" b="1">
                <a:solidFill>
                  <a:srgbClr val="0A348C"/>
                </a:solidFill>
              </a:rPr>
              <a:t>学校ごとのビジョン構築</a:t>
            </a:r>
            <a:endParaRPr lang="ja-JP" altLang="en-US" sz="1200"/>
          </a:p>
        </p:txBody>
      </p:sp>
      <p:sp>
        <p:nvSpPr>
          <p:cNvPr id="27" name="テキスト ボックス 26">
            <a:extLst>
              <a:ext uri="{FF2B5EF4-FFF2-40B4-BE49-F238E27FC236}">
                <a16:creationId xmlns:a16="http://schemas.microsoft.com/office/drawing/2014/main" id="{038087C5-7DF6-E842-99DC-B38C44177BC6}"/>
              </a:ext>
            </a:extLst>
          </p:cNvPr>
          <p:cNvSpPr txBox="1"/>
          <p:nvPr/>
        </p:nvSpPr>
        <p:spPr>
          <a:xfrm>
            <a:off x="3275760" y="4057416"/>
            <a:ext cx="2051539" cy="276999"/>
          </a:xfrm>
          <a:prstGeom prst="rect">
            <a:avLst/>
          </a:prstGeom>
          <a:noFill/>
        </p:spPr>
        <p:txBody>
          <a:bodyPr wrap="square">
            <a:spAutoFit/>
          </a:bodyPr>
          <a:lstStyle/>
          <a:p>
            <a:pPr algn="ctr"/>
            <a:r>
              <a:rPr lang="ja-JP" altLang="en-US" sz="1200" b="1">
                <a:solidFill>
                  <a:srgbClr val="0A348C"/>
                </a:solidFill>
              </a:rPr>
              <a:t>部活動地域移行</a:t>
            </a:r>
            <a:endParaRPr lang="ja-JP" altLang="en-US" sz="1200"/>
          </a:p>
        </p:txBody>
      </p:sp>
      <p:sp>
        <p:nvSpPr>
          <p:cNvPr id="28" name="テキスト ボックス 27">
            <a:extLst>
              <a:ext uri="{FF2B5EF4-FFF2-40B4-BE49-F238E27FC236}">
                <a16:creationId xmlns:a16="http://schemas.microsoft.com/office/drawing/2014/main" id="{C35FD0F8-A289-C348-A9D4-EA461DCCB2BE}"/>
              </a:ext>
            </a:extLst>
          </p:cNvPr>
          <p:cNvSpPr txBox="1"/>
          <p:nvPr/>
        </p:nvSpPr>
        <p:spPr>
          <a:xfrm>
            <a:off x="4533478" y="4280156"/>
            <a:ext cx="1455339" cy="276999"/>
          </a:xfrm>
          <a:prstGeom prst="rect">
            <a:avLst/>
          </a:prstGeom>
          <a:noFill/>
        </p:spPr>
        <p:txBody>
          <a:bodyPr wrap="square">
            <a:spAutoFit/>
          </a:bodyPr>
          <a:lstStyle/>
          <a:p>
            <a:pPr algn="ctr"/>
            <a:r>
              <a:rPr lang="ja-JP" altLang="en-US" sz="1200" b="1">
                <a:solidFill>
                  <a:srgbClr val="0A348C"/>
                </a:solidFill>
              </a:rPr>
              <a:t>生徒会選挙</a:t>
            </a:r>
            <a:endParaRPr lang="ja-JP" altLang="en-US" sz="1200"/>
          </a:p>
        </p:txBody>
      </p:sp>
      <p:sp>
        <p:nvSpPr>
          <p:cNvPr id="29" name="テキスト ボックス 28">
            <a:extLst>
              <a:ext uri="{FF2B5EF4-FFF2-40B4-BE49-F238E27FC236}">
                <a16:creationId xmlns:a16="http://schemas.microsoft.com/office/drawing/2014/main" id="{9C342EBC-DD33-5849-A6A3-63699F57905D}"/>
              </a:ext>
            </a:extLst>
          </p:cNvPr>
          <p:cNvSpPr txBox="1"/>
          <p:nvPr/>
        </p:nvSpPr>
        <p:spPr>
          <a:xfrm>
            <a:off x="3349447" y="4492846"/>
            <a:ext cx="2051539" cy="276999"/>
          </a:xfrm>
          <a:prstGeom prst="rect">
            <a:avLst/>
          </a:prstGeom>
          <a:noFill/>
        </p:spPr>
        <p:txBody>
          <a:bodyPr wrap="square">
            <a:spAutoFit/>
          </a:bodyPr>
          <a:lstStyle/>
          <a:p>
            <a:pPr algn="ctr"/>
            <a:r>
              <a:rPr lang="ja-JP" altLang="en-US" sz="1200" b="1">
                <a:solidFill>
                  <a:srgbClr val="0A348C"/>
                </a:solidFill>
              </a:rPr>
              <a:t>修学旅行企画</a:t>
            </a:r>
            <a:endParaRPr lang="ja-JP" altLang="en-US" sz="1200"/>
          </a:p>
        </p:txBody>
      </p:sp>
      <p:sp>
        <p:nvSpPr>
          <p:cNvPr id="30" name="テキスト ボックス 29">
            <a:extLst>
              <a:ext uri="{FF2B5EF4-FFF2-40B4-BE49-F238E27FC236}">
                <a16:creationId xmlns:a16="http://schemas.microsoft.com/office/drawing/2014/main" id="{3DC67B62-269F-B247-8179-63B15327166C}"/>
              </a:ext>
            </a:extLst>
          </p:cNvPr>
          <p:cNvSpPr txBox="1"/>
          <p:nvPr/>
        </p:nvSpPr>
        <p:spPr>
          <a:xfrm>
            <a:off x="4918666" y="4645245"/>
            <a:ext cx="1220876" cy="276999"/>
          </a:xfrm>
          <a:prstGeom prst="rect">
            <a:avLst/>
          </a:prstGeom>
          <a:noFill/>
        </p:spPr>
        <p:txBody>
          <a:bodyPr wrap="square">
            <a:spAutoFit/>
          </a:bodyPr>
          <a:lstStyle/>
          <a:p>
            <a:pPr algn="ctr"/>
            <a:r>
              <a:rPr lang="ja-JP" altLang="en-US" sz="1200" b="1">
                <a:solidFill>
                  <a:srgbClr val="0A348C"/>
                </a:solidFill>
              </a:rPr>
              <a:t>防災</a:t>
            </a:r>
            <a:endParaRPr lang="ja-JP" altLang="en-US" sz="1200"/>
          </a:p>
        </p:txBody>
      </p:sp>
      <p:sp>
        <p:nvSpPr>
          <p:cNvPr id="31" name="テキスト ボックス 30">
            <a:extLst>
              <a:ext uri="{FF2B5EF4-FFF2-40B4-BE49-F238E27FC236}">
                <a16:creationId xmlns:a16="http://schemas.microsoft.com/office/drawing/2014/main" id="{96FFA9EB-CFD9-8748-BBC5-C010A24544D3}"/>
              </a:ext>
            </a:extLst>
          </p:cNvPr>
          <p:cNvSpPr txBox="1"/>
          <p:nvPr/>
        </p:nvSpPr>
        <p:spPr>
          <a:xfrm>
            <a:off x="3654248" y="4888080"/>
            <a:ext cx="2033117" cy="276999"/>
          </a:xfrm>
          <a:prstGeom prst="rect">
            <a:avLst/>
          </a:prstGeom>
          <a:noFill/>
        </p:spPr>
        <p:txBody>
          <a:bodyPr wrap="square">
            <a:spAutoFit/>
          </a:bodyPr>
          <a:lstStyle/>
          <a:p>
            <a:pPr algn="ctr"/>
            <a:r>
              <a:rPr lang="ja-JP" altLang="en-US" sz="1200" b="1">
                <a:solidFill>
                  <a:srgbClr val="0A348C"/>
                </a:solidFill>
              </a:rPr>
              <a:t>進学・留学・起業支援</a:t>
            </a:r>
            <a:endParaRPr lang="ja-JP" altLang="en-US" sz="1200"/>
          </a:p>
        </p:txBody>
      </p:sp>
      <p:pic>
        <p:nvPicPr>
          <p:cNvPr id="33" name="図 32">
            <a:extLst>
              <a:ext uri="{FF2B5EF4-FFF2-40B4-BE49-F238E27FC236}">
                <a16:creationId xmlns:a16="http://schemas.microsoft.com/office/drawing/2014/main" id="{199CA5D3-10A1-C34C-93A6-BFED2FE6A706}"/>
              </a:ext>
            </a:extLst>
          </p:cNvPr>
          <p:cNvPicPr>
            <a:picLocks noChangeAspect="1"/>
          </p:cNvPicPr>
          <p:nvPr/>
        </p:nvPicPr>
        <p:blipFill>
          <a:blip r:embed="rId3"/>
          <a:stretch>
            <a:fillRect/>
          </a:stretch>
        </p:blipFill>
        <p:spPr>
          <a:xfrm>
            <a:off x="4112707" y="2793443"/>
            <a:ext cx="1151954" cy="813916"/>
          </a:xfrm>
          <a:prstGeom prst="rect">
            <a:avLst/>
          </a:prstGeom>
        </p:spPr>
      </p:pic>
      <p:sp>
        <p:nvSpPr>
          <p:cNvPr id="34" name="右矢印 33">
            <a:extLst>
              <a:ext uri="{FF2B5EF4-FFF2-40B4-BE49-F238E27FC236}">
                <a16:creationId xmlns:a16="http://schemas.microsoft.com/office/drawing/2014/main" id="{898C4192-0E9C-6E4F-BA35-0DFB97DD5647}"/>
              </a:ext>
            </a:extLst>
          </p:cNvPr>
          <p:cNvSpPr/>
          <p:nvPr/>
        </p:nvSpPr>
        <p:spPr>
          <a:xfrm>
            <a:off x="2853732" y="3297535"/>
            <a:ext cx="532563" cy="1324708"/>
          </a:xfrm>
          <a:prstGeom prst="rightArrow">
            <a:avLst>
              <a:gd name="adj1" fmla="val 50000"/>
              <a:gd name="adj2" fmla="val 70755"/>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右矢印 34">
            <a:extLst>
              <a:ext uri="{FF2B5EF4-FFF2-40B4-BE49-F238E27FC236}">
                <a16:creationId xmlns:a16="http://schemas.microsoft.com/office/drawing/2014/main" id="{778DFD97-1638-9743-B3AF-32918182F985}"/>
              </a:ext>
            </a:extLst>
          </p:cNvPr>
          <p:cNvSpPr/>
          <p:nvPr/>
        </p:nvSpPr>
        <p:spPr>
          <a:xfrm>
            <a:off x="6020637" y="3279113"/>
            <a:ext cx="532563" cy="1324708"/>
          </a:xfrm>
          <a:prstGeom prst="rightArrow">
            <a:avLst>
              <a:gd name="adj1" fmla="val 50000"/>
              <a:gd name="adj2" fmla="val 70755"/>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a:extLst>
              <a:ext uri="{FF2B5EF4-FFF2-40B4-BE49-F238E27FC236}">
                <a16:creationId xmlns:a16="http://schemas.microsoft.com/office/drawing/2014/main" id="{3067C247-990A-D04B-954D-152FF5D6ED9B}"/>
              </a:ext>
            </a:extLst>
          </p:cNvPr>
          <p:cNvSpPr txBox="1"/>
          <p:nvPr/>
        </p:nvSpPr>
        <p:spPr>
          <a:xfrm>
            <a:off x="6621864" y="3171485"/>
            <a:ext cx="2833634" cy="923330"/>
          </a:xfrm>
          <a:prstGeom prst="rect">
            <a:avLst/>
          </a:prstGeom>
          <a:noFill/>
        </p:spPr>
        <p:txBody>
          <a:bodyPr wrap="square">
            <a:spAutoFit/>
          </a:bodyPr>
          <a:lstStyle/>
          <a:p>
            <a:pPr algn="ctr"/>
            <a:r>
              <a:rPr lang="ja-JP" altLang="en-US" b="1">
                <a:solidFill>
                  <a:srgbClr val="0A348C"/>
                </a:solidFill>
              </a:rPr>
              <a:t>市と繋がる市民、</a:t>
            </a:r>
            <a:endParaRPr lang="en-US" altLang="ja-JP" b="1" dirty="0">
              <a:solidFill>
                <a:srgbClr val="0A348C"/>
              </a:solidFill>
            </a:endParaRPr>
          </a:p>
          <a:p>
            <a:pPr algn="ctr"/>
            <a:r>
              <a:rPr lang="ja-JP" altLang="en-US" b="1">
                <a:solidFill>
                  <a:srgbClr val="0A348C"/>
                </a:solidFill>
              </a:rPr>
              <a:t>輿論を示す市民が増える</a:t>
            </a:r>
            <a:br>
              <a:rPr lang="en-US" altLang="ja-JP" b="1" dirty="0">
                <a:solidFill>
                  <a:srgbClr val="0A348C"/>
                </a:solidFill>
              </a:rPr>
            </a:br>
            <a:r>
              <a:rPr lang="ja-JP" altLang="en-US" b="1">
                <a:solidFill>
                  <a:srgbClr val="0A348C"/>
                </a:solidFill>
              </a:rPr>
              <a:t>（毎年</a:t>
            </a:r>
            <a:r>
              <a:rPr lang="en-US" altLang="ja-JP" b="1" dirty="0">
                <a:solidFill>
                  <a:srgbClr val="0A348C"/>
                </a:solidFill>
              </a:rPr>
              <a:t>1400</a:t>
            </a:r>
            <a:r>
              <a:rPr lang="ja-JP" altLang="en-US" b="1">
                <a:solidFill>
                  <a:srgbClr val="0A348C"/>
                </a:solidFill>
              </a:rPr>
              <a:t>人</a:t>
            </a:r>
            <a:r>
              <a:rPr lang="en-US" altLang="ja-JP" b="1" dirty="0">
                <a:solidFill>
                  <a:srgbClr val="0A348C"/>
                </a:solidFill>
              </a:rPr>
              <a:t>〜3000</a:t>
            </a:r>
            <a:r>
              <a:rPr lang="ja-JP" altLang="en-US" b="1">
                <a:solidFill>
                  <a:srgbClr val="0A348C"/>
                </a:solidFill>
              </a:rPr>
              <a:t>＋）</a:t>
            </a:r>
            <a:endParaRPr lang="ja-JP" altLang="en-US"/>
          </a:p>
        </p:txBody>
      </p:sp>
      <p:sp>
        <p:nvSpPr>
          <p:cNvPr id="39" name="テキスト ボックス 38">
            <a:extLst>
              <a:ext uri="{FF2B5EF4-FFF2-40B4-BE49-F238E27FC236}">
                <a16:creationId xmlns:a16="http://schemas.microsoft.com/office/drawing/2014/main" id="{AF489901-7F97-494B-8F85-B10A923D3E14}"/>
              </a:ext>
            </a:extLst>
          </p:cNvPr>
          <p:cNvSpPr txBox="1"/>
          <p:nvPr/>
        </p:nvSpPr>
        <p:spPr>
          <a:xfrm>
            <a:off x="6983603" y="3965306"/>
            <a:ext cx="2019719" cy="954107"/>
          </a:xfrm>
          <a:prstGeom prst="rect">
            <a:avLst/>
          </a:prstGeom>
          <a:noFill/>
        </p:spPr>
        <p:txBody>
          <a:bodyPr wrap="square">
            <a:spAutoFit/>
          </a:bodyPr>
          <a:lstStyle/>
          <a:p>
            <a:pPr algn="ctr"/>
            <a:r>
              <a:rPr lang="ja-JP" altLang="en-US" sz="2800" b="1">
                <a:solidFill>
                  <a:srgbClr val="0A348C"/>
                </a:solidFill>
              </a:rPr>
              <a:t>共創のまち</a:t>
            </a:r>
            <a:endParaRPr lang="en-US" altLang="ja-JP" sz="2800" b="1" dirty="0">
              <a:solidFill>
                <a:srgbClr val="0A348C"/>
              </a:solidFill>
            </a:endParaRPr>
          </a:p>
          <a:p>
            <a:pPr algn="ctr"/>
            <a:r>
              <a:rPr lang="ja-JP" altLang="en-US" sz="2800" b="1">
                <a:solidFill>
                  <a:srgbClr val="0A348C"/>
                </a:solidFill>
              </a:rPr>
              <a:t>＝宇部</a:t>
            </a:r>
            <a:endParaRPr lang="ja-JP" altLang="en-US" sz="2800"/>
          </a:p>
        </p:txBody>
      </p:sp>
      <p:sp>
        <p:nvSpPr>
          <p:cNvPr id="40" name="正方形/長方形 39">
            <a:extLst>
              <a:ext uri="{FF2B5EF4-FFF2-40B4-BE49-F238E27FC236}">
                <a16:creationId xmlns:a16="http://schemas.microsoft.com/office/drawing/2014/main" id="{BF5D3503-C448-F448-A3D8-A4933E80BA69}"/>
              </a:ext>
            </a:extLst>
          </p:cNvPr>
          <p:cNvSpPr/>
          <p:nvPr/>
        </p:nvSpPr>
        <p:spPr>
          <a:xfrm>
            <a:off x="1642049" y="4984373"/>
            <a:ext cx="1261884" cy="253916"/>
          </a:xfrm>
          <a:prstGeom prst="rect">
            <a:avLst/>
          </a:prstGeom>
        </p:spPr>
        <p:txBody>
          <a:bodyPr wrap="none">
            <a:spAutoFit/>
          </a:bodyPr>
          <a:lstStyle/>
          <a:p>
            <a:r>
              <a:rPr kumimoji="1" lang="ja-JP" altLang="en-US" sz="1050" b="1">
                <a:solidFill>
                  <a:srgbClr val="05318E"/>
                </a:solidFill>
                <a:latin typeface="+mn-ea"/>
              </a:rPr>
              <a:t>毎年アップデート</a:t>
            </a:r>
            <a:endParaRPr lang="ja-JP" altLang="en-US" sz="1050"/>
          </a:p>
        </p:txBody>
      </p:sp>
      <p:sp>
        <p:nvSpPr>
          <p:cNvPr id="42" name="テキスト ボックス 41">
            <a:extLst>
              <a:ext uri="{FF2B5EF4-FFF2-40B4-BE49-F238E27FC236}">
                <a16:creationId xmlns:a16="http://schemas.microsoft.com/office/drawing/2014/main" id="{F89890A0-E1EA-2A4D-B59C-68C319835746}"/>
              </a:ext>
            </a:extLst>
          </p:cNvPr>
          <p:cNvSpPr txBox="1"/>
          <p:nvPr/>
        </p:nvSpPr>
        <p:spPr>
          <a:xfrm>
            <a:off x="492368" y="2448002"/>
            <a:ext cx="1919235" cy="261610"/>
          </a:xfrm>
          <a:prstGeom prst="rect">
            <a:avLst/>
          </a:prstGeom>
          <a:noFill/>
        </p:spPr>
        <p:txBody>
          <a:bodyPr wrap="square">
            <a:spAutoFit/>
          </a:bodyPr>
          <a:lstStyle/>
          <a:p>
            <a:r>
              <a:rPr lang="ja-JP" altLang="en-US" sz="1100" b="1">
                <a:solidFill>
                  <a:srgbClr val="0A348C"/>
                </a:solidFill>
              </a:rPr>
              <a:t>大きな意思形成</a:t>
            </a:r>
            <a:endParaRPr lang="ja-JP" altLang="en-US" sz="1100"/>
          </a:p>
        </p:txBody>
      </p:sp>
      <p:sp>
        <p:nvSpPr>
          <p:cNvPr id="43" name="テキスト ボックス 42">
            <a:extLst>
              <a:ext uri="{FF2B5EF4-FFF2-40B4-BE49-F238E27FC236}">
                <a16:creationId xmlns:a16="http://schemas.microsoft.com/office/drawing/2014/main" id="{C7A4A8AB-4E0D-E244-8009-A3855847F8CB}"/>
              </a:ext>
            </a:extLst>
          </p:cNvPr>
          <p:cNvSpPr txBox="1"/>
          <p:nvPr/>
        </p:nvSpPr>
        <p:spPr>
          <a:xfrm>
            <a:off x="3418113" y="2449677"/>
            <a:ext cx="1919235" cy="261610"/>
          </a:xfrm>
          <a:prstGeom prst="rect">
            <a:avLst/>
          </a:prstGeom>
          <a:noFill/>
        </p:spPr>
        <p:txBody>
          <a:bodyPr wrap="square">
            <a:spAutoFit/>
          </a:bodyPr>
          <a:lstStyle/>
          <a:p>
            <a:r>
              <a:rPr lang="ja-JP" altLang="en-US" sz="1100" b="1">
                <a:solidFill>
                  <a:srgbClr val="0A348C"/>
                </a:solidFill>
              </a:rPr>
              <a:t>個別のテーマ・地域課題</a:t>
            </a:r>
            <a:endParaRPr lang="ja-JP" altLang="en-US" sz="1100"/>
          </a:p>
        </p:txBody>
      </p:sp>
    </p:spTree>
    <p:extLst>
      <p:ext uri="{BB962C8B-B14F-4D97-AF65-F5344CB8AC3E}">
        <p14:creationId xmlns:p14="http://schemas.microsoft.com/office/powerpoint/2010/main" val="27232665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C69224E5-7AC3-BB40-9C81-6ACD1A8CA5BC}"/>
              </a:ext>
            </a:extLst>
          </p:cNvPr>
          <p:cNvSpPr/>
          <p:nvPr/>
        </p:nvSpPr>
        <p:spPr>
          <a:xfrm>
            <a:off x="75168" y="1420590"/>
            <a:ext cx="646728" cy="264784"/>
          </a:xfrm>
          <a:prstGeom prst="roundRect">
            <a:avLst/>
          </a:prstGeom>
          <a:solidFill>
            <a:srgbClr val="05318E"/>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角丸四角形 4">
            <a:extLst>
              <a:ext uri="{FF2B5EF4-FFF2-40B4-BE49-F238E27FC236}">
                <a16:creationId xmlns:a16="http://schemas.microsoft.com/office/drawing/2014/main" id="{4DE69FD2-5761-0741-B0B4-649A4AC45FBB}"/>
              </a:ext>
            </a:extLst>
          </p:cNvPr>
          <p:cNvSpPr/>
          <p:nvPr/>
        </p:nvSpPr>
        <p:spPr>
          <a:xfrm>
            <a:off x="3086271" y="1418985"/>
            <a:ext cx="646728" cy="264784"/>
          </a:xfrm>
          <a:prstGeom prst="roundRect">
            <a:avLst/>
          </a:prstGeom>
          <a:solidFill>
            <a:srgbClr val="05318E"/>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角丸四角形 5">
            <a:extLst>
              <a:ext uri="{FF2B5EF4-FFF2-40B4-BE49-F238E27FC236}">
                <a16:creationId xmlns:a16="http://schemas.microsoft.com/office/drawing/2014/main" id="{A0D549BF-0EBD-9542-A9A2-C28A31EF7F37}"/>
              </a:ext>
            </a:extLst>
          </p:cNvPr>
          <p:cNvSpPr/>
          <p:nvPr/>
        </p:nvSpPr>
        <p:spPr>
          <a:xfrm>
            <a:off x="6588262" y="1407756"/>
            <a:ext cx="775064" cy="264784"/>
          </a:xfrm>
          <a:prstGeom prst="roundRect">
            <a:avLst/>
          </a:prstGeom>
          <a:solidFill>
            <a:srgbClr val="05318E"/>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9FD20516-FBC4-714D-9FE0-991414E35F34}"/>
              </a:ext>
            </a:extLst>
          </p:cNvPr>
          <p:cNvSpPr txBox="1"/>
          <p:nvPr/>
        </p:nvSpPr>
        <p:spPr>
          <a:xfrm>
            <a:off x="-40192" y="778804"/>
            <a:ext cx="9946192" cy="584775"/>
          </a:xfrm>
          <a:prstGeom prst="rect">
            <a:avLst/>
          </a:prstGeom>
          <a:noFill/>
        </p:spPr>
        <p:txBody>
          <a:bodyPr wrap="square">
            <a:spAutoFit/>
          </a:bodyPr>
          <a:lstStyle/>
          <a:p>
            <a:r>
              <a:rPr lang="ja-JP" altLang="en-US" sz="1400" b="1">
                <a:effectLst/>
                <a:latin typeface="+mn-ea"/>
              </a:rPr>
              <a:t>“誰もが、法や制度の背景を知り学び、地域や社会に参加できる”「こども基本法」対応デジタルコミュニケーション</a:t>
            </a:r>
            <a:br>
              <a:rPr lang="en-US" altLang="ja-JP" sz="1400" b="1" dirty="0">
                <a:effectLst/>
                <a:latin typeface="+mn-ea"/>
              </a:rPr>
            </a:br>
            <a:r>
              <a:rPr lang="ja-JP" altLang="en-US" sz="1400" b="1">
                <a:effectLst/>
                <a:latin typeface="+mn-ea"/>
              </a:rPr>
              <a:t>＝</a:t>
            </a:r>
            <a:r>
              <a:rPr lang="en-US" altLang="ja-JP" sz="1400" b="1" dirty="0">
                <a:effectLst/>
                <a:latin typeface="+mn-ea"/>
              </a:rPr>
              <a:t>『</a:t>
            </a:r>
            <a:r>
              <a:rPr lang="ja-JP" altLang="en-US" sz="1400" b="1">
                <a:effectLst/>
                <a:latin typeface="+mn-ea"/>
              </a:rPr>
              <a:t>　</a:t>
            </a:r>
            <a:r>
              <a:rPr lang="ja-JP" altLang="en-US" sz="1400" b="1">
                <a:latin typeface="+mn-ea"/>
              </a:rPr>
              <a:t>　　　　　</a:t>
            </a:r>
            <a:r>
              <a:rPr lang="en-US" altLang="ja-JP" b="1" dirty="0">
                <a:effectLst/>
                <a:latin typeface="+mn-ea"/>
              </a:rPr>
              <a:t>』</a:t>
            </a:r>
            <a:r>
              <a:rPr lang="ja-JP" altLang="en-US" sz="1200" b="1">
                <a:effectLst/>
                <a:latin typeface="+mn-ea"/>
              </a:rPr>
              <a:t>（</a:t>
            </a:r>
            <a:r>
              <a:rPr lang="en-US" altLang="ja-JP" sz="1200" b="1" dirty="0">
                <a:solidFill>
                  <a:srgbClr val="0070C0"/>
                </a:solidFill>
                <a:effectLst/>
                <a:latin typeface="+mn-ea"/>
              </a:rPr>
              <a:t>Poli</a:t>
            </a:r>
            <a:r>
              <a:rPr lang="en-US" altLang="ja-JP" sz="1200" b="1" dirty="0">
                <a:effectLst/>
                <a:latin typeface="+mn-ea"/>
              </a:rPr>
              <a:t>tical </a:t>
            </a:r>
            <a:r>
              <a:rPr lang="en-US" altLang="ja-JP" sz="1200" b="1" dirty="0">
                <a:solidFill>
                  <a:srgbClr val="0070C0"/>
                </a:solidFill>
                <a:effectLst/>
                <a:latin typeface="+mn-ea"/>
              </a:rPr>
              <a:t>Ne</a:t>
            </a:r>
            <a:r>
              <a:rPr lang="en-US" altLang="ja-JP" sz="1200" b="1" dirty="0">
                <a:effectLst/>
                <a:latin typeface="+mn-ea"/>
              </a:rPr>
              <a:t>eds </a:t>
            </a:r>
            <a:r>
              <a:rPr lang="en-US" altLang="ja-JP" sz="1200" b="1" dirty="0">
                <a:solidFill>
                  <a:srgbClr val="0070C0"/>
                </a:solidFill>
                <a:effectLst/>
                <a:latin typeface="+mn-ea"/>
              </a:rPr>
              <a:t>Co</a:t>
            </a:r>
            <a:r>
              <a:rPr lang="en-US" altLang="ja-JP" sz="1200" b="1" dirty="0">
                <a:effectLst/>
                <a:latin typeface="+mn-ea"/>
              </a:rPr>
              <a:t>ordinator</a:t>
            </a:r>
            <a:r>
              <a:rPr lang="ja-JP" altLang="en-US" sz="1200" b="1">
                <a:effectLst/>
                <a:latin typeface="+mn-ea"/>
              </a:rPr>
              <a:t>）</a:t>
            </a:r>
            <a:endParaRPr lang="ja-JP" altLang="en-US">
              <a:effectLst/>
              <a:latin typeface="+mn-ea"/>
            </a:endParaRPr>
          </a:p>
        </p:txBody>
      </p:sp>
      <p:pic>
        <p:nvPicPr>
          <p:cNvPr id="8" name="図 7">
            <a:extLst>
              <a:ext uri="{FF2B5EF4-FFF2-40B4-BE49-F238E27FC236}">
                <a16:creationId xmlns:a16="http://schemas.microsoft.com/office/drawing/2014/main" id="{C86B384F-975A-E342-8F1D-F9CC238BA828}"/>
              </a:ext>
            </a:extLst>
          </p:cNvPr>
          <p:cNvPicPr>
            <a:picLocks noChangeAspect="1"/>
          </p:cNvPicPr>
          <p:nvPr/>
        </p:nvPicPr>
        <p:blipFill>
          <a:blip r:embed="rId2"/>
          <a:stretch>
            <a:fillRect/>
          </a:stretch>
        </p:blipFill>
        <p:spPr>
          <a:xfrm>
            <a:off x="459144" y="1060717"/>
            <a:ext cx="907430" cy="190766"/>
          </a:xfrm>
          <a:prstGeom prst="rect">
            <a:avLst/>
          </a:prstGeom>
        </p:spPr>
      </p:pic>
      <p:sp>
        <p:nvSpPr>
          <p:cNvPr id="9" name="テキスト ボックス 8">
            <a:extLst>
              <a:ext uri="{FF2B5EF4-FFF2-40B4-BE49-F238E27FC236}">
                <a16:creationId xmlns:a16="http://schemas.microsoft.com/office/drawing/2014/main" id="{41F4AA70-05AF-F742-8AE5-2BD484591704}"/>
              </a:ext>
            </a:extLst>
          </p:cNvPr>
          <p:cNvSpPr txBox="1"/>
          <p:nvPr/>
        </p:nvSpPr>
        <p:spPr>
          <a:xfrm>
            <a:off x="0" y="1401741"/>
            <a:ext cx="778747" cy="307777"/>
          </a:xfrm>
          <a:prstGeom prst="rect">
            <a:avLst/>
          </a:prstGeom>
          <a:noFill/>
        </p:spPr>
        <p:txBody>
          <a:bodyPr wrap="square">
            <a:spAutoFit/>
          </a:bodyPr>
          <a:lstStyle/>
          <a:p>
            <a:pPr algn="ctr"/>
            <a:r>
              <a:rPr lang="ja-JP" altLang="en-US" sz="1400" b="1">
                <a:solidFill>
                  <a:schemeClr val="bg1"/>
                </a:solidFill>
                <a:effectLst/>
                <a:latin typeface="+mn-ea"/>
              </a:rPr>
              <a:t>目的</a:t>
            </a:r>
            <a:endParaRPr lang="ja-JP" altLang="en-US" sz="1400">
              <a:solidFill>
                <a:schemeClr val="bg1"/>
              </a:solidFill>
            </a:endParaRPr>
          </a:p>
        </p:txBody>
      </p:sp>
      <p:pic>
        <p:nvPicPr>
          <p:cNvPr id="10" name="図 9">
            <a:extLst>
              <a:ext uri="{FF2B5EF4-FFF2-40B4-BE49-F238E27FC236}">
                <a16:creationId xmlns:a16="http://schemas.microsoft.com/office/drawing/2014/main" id="{994BCD3C-ADD2-EF4D-8318-3B859A7D52C9}"/>
              </a:ext>
            </a:extLst>
          </p:cNvPr>
          <p:cNvPicPr>
            <a:picLocks noChangeAspect="1"/>
          </p:cNvPicPr>
          <p:nvPr/>
        </p:nvPicPr>
        <p:blipFill>
          <a:blip r:embed="rId3"/>
          <a:stretch>
            <a:fillRect/>
          </a:stretch>
        </p:blipFill>
        <p:spPr>
          <a:xfrm>
            <a:off x="250085" y="4366450"/>
            <a:ext cx="647767" cy="827149"/>
          </a:xfrm>
          <a:prstGeom prst="rect">
            <a:avLst/>
          </a:prstGeom>
        </p:spPr>
      </p:pic>
      <p:sp>
        <p:nvSpPr>
          <p:cNvPr id="11" name="テキスト ボックス 10">
            <a:extLst>
              <a:ext uri="{FF2B5EF4-FFF2-40B4-BE49-F238E27FC236}">
                <a16:creationId xmlns:a16="http://schemas.microsoft.com/office/drawing/2014/main" id="{D4614699-0CEB-A447-A248-432DF23ADF29}"/>
              </a:ext>
            </a:extLst>
          </p:cNvPr>
          <p:cNvSpPr txBox="1"/>
          <p:nvPr/>
        </p:nvSpPr>
        <p:spPr>
          <a:xfrm>
            <a:off x="80384" y="4088599"/>
            <a:ext cx="1559293" cy="276999"/>
          </a:xfrm>
          <a:prstGeom prst="rect">
            <a:avLst/>
          </a:prstGeom>
          <a:noFill/>
        </p:spPr>
        <p:txBody>
          <a:bodyPr wrap="square">
            <a:spAutoFit/>
          </a:bodyPr>
          <a:lstStyle/>
          <a:p>
            <a:r>
              <a:rPr lang="ja-JP" altLang="en-US" sz="1200" b="1">
                <a:solidFill>
                  <a:srgbClr val="0A348C"/>
                </a:solidFill>
              </a:rPr>
              <a:t>こども</a:t>
            </a:r>
            <a:r>
              <a:rPr lang="en-US" altLang="ja-JP" sz="1200" b="1" dirty="0">
                <a:solidFill>
                  <a:srgbClr val="0A348C"/>
                </a:solidFill>
              </a:rPr>
              <a:t>=</a:t>
            </a:r>
            <a:r>
              <a:rPr lang="ja-JP" altLang="en-US" sz="1200" b="1">
                <a:solidFill>
                  <a:srgbClr val="0A348C"/>
                </a:solidFill>
              </a:rPr>
              <a:t>次世代層</a:t>
            </a:r>
            <a:endParaRPr lang="ja-JP" altLang="en-US" sz="1200"/>
          </a:p>
        </p:txBody>
      </p:sp>
      <p:sp>
        <p:nvSpPr>
          <p:cNvPr id="12" name="四角形吹き出し 11">
            <a:extLst>
              <a:ext uri="{FF2B5EF4-FFF2-40B4-BE49-F238E27FC236}">
                <a16:creationId xmlns:a16="http://schemas.microsoft.com/office/drawing/2014/main" id="{0357364E-7E76-DF48-8EAC-3FF92C736B86}"/>
              </a:ext>
            </a:extLst>
          </p:cNvPr>
          <p:cNvSpPr/>
          <p:nvPr/>
        </p:nvSpPr>
        <p:spPr>
          <a:xfrm>
            <a:off x="155205" y="3230880"/>
            <a:ext cx="1100836" cy="622998"/>
          </a:xfrm>
          <a:prstGeom prst="wedgeRectCallout">
            <a:avLst>
              <a:gd name="adj1" fmla="val -22873"/>
              <a:gd name="adj2" fmla="val 8760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4E47E3E6-0701-A24C-A386-D2E8616A4FC3}"/>
              </a:ext>
            </a:extLst>
          </p:cNvPr>
          <p:cNvSpPr txBox="1"/>
          <p:nvPr/>
        </p:nvSpPr>
        <p:spPr>
          <a:xfrm>
            <a:off x="0" y="3256845"/>
            <a:ext cx="1446958" cy="600164"/>
          </a:xfrm>
          <a:prstGeom prst="rect">
            <a:avLst/>
          </a:prstGeom>
          <a:noFill/>
        </p:spPr>
        <p:txBody>
          <a:bodyPr wrap="square">
            <a:spAutoFit/>
          </a:bodyPr>
          <a:lstStyle/>
          <a:p>
            <a:pPr algn="ctr"/>
            <a:r>
              <a:rPr lang="ja-JP" altLang="en-US" sz="1100" b="1">
                <a:solidFill>
                  <a:srgbClr val="0A348C"/>
                </a:solidFill>
              </a:rPr>
              <a:t>地域や社会に</a:t>
            </a:r>
            <a:endParaRPr lang="en-US" altLang="ja-JP" sz="1100" b="1" dirty="0">
              <a:solidFill>
                <a:srgbClr val="0A348C"/>
              </a:solidFill>
            </a:endParaRPr>
          </a:p>
          <a:p>
            <a:pPr algn="ctr"/>
            <a:r>
              <a:rPr lang="ja-JP" altLang="en-US" sz="1100" b="1">
                <a:solidFill>
                  <a:srgbClr val="0A348C"/>
                </a:solidFill>
              </a:rPr>
              <a:t>意見を示し</a:t>
            </a:r>
            <a:endParaRPr lang="en-US" altLang="ja-JP" sz="1100" b="1" dirty="0">
              <a:solidFill>
                <a:srgbClr val="0A348C"/>
              </a:solidFill>
            </a:endParaRPr>
          </a:p>
          <a:p>
            <a:pPr algn="ctr"/>
            <a:r>
              <a:rPr lang="ja-JP" altLang="en-US" sz="1100" b="1">
                <a:solidFill>
                  <a:srgbClr val="0A348C"/>
                </a:solidFill>
              </a:rPr>
              <a:t>行動したい。</a:t>
            </a:r>
            <a:endParaRPr lang="ja-JP" altLang="en-US" sz="1100"/>
          </a:p>
        </p:txBody>
      </p:sp>
      <p:sp>
        <p:nvSpPr>
          <p:cNvPr id="14" name="テキスト ボックス 13">
            <a:extLst>
              <a:ext uri="{FF2B5EF4-FFF2-40B4-BE49-F238E27FC236}">
                <a16:creationId xmlns:a16="http://schemas.microsoft.com/office/drawing/2014/main" id="{E3814F5C-3211-4E48-B99B-72BD969608E2}"/>
              </a:ext>
            </a:extLst>
          </p:cNvPr>
          <p:cNvSpPr txBox="1"/>
          <p:nvPr/>
        </p:nvSpPr>
        <p:spPr>
          <a:xfrm>
            <a:off x="2175468" y="2751466"/>
            <a:ext cx="3049673" cy="400110"/>
          </a:xfrm>
          <a:prstGeom prst="rect">
            <a:avLst/>
          </a:prstGeom>
          <a:noFill/>
        </p:spPr>
        <p:txBody>
          <a:bodyPr wrap="square">
            <a:spAutoFit/>
          </a:bodyPr>
          <a:lstStyle/>
          <a:p>
            <a:r>
              <a:rPr lang="ja-JP" altLang="en-US" sz="1400" b="1">
                <a:effectLst/>
                <a:latin typeface="+mn-ea"/>
              </a:rPr>
              <a:t>こども基本法に</a:t>
            </a:r>
            <a:r>
              <a:rPr lang="ja-JP" altLang="en-US" sz="2000" b="1">
                <a:solidFill>
                  <a:srgbClr val="0070C0"/>
                </a:solidFill>
                <a:effectLst/>
                <a:latin typeface="+mn-ea"/>
              </a:rPr>
              <a:t>対応する</a:t>
            </a:r>
            <a:r>
              <a:rPr lang="ja-JP" altLang="en-US" sz="1400" b="1">
                <a:effectLst/>
                <a:latin typeface="+mn-ea"/>
              </a:rPr>
              <a:t>地域</a:t>
            </a:r>
            <a:endParaRPr lang="ja-JP" altLang="en-US" sz="1400"/>
          </a:p>
        </p:txBody>
      </p:sp>
      <p:sp>
        <p:nvSpPr>
          <p:cNvPr id="15" name="テキスト ボックス 14">
            <a:extLst>
              <a:ext uri="{FF2B5EF4-FFF2-40B4-BE49-F238E27FC236}">
                <a16:creationId xmlns:a16="http://schemas.microsoft.com/office/drawing/2014/main" id="{D1022A44-7977-1C4F-B1D0-9EB362729BAD}"/>
              </a:ext>
            </a:extLst>
          </p:cNvPr>
          <p:cNvSpPr txBox="1"/>
          <p:nvPr/>
        </p:nvSpPr>
        <p:spPr>
          <a:xfrm>
            <a:off x="2152025" y="3623946"/>
            <a:ext cx="1024932" cy="553998"/>
          </a:xfrm>
          <a:prstGeom prst="rect">
            <a:avLst/>
          </a:prstGeom>
          <a:noFill/>
        </p:spPr>
        <p:txBody>
          <a:bodyPr wrap="square">
            <a:spAutoFit/>
          </a:bodyPr>
          <a:lstStyle/>
          <a:p>
            <a:pPr algn="ctr"/>
            <a:r>
              <a:rPr lang="ja-JP" altLang="en-US" sz="1000" b="1">
                <a:effectLst/>
                <a:latin typeface="+mn-ea"/>
              </a:rPr>
              <a:t>自治体</a:t>
            </a:r>
            <a:endParaRPr lang="en-US" altLang="ja-JP" sz="1000" b="1" dirty="0">
              <a:effectLst/>
              <a:latin typeface="+mn-ea"/>
            </a:endParaRPr>
          </a:p>
          <a:p>
            <a:pPr algn="ctr"/>
            <a:r>
              <a:rPr lang="ja-JP" altLang="en-US" sz="1000" b="1">
                <a:latin typeface="+mn-ea"/>
              </a:rPr>
              <a:t>広報・公聴</a:t>
            </a:r>
            <a:endParaRPr lang="en-US" altLang="ja-JP" sz="1000" b="1" dirty="0">
              <a:latin typeface="+mn-ea"/>
            </a:endParaRPr>
          </a:p>
          <a:p>
            <a:pPr algn="ctr"/>
            <a:r>
              <a:rPr lang="en-US" altLang="ja-JP" sz="1000" b="1" dirty="0">
                <a:latin typeface="+mn-ea"/>
              </a:rPr>
              <a:t>×</a:t>
            </a:r>
          </a:p>
        </p:txBody>
      </p:sp>
      <p:pic>
        <p:nvPicPr>
          <p:cNvPr id="16" name="図 15">
            <a:extLst>
              <a:ext uri="{FF2B5EF4-FFF2-40B4-BE49-F238E27FC236}">
                <a16:creationId xmlns:a16="http://schemas.microsoft.com/office/drawing/2014/main" id="{A3DE2997-60F1-2A4E-A57A-FC6241FFD810}"/>
              </a:ext>
            </a:extLst>
          </p:cNvPr>
          <p:cNvPicPr>
            <a:picLocks noChangeAspect="1"/>
          </p:cNvPicPr>
          <p:nvPr/>
        </p:nvPicPr>
        <p:blipFill>
          <a:blip r:embed="rId4"/>
          <a:stretch>
            <a:fillRect/>
          </a:stretch>
        </p:blipFill>
        <p:spPr>
          <a:xfrm>
            <a:off x="2341512" y="4105097"/>
            <a:ext cx="628745" cy="227920"/>
          </a:xfrm>
          <a:prstGeom prst="rect">
            <a:avLst/>
          </a:prstGeom>
        </p:spPr>
      </p:pic>
      <p:sp>
        <p:nvSpPr>
          <p:cNvPr id="17" name="テキスト ボックス 16">
            <a:extLst>
              <a:ext uri="{FF2B5EF4-FFF2-40B4-BE49-F238E27FC236}">
                <a16:creationId xmlns:a16="http://schemas.microsoft.com/office/drawing/2014/main" id="{26DE89A9-8AD6-9840-830A-67C80BC20997}"/>
              </a:ext>
            </a:extLst>
          </p:cNvPr>
          <p:cNvSpPr txBox="1"/>
          <p:nvPr/>
        </p:nvSpPr>
        <p:spPr>
          <a:xfrm>
            <a:off x="1999625" y="4317337"/>
            <a:ext cx="1356528" cy="400110"/>
          </a:xfrm>
          <a:prstGeom prst="rect">
            <a:avLst/>
          </a:prstGeom>
          <a:noFill/>
        </p:spPr>
        <p:txBody>
          <a:bodyPr wrap="square">
            <a:spAutoFit/>
          </a:bodyPr>
          <a:lstStyle/>
          <a:p>
            <a:pPr algn="ctr"/>
            <a:r>
              <a:rPr lang="ja-JP" altLang="en-US" sz="1000" b="1">
                <a:latin typeface="+mn-ea"/>
              </a:rPr>
              <a:t>コミュニケーションが機能する</a:t>
            </a:r>
            <a:endParaRPr lang="ja-JP" altLang="en-US" sz="1000"/>
          </a:p>
        </p:txBody>
      </p:sp>
      <p:sp>
        <p:nvSpPr>
          <p:cNvPr id="18" name="テキスト ボックス 17">
            <a:extLst>
              <a:ext uri="{FF2B5EF4-FFF2-40B4-BE49-F238E27FC236}">
                <a16:creationId xmlns:a16="http://schemas.microsoft.com/office/drawing/2014/main" id="{796E3843-52ED-7F4E-9740-FB04D4CD148A}"/>
              </a:ext>
            </a:extLst>
          </p:cNvPr>
          <p:cNvSpPr txBox="1"/>
          <p:nvPr/>
        </p:nvSpPr>
        <p:spPr>
          <a:xfrm>
            <a:off x="2898952" y="4126418"/>
            <a:ext cx="346668" cy="246221"/>
          </a:xfrm>
          <a:prstGeom prst="rect">
            <a:avLst/>
          </a:prstGeom>
          <a:noFill/>
        </p:spPr>
        <p:txBody>
          <a:bodyPr wrap="square">
            <a:spAutoFit/>
          </a:bodyPr>
          <a:lstStyle/>
          <a:p>
            <a:r>
              <a:rPr lang="ja-JP" altLang="en-US" sz="1000" b="1">
                <a:latin typeface="+mn-ea"/>
              </a:rPr>
              <a:t>で</a:t>
            </a:r>
            <a:endParaRPr lang="ja-JP" altLang="en-US" sz="1000"/>
          </a:p>
        </p:txBody>
      </p:sp>
      <p:sp>
        <p:nvSpPr>
          <p:cNvPr id="19" name="テキスト ボックス 18">
            <a:extLst>
              <a:ext uri="{FF2B5EF4-FFF2-40B4-BE49-F238E27FC236}">
                <a16:creationId xmlns:a16="http://schemas.microsoft.com/office/drawing/2014/main" id="{B47749DA-99E6-5C44-B319-9A77CF4E2A18}"/>
              </a:ext>
            </a:extLst>
          </p:cNvPr>
          <p:cNvSpPr txBox="1"/>
          <p:nvPr/>
        </p:nvSpPr>
        <p:spPr>
          <a:xfrm>
            <a:off x="3244780" y="3385800"/>
            <a:ext cx="1879042" cy="1015663"/>
          </a:xfrm>
          <a:prstGeom prst="rect">
            <a:avLst/>
          </a:prstGeom>
          <a:noFill/>
        </p:spPr>
        <p:txBody>
          <a:bodyPr wrap="square">
            <a:spAutoFit/>
          </a:bodyPr>
          <a:lstStyle/>
          <a:p>
            <a:pPr algn="ctr"/>
            <a:r>
              <a:rPr lang="ja-JP" altLang="en-US" sz="1000" b="1">
                <a:solidFill>
                  <a:srgbClr val="0A348C"/>
                </a:solidFill>
              </a:rPr>
              <a:t>　　　　　で、制度の背景や</a:t>
            </a:r>
            <a:endParaRPr lang="en-US" altLang="ja-JP" sz="1000" b="1" dirty="0">
              <a:solidFill>
                <a:srgbClr val="0A348C"/>
              </a:solidFill>
            </a:endParaRPr>
          </a:p>
          <a:p>
            <a:pPr algn="ctr"/>
            <a:r>
              <a:rPr lang="ja-JP" altLang="en-US" sz="1000" b="1">
                <a:solidFill>
                  <a:srgbClr val="0A348C"/>
                </a:solidFill>
              </a:rPr>
              <a:t>意思表示、参画方法が明確に。</a:t>
            </a:r>
            <a:endParaRPr lang="en-US" altLang="ja-JP" sz="1000" b="1" dirty="0">
              <a:solidFill>
                <a:srgbClr val="0A348C"/>
              </a:solidFill>
            </a:endParaRPr>
          </a:p>
          <a:p>
            <a:pPr algn="ctr"/>
            <a:r>
              <a:rPr lang="ja-JP" altLang="en-US" sz="1000" b="1">
                <a:solidFill>
                  <a:srgbClr val="0A348C"/>
                </a:solidFill>
              </a:rPr>
              <a:t>意見を示せば</a:t>
            </a:r>
            <a:endParaRPr lang="en-US" altLang="ja-JP" sz="1000" b="1" dirty="0">
              <a:solidFill>
                <a:srgbClr val="0A348C"/>
              </a:solidFill>
            </a:endParaRPr>
          </a:p>
          <a:p>
            <a:pPr algn="ctr"/>
            <a:r>
              <a:rPr lang="ja-JP" altLang="en-US" sz="1000" b="1">
                <a:solidFill>
                  <a:srgbClr val="0A348C"/>
                </a:solidFill>
              </a:rPr>
              <a:t>確実に地域（大人も）</a:t>
            </a:r>
            <a:endParaRPr lang="en-US" altLang="ja-JP" sz="1000" b="1" dirty="0">
              <a:solidFill>
                <a:srgbClr val="0A348C"/>
              </a:solidFill>
            </a:endParaRPr>
          </a:p>
          <a:p>
            <a:pPr algn="ctr"/>
            <a:r>
              <a:rPr lang="ja-JP" altLang="en-US" sz="1000" b="1">
                <a:solidFill>
                  <a:srgbClr val="0A348C"/>
                </a:solidFill>
              </a:rPr>
              <a:t>応じてくれる</a:t>
            </a:r>
            <a:endParaRPr lang="en-US" altLang="ja-JP" sz="1000" b="1" dirty="0">
              <a:solidFill>
                <a:srgbClr val="0A348C"/>
              </a:solidFill>
            </a:endParaRPr>
          </a:p>
          <a:p>
            <a:pPr algn="ctr"/>
            <a:r>
              <a:rPr lang="ja-JP" altLang="en-US" sz="1000" b="1">
                <a:solidFill>
                  <a:srgbClr val="0A348C"/>
                </a:solidFill>
              </a:rPr>
              <a:t>（心理的安全性→</a:t>
            </a:r>
            <a:r>
              <a:rPr lang="ja-JP" altLang="en-US" sz="1000" b="1">
                <a:solidFill>
                  <a:schemeClr val="accent6">
                    <a:lumMod val="75000"/>
                  </a:schemeClr>
                </a:solidFill>
              </a:rPr>
              <a:t>高い</a:t>
            </a:r>
            <a:r>
              <a:rPr lang="ja-JP" altLang="en-US" sz="1000" b="1">
                <a:solidFill>
                  <a:srgbClr val="0A348C"/>
                </a:solidFill>
              </a:rPr>
              <a:t>）</a:t>
            </a:r>
            <a:endParaRPr lang="en-US" altLang="ja-JP" sz="1000" b="1" dirty="0">
              <a:solidFill>
                <a:srgbClr val="0A348C"/>
              </a:solidFill>
            </a:endParaRPr>
          </a:p>
        </p:txBody>
      </p:sp>
      <p:sp>
        <p:nvSpPr>
          <p:cNvPr id="20" name="テキスト ボックス 19">
            <a:extLst>
              <a:ext uri="{FF2B5EF4-FFF2-40B4-BE49-F238E27FC236}">
                <a16:creationId xmlns:a16="http://schemas.microsoft.com/office/drawing/2014/main" id="{69D0D39A-7A24-244E-A95A-96172BB1371A}"/>
              </a:ext>
            </a:extLst>
          </p:cNvPr>
          <p:cNvSpPr txBox="1"/>
          <p:nvPr/>
        </p:nvSpPr>
        <p:spPr>
          <a:xfrm>
            <a:off x="3105779" y="4608358"/>
            <a:ext cx="2069961" cy="707886"/>
          </a:xfrm>
          <a:prstGeom prst="rect">
            <a:avLst/>
          </a:prstGeom>
          <a:noFill/>
        </p:spPr>
        <p:txBody>
          <a:bodyPr wrap="square">
            <a:spAutoFit/>
          </a:bodyPr>
          <a:lstStyle/>
          <a:p>
            <a:pPr algn="ctr"/>
            <a:r>
              <a:rPr lang="ja-JP" altLang="en-US" sz="1000" b="1">
                <a:solidFill>
                  <a:srgbClr val="0A348C"/>
                </a:solidFill>
              </a:rPr>
              <a:t>先生や家の人は</a:t>
            </a:r>
            <a:endParaRPr lang="en-US" altLang="ja-JP" sz="1000" b="1" dirty="0">
              <a:solidFill>
                <a:srgbClr val="0A348C"/>
              </a:solidFill>
            </a:endParaRPr>
          </a:p>
          <a:p>
            <a:pPr algn="ctr"/>
            <a:r>
              <a:rPr lang="ja-JP" altLang="en-US" sz="1000" b="1">
                <a:solidFill>
                  <a:srgbClr val="0A348C"/>
                </a:solidFill>
              </a:rPr>
              <a:t>最新の学びの環境を理解し</a:t>
            </a:r>
            <a:endParaRPr lang="en-US" altLang="ja-JP" sz="1000" b="1" dirty="0">
              <a:solidFill>
                <a:srgbClr val="0A348C"/>
              </a:solidFill>
            </a:endParaRPr>
          </a:p>
          <a:p>
            <a:pPr algn="ctr"/>
            <a:r>
              <a:rPr lang="ja-JP" altLang="en-US" sz="1000" b="1">
                <a:solidFill>
                  <a:srgbClr val="0A348C"/>
                </a:solidFill>
              </a:rPr>
              <a:t>こどもを応援してくれる</a:t>
            </a:r>
            <a:endParaRPr lang="en-US" altLang="ja-JP" sz="1000" b="1" dirty="0">
              <a:solidFill>
                <a:srgbClr val="0A348C"/>
              </a:solidFill>
            </a:endParaRPr>
          </a:p>
          <a:p>
            <a:pPr algn="ctr"/>
            <a:r>
              <a:rPr lang="ja-JP" altLang="en-US" sz="1000" b="1">
                <a:solidFill>
                  <a:srgbClr val="0A348C"/>
                </a:solidFill>
              </a:rPr>
              <a:t>（校則の見直しにも理解）</a:t>
            </a:r>
            <a:endParaRPr lang="en-US" altLang="ja-JP" sz="1000" b="1" dirty="0">
              <a:solidFill>
                <a:srgbClr val="0A348C"/>
              </a:solidFill>
            </a:endParaRPr>
          </a:p>
        </p:txBody>
      </p:sp>
      <p:sp>
        <p:nvSpPr>
          <p:cNvPr id="21" name="テキスト ボックス 20">
            <a:extLst>
              <a:ext uri="{FF2B5EF4-FFF2-40B4-BE49-F238E27FC236}">
                <a16:creationId xmlns:a16="http://schemas.microsoft.com/office/drawing/2014/main" id="{7C78E899-2344-3144-BC25-E3F53572AAE5}"/>
              </a:ext>
            </a:extLst>
          </p:cNvPr>
          <p:cNvSpPr txBox="1"/>
          <p:nvPr/>
        </p:nvSpPr>
        <p:spPr>
          <a:xfrm>
            <a:off x="3284321" y="3136263"/>
            <a:ext cx="1712876" cy="276999"/>
          </a:xfrm>
          <a:prstGeom prst="rect">
            <a:avLst/>
          </a:prstGeom>
          <a:noFill/>
        </p:spPr>
        <p:txBody>
          <a:bodyPr wrap="square">
            <a:spAutoFit/>
          </a:bodyPr>
          <a:lstStyle/>
          <a:p>
            <a:pPr algn="ctr"/>
            <a:r>
              <a:rPr lang="ja-JP" altLang="en-US" sz="1200" b="1">
                <a:solidFill>
                  <a:schemeClr val="bg1"/>
                </a:solidFill>
                <a:highlight>
                  <a:srgbClr val="000080"/>
                </a:highlight>
              </a:rPr>
              <a:t>＜</a:t>
            </a:r>
            <a:r>
              <a:rPr lang="en-US" altLang="ja-JP" sz="1200" b="1" dirty="0">
                <a:solidFill>
                  <a:schemeClr val="bg1"/>
                </a:solidFill>
                <a:highlight>
                  <a:srgbClr val="000080"/>
                </a:highlight>
              </a:rPr>
              <a:t> </a:t>
            </a:r>
            <a:r>
              <a:rPr lang="ja-JP" altLang="en-US" sz="1200" b="1">
                <a:solidFill>
                  <a:schemeClr val="bg1"/>
                </a:solidFill>
                <a:highlight>
                  <a:srgbClr val="000080"/>
                </a:highlight>
              </a:rPr>
              <a:t>信頼して参加</a:t>
            </a:r>
            <a:r>
              <a:rPr lang="en-US" altLang="ja-JP" sz="1200" b="1" dirty="0">
                <a:solidFill>
                  <a:schemeClr val="bg1"/>
                </a:solidFill>
                <a:highlight>
                  <a:srgbClr val="000080"/>
                </a:highlight>
              </a:rPr>
              <a:t> </a:t>
            </a:r>
            <a:r>
              <a:rPr lang="ja-JP" altLang="en-US" sz="1200" b="1">
                <a:solidFill>
                  <a:schemeClr val="bg1"/>
                </a:solidFill>
                <a:highlight>
                  <a:srgbClr val="000080"/>
                </a:highlight>
              </a:rPr>
              <a:t>＞</a:t>
            </a:r>
            <a:r>
              <a:rPr lang="ja-JP" altLang="en-US" sz="1200" b="1">
                <a:solidFill>
                  <a:schemeClr val="bg1"/>
                </a:solidFill>
              </a:rPr>
              <a:t>　</a:t>
            </a:r>
            <a:r>
              <a:rPr lang="ja-JP" altLang="en-US" sz="1200" b="1">
                <a:solidFill>
                  <a:schemeClr val="bg1"/>
                </a:solidFill>
                <a:highlight>
                  <a:srgbClr val="000080"/>
                </a:highlight>
              </a:rPr>
              <a:t>　　</a:t>
            </a:r>
            <a:endParaRPr lang="en-US" altLang="ja-JP" sz="1200" b="1" dirty="0">
              <a:solidFill>
                <a:schemeClr val="bg1"/>
              </a:solidFill>
              <a:highlight>
                <a:srgbClr val="000080"/>
              </a:highlight>
            </a:endParaRPr>
          </a:p>
        </p:txBody>
      </p:sp>
      <p:sp>
        <p:nvSpPr>
          <p:cNvPr id="22" name="テキスト ボックス 21">
            <a:extLst>
              <a:ext uri="{FF2B5EF4-FFF2-40B4-BE49-F238E27FC236}">
                <a16:creationId xmlns:a16="http://schemas.microsoft.com/office/drawing/2014/main" id="{20B6EB99-BB67-F24F-8CFA-51F786F42B65}"/>
              </a:ext>
            </a:extLst>
          </p:cNvPr>
          <p:cNvSpPr txBox="1"/>
          <p:nvPr/>
        </p:nvSpPr>
        <p:spPr>
          <a:xfrm>
            <a:off x="3348798" y="4404031"/>
            <a:ext cx="1583922" cy="276999"/>
          </a:xfrm>
          <a:prstGeom prst="rect">
            <a:avLst/>
          </a:prstGeom>
          <a:noFill/>
        </p:spPr>
        <p:txBody>
          <a:bodyPr wrap="square">
            <a:spAutoFit/>
          </a:bodyPr>
          <a:lstStyle/>
          <a:p>
            <a:pPr algn="ctr"/>
            <a:r>
              <a:rPr lang="ja-JP" altLang="en-US" sz="1200" b="1">
                <a:solidFill>
                  <a:schemeClr val="bg1"/>
                </a:solidFill>
                <a:highlight>
                  <a:srgbClr val="000080"/>
                </a:highlight>
              </a:rPr>
              <a:t>＜</a:t>
            </a:r>
            <a:r>
              <a:rPr lang="en-US" altLang="ja-JP" sz="1200" b="1" dirty="0">
                <a:solidFill>
                  <a:schemeClr val="bg1"/>
                </a:solidFill>
                <a:highlight>
                  <a:srgbClr val="000080"/>
                </a:highlight>
              </a:rPr>
              <a:t> </a:t>
            </a:r>
            <a:r>
              <a:rPr lang="ja-JP" altLang="en-US" sz="1200" b="1">
                <a:solidFill>
                  <a:schemeClr val="bg1"/>
                </a:solidFill>
                <a:highlight>
                  <a:srgbClr val="000080"/>
                </a:highlight>
              </a:rPr>
              <a:t>周囲も理解</a:t>
            </a:r>
            <a:r>
              <a:rPr lang="en-US" altLang="ja-JP" sz="1200" b="1" dirty="0">
                <a:solidFill>
                  <a:schemeClr val="bg1"/>
                </a:solidFill>
                <a:highlight>
                  <a:srgbClr val="000080"/>
                </a:highlight>
              </a:rPr>
              <a:t> </a:t>
            </a:r>
            <a:r>
              <a:rPr lang="ja-JP" altLang="en-US" sz="1200" b="1">
                <a:solidFill>
                  <a:schemeClr val="bg1"/>
                </a:solidFill>
                <a:highlight>
                  <a:srgbClr val="000080"/>
                </a:highlight>
              </a:rPr>
              <a:t>＞</a:t>
            </a:r>
            <a:endParaRPr lang="en-US" altLang="ja-JP" sz="1200" b="1" dirty="0">
              <a:solidFill>
                <a:schemeClr val="bg1"/>
              </a:solidFill>
              <a:highlight>
                <a:srgbClr val="000080"/>
              </a:highlight>
            </a:endParaRPr>
          </a:p>
        </p:txBody>
      </p:sp>
      <p:sp>
        <p:nvSpPr>
          <p:cNvPr id="23" name="右大かっこ 22">
            <a:extLst>
              <a:ext uri="{FF2B5EF4-FFF2-40B4-BE49-F238E27FC236}">
                <a16:creationId xmlns:a16="http://schemas.microsoft.com/office/drawing/2014/main" id="{541BD0A7-8D9D-E348-884B-71968DAE0662}"/>
              </a:ext>
            </a:extLst>
          </p:cNvPr>
          <p:cNvSpPr/>
          <p:nvPr/>
        </p:nvSpPr>
        <p:spPr>
          <a:xfrm>
            <a:off x="5084466" y="2951204"/>
            <a:ext cx="140677" cy="2329542"/>
          </a:xfrm>
          <a:prstGeom prst="rightBracket">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601337C9-5A2E-8C4B-8976-B897BB5C2897}"/>
              </a:ext>
            </a:extLst>
          </p:cNvPr>
          <p:cNvSpPr txBox="1"/>
          <p:nvPr/>
        </p:nvSpPr>
        <p:spPr>
          <a:xfrm>
            <a:off x="5123822" y="3558013"/>
            <a:ext cx="1703193" cy="1200329"/>
          </a:xfrm>
          <a:prstGeom prst="rect">
            <a:avLst/>
          </a:prstGeom>
          <a:noFill/>
        </p:spPr>
        <p:txBody>
          <a:bodyPr wrap="square">
            <a:spAutoFit/>
          </a:bodyPr>
          <a:lstStyle/>
          <a:p>
            <a:pPr algn="ctr"/>
            <a:r>
              <a:rPr lang="ja-JP" altLang="en-US" sz="1200" b="1">
                <a:solidFill>
                  <a:srgbClr val="0A348C"/>
                </a:solidFill>
              </a:rPr>
              <a:t>こどもが、</a:t>
            </a:r>
            <a:endParaRPr lang="en-US" altLang="ja-JP" sz="1200" b="1" dirty="0">
              <a:solidFill>
                <a:srgbClr val="0A348C"/>
              </a:solidFill>
            </a:endParaRPr>
          </a:p>
          <a:p>
            <a:pPr algn="ctr"/>
            <a:r>
              <a:rPr lang="ja-JP" altLang="en-US" sz="1200" b="1">
                <a:solidFill>
                  <a:srgbClr val="0A348C"/>
                </a:solidFill>
              </a:rPr>
              <a:t>地域や社会に意見を</a:t>
            </a:r>
            <a:endParaRPr lang="en-US" altLang="ja-JP" sz="1200" b="1" dirty="0">
              <a:solidFill>
                <a:srgbClr val="0A348C"/>
              </a:solidFill>
            </a:endParaRPr>
          </a:p>
          <a:p>
            <a:pPr algn="ctr"/>
            <a:r>
              <a:rPr lang="ja-JP" altLang="en-US" sz="1200" b="1">
                <a:solidFill>
                  <a:srgbClr val="0A348C"/>
                </a:solidFill>
              </a:rPr>
              <a:t>示し、行動することがいつでもどこでも確実にできる</a:t>
            </a:r>
            <a:endParaRPr lang="en-US" altLang="ja-JP" sz="1200" b="1" dirty="0">
              <a:solidFill>
                <a:srgbClr val="0A348C"/>
              </a:solidFill>
            </a:endParaRPr>
          </a:p>
          <a:p>
            <a:pPr algn="ctr"/>
            <a:r>
              <a:rPr lang="ja-JP" altLang="en-US" sz="1200" b="1">
                <a:solidFill>
                  <a:srgbClr val="0A348C"/>
                </a:solidFill>
              </a:rPr>
              <a:t>環境</a:t>
            </a:r>
            <a:endParaRPr lang="en-US" altLang="ja-JP" sz="1200" b="1" dirty="0">
              <a:solidFill>
                <a:srgbClr val="0A348C"/>
              </a:solidFill>
            </a:endParaRPr>
          </a:p>
        </p:txBody>
      </p:sp>
      <p:sp>
        <p:nvSpPr>
          <p:cNvPr id="25" name="テキスト ボックス 24">
            <a:extLst>
              <a:ext uri="{FF2B5EF4-FFF2-40B4-BE49-F238E27FC236}">
                <a16:creationId xmlns:a16="http://schemas.microsoft.com/office/drawing/2014/main" id="{D546CA49-4FF4-AD4B-90DB-D0D380010481}"/>
              </a:ext>
            </a:extLst>
          </p:cNvPr>
          <p:cNvSpPr txBox="1"/>
          <p:nvPr/>
        </p:nvSpPr>
        <p:spPr>
          <a:xfrm>
            <a:off x="6983602" y="3578050"/>
            <a:ext cx="1376624" cy="393185"/>
          </a:xfrm>
          <a:prstGeom prst="rect">
            <a:avLst/>
          </a:prstGeom>
          <a:noFill/>
        </p:spPr>
        <p:txBody>
          <a:bodyPr wrap="square">
            <a:spAutoFit/>
          </a:bodyPr>
          <a:lstStyle/>
          <a:p>
            <a:pPr algn="ctr">
              <a:lnSpc>
                <a:spcPct val="80000"/>
              </a:lnSpc>
            </a:pPr>
            <a:r>
              <a:rPr lang="ja-JP" altLang="en-US" sz="1200" b="1">
                <a:solidFill>
                  <a:srgbClr val="0A348C"/>
                </a:solidFill>
              </a:rPr>
              <a:t>次世代層が</a:t>
            </a:r>
            <a:endParaRPr lang="en-US" altLang="ja-JP" sz="1200" b="1" dirty="0">
              <a:solidFill>
                <a:srgbClr val="0A348C"/>
              </a:solidFill>
            </a:endParaRPr>
          </a:p>
          <a:p>
            <a:pPr algn="ctr">
              <a:lnSpc>
                <a:spcPct val="80000"/>
              </a:lnSpc>
            </a:pPr>
            <a:r>
              <a:rPr lang="ja-JP" altLang="en-US" sz="1200" b="1">
                <a:solidFill>
                  <a:srgbClr val="0A348C"/>
                </a:solidFill>
              </a:rPr>
              <a:t>地域と</a:t>
            </a:r>
            <a:r>
              <a:rPr lang="ja-JP" altLang="en-US" sz="1200" b="1">
                <a:solidFill>
                  <a:srgbClr val="00B050"/>
                </a:solidFill>
              </a:rPr>
              <a:t>向き合う</a:t>
            </a:r>
            <a:endParaRPr lang="en-US" altLang="ja-JP" sz="1200" b="1" dirty="0">
              <a:solidFill>
                <a:srgbClr val="00B050"/>
              </a:solidFill>
            </a:endParaRPr>
          </a:p>
        </p:txBody>
      </p:sp>
      <p:sp>
        <p:nvSpPr>
          <p:cNvPr id="26" name="テキスト ボックス 25">
            <a:extLst>
              <a:ext uri="{FF2B5EF4-FFF2-40B4-BE49-F238E27FC236}">
                <a16:creationId xmlns:a16="http://schemas.microsoft.com/office/drawing/2014/main" id="{CA06E8B2-3689-6744-A3AF-F90D1A579882}"/>
              </a:ext>
            </a:extLst>
          </p:cNvPr>
          <p:cNvSpPr txBox="1"/>
          <p:nvPr/>
        </p:nvSpPr>
        <p:spPr>
          <a:xfrm>
            <a:off x="6914940" y="3969490"/>
            <a:ext cx="1513948" cy="393185"/>
          </a:xfrm>
          <a:prstGeom prst="rect">
            <a:avLst/>
          </a:prstGeom>
          <a:noFill/>
        </p:spPr>
        <p:txBody>
          <a:bodyPr wrap="square">
            <a:spAutoFit/>
          </a:bodyPr>
          <a:lstStyle/>
          <a:p>
            <a:pPr algn="ctr">
              <a:lnSpc>
                <a:spcPct val="80000"/>
              </a:lnSpc>
            </a:pPr>
            <a:r>
              <a:rPr lang="ja-JP" altLang="en-US" sz="1200" b="1">
                <a:solidFill>
                  <a:srgbClr val="0A348C"/>
                </a:solidFill>
              </a:rPr>
              <a:t>子育て世代から</a:t>
            </a:r>
            <a:endParaRPr lang="en-US" altLang="ja-JP" sz="1200" b="1" dirty="0">
              <a:solidFill>
                <a:srgbClr val="0A348C"/>
              </a:solidFill>
            </a:endParaRPr>
          </a:p>
          <a:p>
            <a:pPr algn="ctr">
              <a:lnSpc>
                <a:spcPct val="80000"/>
              </a:lnSpc>
            </a:pPr>
            <a:r>
              <a:rPr lang="ja-JP" altLang="en-US" sz="1200" b="1">
                <a:solidFill>
                  <a:srgbClr val="00B050"/>
                </a:solidFill>
              </a:rPr>
              <a:t>選ばれる</a:t>
            </a:r>
            <a:r>
              <a:rPr lang="ja-JP" altLang="en-US" sz="1200" b="1">
                <a:solidFill>
                  <a:srgbClr val="0A348C"/>
                </a:solidFill>
              </a:rPr>
              <a:t>地域</a:t>
            </a:r>
            <a:endParaRPr lang="en-US" altLang="ja-JP" sz="1200" b="1" dirty="0">
              <a:solidFill>
                <a:srgbClr val="0A348C"/>
              </a:solidFill>
            </a:endParaRPr>
          </a:p>
        </p:txBody>
      </p:sp>
      <p:sp>
        <p:nvSpPr>
          <p:cNvPr id="27" name="テキスト ボックス 26">
            <a:extLst>
              <a:ext uri="{FF2B5EF4-FFF2-40B4-BE49-F238E27FC236}">
                <a16:creationId xmlns:a16="http://schemas.microsoft.com/office/drawing/2014/main" id="{DD8426E6-586A-1743-9454-6353089DB190}"/>
              </a:ext>
            </a:extLst>
          </p:cNvPr>
          <p:cNvSpPr txBox="1"/>
          <p:nvPr/>
        </p:nvSpPr>
        <p:spPr>
          <a:xfrm>
            <a:off x="6835390" y="4360930"/>
            <a:ext cx="1703193" cy="393185"/>
          </a:xfrm>
          <a:prstGeom prst="rect">
            <a:avLst/>
          </a:prstGeom>
          <a:noFill/>
        </p:spPr>
        <p:txBody>
          <a:bodyPr wrap="square">
            <a:spAutoFit/>
          </a:bodyPr>
          <a:lstStyle/>
          <a:p>
            <a:pPr algn="ctr">
              <a:lnSpc>
                <a:spcPct val="80000"/>
              </a:lnSpc>
            </a:pPr>
            <a:r>
              <a:rPr lang="ja-JP" altLang="en-US" sz="1200" b="1">
                <a:solidFill>
                  <a:srgbClr val="0A348C"/>
                </a:solidFill>
              </a:rPr>
              <a:t>部活動の地域移行が</a:t>
            </a:r>
            <a:r>
              <a:rPr lang="ja-JP" altLang="en-US" sz="1200" b="1">
                <a:solidFill>
                  <a:srgbClr val="00B050"/>
                </a:solidFill>
              </a:rPr>
              <a:t>活性化</a:t>
            </a:r>
            <a:endParaRPr lang="en-US" altLang="ja-JP" sz="1200" b="1" dirty="0">
              <a:solidFill>
                <a:srgbClr val="00B050"/>
              </a:solidFill>
            </a:endParaRPr>
          </a:p>
        </p:txBody>
      </p:sp>
      <p:sp>
        <p:nvSpPr>
          <p:cNvPr id="28" name="テキスト ボックス 27">
            <a:extLst>
              <a:ext uri="{FF2B5EF4-FFF2-40B4-BE49-F238E27FC236}">
                <a16:creationId xmlns:a16="http://schemas.microsoft.com/office/drawing/2014/main" id="{0C3DF57F-C25C-9945-8CC7-819FF2C07650}"/>
              </a:ext>
            </a:extLst>
          </p:cNvPr>
          <p:cNvSpPr txBox="1"/>
          <p:nvPr/>
        </p:nvSpPr>
        <p:spPr>
          <a:xfrm>
            <a:off x="6837064" y="4752369"/>
            <a:ext cx="1703193" cy="393185"/>
          </a:xfrm>
          <a:prstGeom prst="rect">
            <a:avLst/>
          </a:prstGeom>
          <a:noFill/>
        </p:spPr>
        <p:txBody>
          <a:bodyPr wrap="square">
            <a:spAutoFit/>
          </a:bodyPr>
          <a:lstStyle/>
          <a:p>
            <a:pPr algn="ctr">
              <a:lnSpc>
                <a:spcPct val="80000"/>
              </a:lnSpc>
            </a:pPr>
            <a:r>
              <a:rPr lang="en-US" altLang="ja-JP" sz="1200" b="1" dirty="0">
                <a:solidFill>
                  <a:srgbClr val="0A348C"/>
                </a:solidFill>
              </a:rPr>
              <a:t>UIJ</a:t>
            </a:r>
            <a:r>
              <a:rPr lang="ja-JP" altLang="en-US" sz="1200" b="1">
                <a:solidFill>
                  <a:srgbClr val="0A348C"/>
                </a:solidFill>
              </a:rPr>
              <a:t>ターンも</a:t>
            </a:r>
            <a:endParaRPr lang="en-US" altLang="ja-JP" sz="1200" b="1" dirty="0">
              <a:solidFill>
                <a:srgbClr val="0A348C"/>
              </a:solidFill>
            </a:endParaRPr>
          </a:p>
          <a:p>
            <a:pPr algn="ctr">
              <a:lnSpc>
                <a:spcPct val="80000"/>
              </a:lnSpc>
            </a:pPr>
            <a:r>
              <a:rPr lang="ja-JP" altLang="en-US" sz="1200" b="1">
                <a:solidFill>
                  <a:srgbClr val="00B050"/>
                </a:solidFill>
              </a:rPr>
              <a:t>活性化する</a:t>
            </a:r>
            <a:endParaRPr lang="en-US" altLang="ja-JP" sz="1200" b="1" dirty="0">
              <a:solidFill>
                <a:srgbClr val="00B050"/>
              </a:solidFill>
            </a:endParaRPr>
          </a:p>
        </p:txBody>
      </p:sp>
      <p:sp>
        <p:nvSpPr>
          <p:cNvPr id="29" name="テキスト ボックス 28">
            <a:extLst>
              <a:ext uri="{FF2B5EF4-FFF2-40B4-BE49-F238E27FC236}">
                <a16:creationId xmlns:a16="http://schemas.microsoft.com/office/drawing/2014/main" id="{AA47AED8-581C-CA46-ABE6-886F6D77D4E5}"/>
              </a:ext>
            </a:extLst>
          </p:cNvPr>
          <p:cNvSpPr txBox="1"/>
          <p:nvPr/>
        </p:nvSpPr>
        <p:spPr>
          <a:xfrm>
            <a:off x="6808594" y="3186611"/>
            <a:ext cx="1703193" cy="393185"/>
          </a:xfrm>
          <a:prstGeom prst="rect">
            <a:avLst/>
          </a:prstGeom>
          <a:noFill/>
        </p:spPr>
        <p:txBody>
          <a:bodyPr wrap="square">
            <a:spAutoFit/>
          </a:bodyPr>
          <a:lstStyle/>
          <a:p>
            <a:pPr algn="ctr">
              <a:lnSpc>
                <a:spcPct val="80000"/>
              </a:lnSpc>
            </a:pPr>
            <a:r>
              <a:rPr lang="ja-JP" altLang="en-US" sz="1200" b="1">
                <a:solidFill>
                  <a:srgbClr val="0A348C"/>
                </a:solidFill>
              </a:rPr>
              <a:t>こどもにとって</a:t>
            </a:r>
            <a:endParaRPr lang="en-US" altLang="ja-JP" sz="1200" b="1" dirty="0">
              <a:solidFill>
                <a:srgbClr val="0A348C"/>
              </a:solidFill>
            </a:endParaRPr>
          </a:p>
          <a:p>
            <a:pPr algn="ctr">
              <a:lnSpc>
                <a:spcPct val="80000"/>
              </a:lnSpc>
            </a:pPr>
            <a:r>
              <a:rPr lang="ja-JP" altLang="en-US" sz="1200" b="1">
                <a:solidFill>
                  <a:srgbClr val="0A348C"/>
                </a:solidFill>
              </a:rPr>
              <a:t>行政が</a:t>
            </a:r>
            <a:r>
              <a:rPr lang="ja-JP" altLang="en-US" sz="1200" b="1">
                <a:solidFill>
                  <a:srgbClr val="00B050"/>
                </a:solidFill>
              </a:rPr>
              <a:t>近い</a:t>
            </a:r>
            <a:r>
              <a:rPr lang="ja-JP" altLang="en-US" sz="1200" b="1">
                <a:solidFill>
                  <a:srgbClr val="0A348C"/>
                </a:solidFill>
              </a:rPr>
              <a:t>存在</a:t>
            </a:r>
            <a:endParaRPr lang="en-US" altLang="ja-JP" sz="1200" b="1" dirty="0">
              <a:solidFill>
                <a:srgbClr val="0A348C"/>
              </a:solidFill>
            </a:endParaRPr>
          </a:p>
        </p:txBody>
      </p:sp>
      <p:sp>
        <p:nvSpPr>
          <p:cNvPr id="30" name="テキスト ボックス 29">
            <a:extLst>
              <a:ext uri="{FF2B5EF4-FFF2-40B4-BE49-F238E27FC236}">
                <a16:creationId xmlns:a16="http://schemas.microsoft.com/office/drawing/2014/main" id="{E6333E11-6E45-B641-98D6-C6642B8FA410}"/>
              </a:ext>
            </a:extLst>
          </p:cNvPr>
          <p:cNvSpPr txBox="1"/>
          <p:nvPr/>
        </p:nvSpPr>
        <p:spPr>
          <a:xfrm>
            <a:off x="8567058" y="3728836"/>
            <a:ext cx="1323029" cy="861774"/>
          </a:xfrm>
          <a:prstGeom prst="rect">
            <a:avLst/>
          </a:prstGeom>
          <a:noFill/>
        </p:spPr>
        <p:txBody>
          <a:bodyPr wrap="square">
            <a:spAutoFit/>
          </a:bodyPr>
          <a:lstStyle/>
          <a:p>
            <a:pPr algn="ctr"/>
            <a:r>
              <a:rPr lang="ja-JP" altLang="en-US" sz="1200" b="1">
                <a:solidFill>
                  <a:srgbClr val="0A348C"/>
                </a:solidFill>
              </a:rPr>
              <a:t>地域の発展</a:t>
            </a:r>
            <a:endParaRPr lang="en-US" altLang="ja-JP" sz="1200" b="1" dirty="0">
              <a:solidFill>
                <a:srgbClr val="0A348C"/>
              </a:solidFill>
            </a:endParaRPr>
          </a:p>
          <a:p>
            <a:pPr algn="ctr"/>
            <a:r>
              <a:rPr lang="ja-JP" altLang="en-US" sz="1200" b="1">
                <a:solidFill>
                  <a:srgbClr val="0A348C"/>
                </a:solidFill>
              </a:rPr>
              <a:t>持続性向上の</a:t>
            </a:r>
            <a:endParaRPr lang="en-US" altLang="ja-JP" sz="1200" b="1" dirty="0">
              <a:solidFill>
                <a:srgbClr val="0A348C"/>
              </a:solidFill>
            </a:endParaRPr>
          </a:p>
          <a:p>
            <a:pPr algn="ctr"/>
            <a:r>
              <a:rPr lang="ja-JP" altLang="en-US" sz="1200" b="1">
                <a:solidFill>
                  <a:srgbClr val="0A348C"/>
                </a:solidFill>
              </a:rPr>
              <a:t>地域基盤が</a:t>
            </a:r>
            <a:endParaRPr lang="en-US" altLang="ja-JP" sz="1200" b="1" dirty="0">
              <a:solidFill>
                <a:srgbClr val="0A348C"/>
              </a:solidFill>
            </a:endParaRPr>
          </a:p>
          <a:p>
            <a:pPr algn="ctr"/>
            <a:r>
              <a:rPr lang="ja-JP" altLang="en-US" sz="1400" b="1">
                <a:solidFill>
                  <a:srgbClr val="00B050"/>
                </a:solidFill>
              </a:rPr>
              <a:t>強固に</a:t>
            </a:r>
            <a:endParaRPr lang="en-US" altLang="ja-JP" sz="1400" b="1" dirty="0">
              <a:solidFill>
                <a:srgbClr val="00B050"/>
              </a:solidFill>
            </a:endParaRPr>
          </a:p>
        </p:txBody>
      </p:sp>
      <p:sp>
        <p:nvSpPr>
          <p:cNvPr id="31" name="右大かっこ 30">
            <a:extLst>
              <a:ext uri="{FF2B5EF4-FFF2-40B4-BE49-F238E27FC236}">
                <a16:creationId xmlns:a16="http://schemas.microsoft.com/office/drawing/2014/main" id="{5518AA6A-66EA-7945-8256-9E13CB2FC5E9}"/>
              </a:ext>
            </a:extLst>
          </p:cNvPr>
          <p:cNvSpPr/>
          <p:nvPr/>
        </p:nvSpPr>
        <p:spPr>
          <a:xfrm flipH="1">
            <a:off x="2028931" y="2922733"/>
            <a:ext cx="113044" cy="2329542"/>
          </a:xfrm>
          <a:prstGeom prst="rightBracket">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2" name="角丸四角形 31">
            <a:extLst>
              <a:ext uri="{FF2B5EF4-FFF2-40B4-BE49-F238E27FC236}">
                <a16:creationId xmlns:a16="http://schemas.microsoft.com/office/drawing/2014/main" id="{BD351887-3970-1147-BF33-707A575319F6}"/>
              </a:ext>
            </a:extLst>
          </p:cNvPr>
          <p:cNvSpPr/>
          <p:nvPr/>
        </p:nvSpPr>
        <p:spPr>
          <a:xfrm>
            <a:off x="2130252" y="2740186"/>
            <a:ext cx="2954214" cy="34164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3" name="図 32">
            <a:extLst>
              <a:ext uri="{FF2B5EF4-FFF2-40B4-BE49-F238E27FC236}">
                <a16:creationId xmlns:a16="http://schemas.microsoft.com/office/drawing/2014/main" id="{2B6EB7F5-D406-5340-969E-84CB11C4C42B}"/>
              </a:ext>
            </a:extLst>
          </p:cNvPr>
          <p:cNvPicPr>
            <a:picLocks noChangeAspect="1"/>
          </p:cNvPicPr>
          <p:nvPr/>
        </p:nvPicPr>
        <p:blipFill>
          <a:blip r:embed="rId2"/>
          <a:stretch>
            <a:fillRect/>
          </a:stretch>
        </p:blipFill>
        <p:spPr>
          <a:xfrm>
            <a:off x="3386573" y="3432275"/>
            <a:ext cx="582805" cy="122521"/>
          </a:xfrm>
          <a:prstGeom prst="rect">
            <a:avLst/>
          </a:prstGeom>
        </p:spPr>
      </p:pic>
      <p:sp>
        <p:nvSpPr>
          <p:cNvPr id="34" name="角丸四角形 33">
            <a:extLst>
              <a:ext uri="{FF2B5EF4-FFF2-40B4-BE49-F238E27FC236}">
                <a16:creationId xmlns:a16="http://schemas.microsoft.com/office/drawing/2014/main" id="{3124B80A-D8DD-4A49-A1E5-7623635D29E4}"/>
              </a:ext>
            </a:extLst>
          </p:cNvPr>
          <p:cNvSpPr/>
          <p:nvPr/>
        </p:nvSpPr>
        <p:spPr>
          <a:xfrm>
            <a:off x="6985277" y="3182314"/>
            <a:ext cx="1406769" cy="34164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角丸四角形 34">
            <a:extLst>
              <a:ext uri="{FF2B5EF4-FFF2-40B4-BE49-F238E27FC236}">
                <a16:creationId xmlns:a16="http://schemas.microsoft.com/office/drawing/2014/main" id="{66190529-1A0D-1D40-BDAF-FA57F509AB96}"/>
              </a:ext>
            </a:extLst>
          </p:cNvPr>
          <p:cNvSpPr/>
          <p:nvPr/>
        </p:nvSpPr>
        <p:spPr>
          <a:xfrm>
            <a:off x="6986952" y="3565826"/>
            <a:ext cx="1406769" cy="34164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角丸四角形 35">
            <a:extLst>
              <a:ext uri="{FF2B5EF4-FFF2-40B4-BE49-F238E27FC236}">
                <a16:creationId xmlns:a16="http://schemas.microsoft.com/office/drawing/2014/main" id="{4C671990-5AF7-1B4F-B91C-993286BEC216}"/>
              </a:ext>
            </a:extLst>
          </p:cNvPr>
          <p:cNvSpPr/>
          <p:nvPr/>
        </p:nvSpPr>
        <p:spPr>
          <a:xfrm>
            <a:off x="6978578" y="3959386"/>
            <a:ext cx="1406769" cy="34164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角丸四角形 36">
            <a:extLst>
              <a:ext uri="{FF2B5EF4-FFF2-40B4-BE49-F238E27FC236}">
                <a16:creationId xmlns:a16="http://schemas.microsoft.com/office/drawing/2014/main" id="{22285690-AC94-B547-8F2E-DABF7603EAC8}"/>
              </a:ext>
            </a:extLst>
          </p:cNvPr>
          <p:cNvSpPr/>
          <p:nvPr/>
        </p:nvSpPr>
        <p:spPr>
          <a:xfrm>
            <a:off x="6980253" y="4362993"/>
            <a:ext cx="1406769" cy="34164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角丸四角形 37">
            <a:extLst>
              <a:ext uri="{FF2B5EF4-FFF2-40B4-BE49-F238E27FC236}">
                <a16:creationId xmlns:a16="http://schemas.microsoft.com/office/drawing/2014/main" id="{8A956E45-D3C7-8D40-BB02-291FAFBD3FC5}"/>
              </a:ext>
            </a:extLst>
          </p:cNvPr>
          <p:cNvSpPr/>
          <p:nvPr/>
        </p:nvSpPr>
        <p:spPr>
          <a:xfrm>
            <a:off x="6981928" y="4746505"/>
            <a:ext cx="1406769" cy="34164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右矢印 38">
            <a:extLst>
              <a:ext uri="{FF2B5EF4-FFF2-40B4-BE49-F238E27FC236}">
                <a16:creationId xmlns:a16="http://schemas.microsoft.com/office/drawing/2014/main" id="{97C0E9D6-9430-A44F-8C3A-BA8508BC536C}"/>
              </a:ext>
            </a:extLst>
          </p:cNvPr>
          <p:cNvSpPr/>
          <p:nvPr/>
        </p:nvSpPr>
        <p:spPr>
          <a:xfrm>
            <a:off x="6754165" y="3806571"/>
            <a:ext cx="130628" cy="572756"/>
          </a:xfrm>
          <a:prstGeom prst="rightArrow">
            <a:avLst>
              <a:gd name="adj1" fmla="val 50000"/>
              <a:gd name="adj2"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テキスト ボックス 39">
            <a:extLst>
              <a:ext uri="{FF2B5EF4-FFF2-40B4-BE49-F238E27FC236}">
                <a16:creationId xmlns:a16="http://schemas.microsoft.com/office/drawing/2014/main" id="{E74AEB0B-4998-4142-90FF-E6911B743A25}"/>
              </a:ext>
            </a:extLst>
          </p:cNvPr>
          <p:cNvSpPr txBox="1"/>
          <p:nvPr/>
        </p:nvSpPr>
        <p:spPr>
          <a:xfrm>
            <a:off x="3037125" y="1401741"/>
            <a:ext cx="778747" cy="307777"/>
          </a:xfrm>
          <a:prstGeom prst="rect">
            <a:avLst/>
          </a:prstGeom>
          <a:noFill/>
        </p:spPr>
        <p:txBody>
          <a:bodyPr wrap="square">
            <a:spAutoFit/>
          </a:bodyPr>
          <a:lstStyle/>
          <a:p>
            <a:pPr algn="ctr"/>
            <a:r>
              <a:rPr lang="ja-JP" altLang="en-US" sz="1400" b="1">
                <a:solidFill>
                  <a:schemeClr val="bg1"/>
                </a:solidFill>
                <a:effectLst/>
                <a:latin typeface="+mn-ea"/>
              </a:rPr>
              <a:t>課題</a:t>
            </a:r>
            <a:endParaRPr lang="ja-JP" altLang="en-US" sz="1400">
              <a:solidFill>
                <a:schemeClr val="bg1"/>
              </a:solidFill>
            </a:endParaRPr>
          </a:p>
        </p:txBody>
      </p:sp>
      <p:sp>
        <p:nvSpPr>
          <p:cNvPr id="41" name="テキスト ボックス 40">
            <a:extLst>
              <a:ext uri="{FF2B5EF4-FFF2-40B4-BE49-F238E27FC236}">
                <a16:creationId xmlns:a16="http://schemas.microsoft.com/office/drawing/2014/main" id="{4C019C73-6BB0-C34F-9257-8DFCF0F47744}"/>
              </a:ext>
            </a:extLst>
          </p:cNvPr>
          <p:cNvSpPr txBox="1"/>
          <p:nvPr/>
        </p:nvSpPr>
        <p:spPr>
          <a:xfrm>
            <a:off x="6480518" y="1401741"/>
            <a:ext cx="1051727" cy="307777"/>
          </a:xfrm>
          <a:prstGeom prst="rect">
            <a:avLst/>
          </a:prstGeom>
          <a:noFill/>
        </p:spPr>
        <p:txBody>
          <a:bodyPr wrap="square">
            <a:spAutoFit/>
          </a:bodyPr>
          <a:lstStyle/>
          <a:p>
            <a:pPr algn="ctr"/>
            <a:r>
              <a:rPr lang="ja-JP" altLang="en-US" sz="1400" b="1">
                <a:solidFill>
                  <a:schemeClr val="bg1"/>
                </a:solidFill>
                <a:effectLst/>
                <a:latin typeface="+mn-ea"/>
              </a:rPr>
              <a:t>解決策</a:t>
            </a:r>
            <a:endParaRPr lang="ja-JP" altLang="en-US" sz="1400">
              <a:solidFill>
                <a:schemeClr val="bg1"/>
              </a:solidFill>
            </a:endParaRPr>
          </a:p>
        </p:txBody>
      </p:sp>
      <p:sp>
        <p:nvSpPr>
          <p:cNvPr id="42" name="右矢印 41">
            <a:extLst>
              <a:ext uri="{FF2B5EF4-FFF2-40B4-BE49-F238E27FC236}">
                <a16:creationId xmlns:a16="http://schemas.microsoft.com/office/drawing/2014/main" id="{CCA2D89C-D5EA-D548-94CB-093858D2AF8B}"/>
              </a:ext>
            </a:extLst>
          </p:cNvPr>
          <p:cNvSpPr/>
          <p:nvPr/>
        </p:nvSpPr>
        <p:spPr>
          <a:xfrm>
            <a:off x="8484156" y="3806571"/>
            <a:ext cx="130628" cy="572756"/>
          </a:xfrm>
          <a:prstGeom prst="rightArrow">
            <a:avLst>
              <a:gd name="adj1" fmla="val 50000"/>
              <a:gd name="adj2"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a:extLst>
              <a:ext uri="{FF2B5EF4-FFF2-40B4-BE49-F238E27FC236}">
                <a16:creationId xmlns:a16="http://schemas.microsoft.com/office/drawing/2014/main" id="{B8CE1469-87CB-E641-9F25-6DD71184F876}"/>
              </a:ext>
            </a:extLst>
          </p:cNvPr>
          <p:cNvSpPr txBox="1"/>
          <p:nvPr/>
        </p:nvSpPr>
        <p:spPr>
          <a:xfrm>
            <a:off x="714836" y="1332266"/>
            <a:ext cx="2254717" cy="577081"/>
          </a:xfrm>
          <a:prstGeom prst="rect">
            <a:avLst/>
          </a:prstGeom>
          <a:noFill/>
        </p:spPr>
        <p:txBody>
          <a:bodyPr wrap="square">
            <a:spAutoFit/>
          </a:bodyPr>
          <a:lstStyle/>
          <a:p>
            <a:r>
              <a:rPr lang="ja-JP" altLang="en-US" sz="1050" b="1">
                <a:effectLst/>
                <a:latin typeface="+mn-ea"/>
              </a:rPr>
              <a:t>こどもの時期からの地域参画に</a:t>
            </a:r>
            <a:endParaRPr lang="en-US" altLang="ja-JP" sz="1050" b="1" dirty="0">
              <a:effectLst/>
              <a:latin typeface="+mn-ea"/>
            </a:endParaRPr>
          </a:p>
          <a:p>
            <a:r>
              <a:rPr lang="ja-JP" altLang="en-US" sz="1050" b="1">
                <a:latin typeface="+mn-ea"/>
              </a:rPr>
              <a:t>対応する地域環境の構築</a:t>
            </a:r>
            <a:endParaRPr lang="en-US" altLang="ja-JP" sz="1050" b="1" dirty="0">
              <a:latin typeface="+mn-ea"/>
            </a:endParaRPr>
          </a:p>
          <a:p>
            <a:r>
              <a:rPr lang="ja-JP" altLang="en-US" sz="1050" b="1">
                <a:effectLst/>
                <a:latin typeface="+mn-ea"/>
              </a:rPr>
              <a:t>（「こども基本法」への対応）</a:t>
            </a:r>
            <a:endParaRPr lang="en-US" altLang="ja-JP" sz="1050" b="1" dirty="0">
              <a:effectLst/>
              <a:latin typeface="+mn-ea"/>
            </a:endParaRPr>
          </a:p>
        </p:txBody>
      </p:sp>
      <p:sp>
        <p:nvSpPr>
          <p:cNvPr id="44" name="テキスト ボックス 43">
            <a:extLst>
              <a:ext uri="{FF2B5EF4-FFF2-40B4-BE49-F238E27FC236}">
                <a16:creationId xmlns:a16="http://schemas.microsoft.com/office/drawing/2014/main" id="{FAFE564A-822B-F846-BA98-36BFC04407E9}"/>
              </a:ext>
            </a:extLst>
          </p:cNvPr>
          <p:cNvSpPr txBox="1"/>
          <p:nvPr/>
        </p:nvSpPr>
        <p:spPr>
          <a:xfrm>
            <a:off x="3730592" y="1311410"/>
            <a:ext cx="2766461" cy="577081"/>
          </a:xfrm>
          <a:prstGeom prst="rect">
            <a:avLst/>
          </a:prstGeom>
          <a:noFill/>
        </p:spPr>
        <p:txBody>
          <a:bodyPr wrap="square">
            <a:spAutoFit/>
          </a:bodyPr>
          <a:lstStyle/>
          <a:p>
            <a:r>
              <a:rPr lang="ja-JP" altLang="en-US" sz="1050" b="1">
                <a:latin typeface="+mn-ea"/>
              </a:rPr>
              <a:t>従来手法による</a:t>
            </a:r>
            <a:r>
              <a:rPr lang="ja-JP" altLang="en-US" sz="1050" b="1">
                <a:effectLst/>
                <a:latin typeface="+mn-ea"/>
              </a:rPr>
              <a:t>告知では「こども基本法」の背景、趣旨が住民に共有されない為、</a:t>
            </a:r>
            <a:endParaRPr lang="en-US" altLang="ja-JP" sz="1050" b="1" dirty="0">
              <a:effectLst/>
              <a:latin typeface="+mn-ea"/>
            </a:endParaRPr>
          </a:p>
          <a:p>
            <a:r>
              <a:rPr lang="ja-JP" altLang="en-US" sz="1050" b="1">
                <a:effectLst/>
                <a:latin typeface="+mn-ea"/>
              </a:rPr>
              <a:t>こども</a:t>
            </a:r>
            <a:r>
              <a:rPr lang="ja-JP" altLang="en-US" sz="1050" b="1">
                <a:latin typeface="+mn-ea"/>
              </a:rPr>
              <a:t>、次世代層の地域参画が</a:t>
            </a:r>
            <a:r>
              <a:rPr lang="ja-JP" altLang="en-US" sz="1050" b="1">
                <a:effectLst/>
                <a:latin typeface="+mn-ea"/>
              </a:rPr>
              <a:t>実現が困難</a:t>
            </a:r>
            <a:endParaRPr lang="en-US" altLang="ja-JP" sz="1050" b="1" dirty="0">
              <a:effectLst/>
              <a:latin typeface="+mn-ea"/>
            </a:endParaRPr>
          </a:p>
        </p:txBody>
      </p:sp>
      <p:grpSp>
        <p:nvGrpSpPr>
          <p:cNvPr id="45" name="グループ化 44">
            <a:extLst>
              <a:ext uri="{FF2B5EF4-FFF2-40B4-BE49-F238E27FC236}">
                <a16:creationId xmlns:a16="http://schemas.microsoft.com/office/drawing/2014/main" id="{8F79FA0C-7D2D-0E47-AC72-B9867D0210EA}"/>
              </a:ext>
            </a:extLst>
          </p:cNvPr>
          <p:cNvGrpSpPr/>
          <p:nvPr/>
        </p:nvGrpSpPr>
        <p:grpSpPr>
          <a:xfrm>
            <a:off x="7232583" y="1223181"/>
            <a:ext cx="2500162" cy="738664"/>
            <a:chOff x="7405838" y="1116349"/>
            <a:chExt cx="2500162" cy="738664"/>
          </a:xfrm>
        </p:grpSpPr>
        <p:pic>
          <p:nvPicPr>
            <p:cNvPr id="46" name="図 45">
              <a:extLst>
                <a:ext uri="{FF2B5EF4-FFF2-40B4-BE49-F238E27FC236}">
                  <a16:creationId xmlns:a16="http://schemas.microsoft.com/office/drawing/2014/main" id="{8D2349A2-2FCB-FF4B-8C21-BA4C1C65B228}"/>
                </a:ext>
              </a:extLst>
            </p:cNvPr>
            <p:cNvPicPr>
              <a:picLocks noChangeAspect="1"/>
            </p:cNvPicPr>
            <p:nvPr/>
          </p:nvPicPr>
          <p:blipFill>
            <a:blip r:embed="rId2"/>
            <a:stretch>
              <a:fillRect/>
            </a:stretch>
          </p:blipFill>
          <p:spPr>
            <a:xfrm>
              <a:off x="7637986" y="1163194"/>
              <a:ext cx="610864" cy="128420"/>
            </a:xfrm>
            <a:prstGeom prst="rect">
              <a:avLst/>
            </a:prstGeom>
          </p:spPr>
        </p:pic>
        <p:sp>
          <p:nvSpPr>
            <p:cNvPr id="47" name="テキスト ボックス 46">
              <a:extLst>
                <a:ext uri="{FF2B5EF4-FFF2-40B4-BE49-F238E27FC236}">
                  <a16:creationId xmlns:a16="http://schemas.microsoft.com/office/drawing/2014/main" id="{52E25050-C545-7948-8985-48FEF2D54DCD}"/>
                </a:ext>
              </a:extLst>
            </p:cNvPr>
            <p:cNvSpPr txBox="1"/>
            <p:nvPr/>
          </p:nvSpPr>
          <p:spPr>
            <a:xfrm>
              <a:off x="7405838" y="1116349"/>
              <a:ext cx="2500162" cy="738664"/>
            </a:xfrm>
            <a:prstGeom prst="rect">
              <a:avLst/>
            </a:prstGeom>
            <a:noFill/>
          </p:spPr>
          <p:txBody>
            <a:bodyPr wrap="square">
              <a:spAutoFit/>
            </a:bodyPr>
            <a:lstStyle/>
            <a:p>
              <a:r>
                <a:rPr lang="en-US" altLang="ja-JP" sz="1050" b="1" dirty="0">
                  <a:latin typeface="+mn-ea"/>
                </a:rPr>
                <a:t>『</a:t>
              </a:r>
              <a:r>
                <a:rPr lang="ja-JP" altLang="en-US" sz="1050" b="1">
                  <a:latin typeface="+mn-ea"/>
                </a:rPr>
                <a:t>　　　　　</a:t>
              </a:r>
              <a:r>
                <a:rPr lang="en-US" altLang="ja-JP" sz="1050" b="1" dirty="0">
                  <a:latin typeface="+mn-ea"/>
                </a:rPr>
                <a:t>』</a:t>
              </a:r>
              <a:r>
                <a:rPr lang="ja-JP" altLang="en-US" sz="1050" b="1">
                  <a:latin typeface="+mn-ea"/>
                </a:rPr>
                <a:t>の導入によって、　</a:t>
              </a:r>
              <a:endParaRPr lang="en-US" altLang="ja-JP" sz="1050" b="1" dirty="0">
                <a:latin typeface="+mn-ea"/>
              </a:endParaRPr>
            </a:p>
            <a:p>
              <a:r>
                <a:rPr lang="ja-JP" altLang="en-US" sz="1050" b="1">
                  <a:effectLst/>
                  <a:latin typeface="+mn-ea"/>
                </a:rPr>
                <a:t>　こどもも大人も</a:t>
              </a:r>
              <a:r>
                <a:rPr lang="ja-JP" altLang="en-US" sz="1050" b="1">
                  <a:latin typeface="+mn-ea"/>
                </a:rPr>
                <a:t>「こども基本法」の</a:t>
              </a:r>
              <a:endParaRPr lang="en-US" altLang="ja-JP" sz="1050" b="1" dirty="0">
                <a:latin typeface="+mn-ea"/>
              </a:endParaRPr>
            </a:p>
            <a:p>
              <a:r>
                <a:rPr lang="ja-JP" altLang="en-US" sz="1050" b="1">
                  <a:effectLst/>
                  <a:latin typeface="+mn-ea"/>
                </a:rPr>
                <a:t>　</a:t>
              </a:r>
              <a:r>
                <a:rPr lang="ja-JP" altLang="en-US" sz="1050" b="1">
                  <a:latin typeface="+mn-ea"/>
                </a:rPr>
                <a:t>背景、趣旨を理解しながら地域に</a:t>
              </a:r>
              <a:br>
                <a:rPr lang="en-US" altLang="ja-JP" sz="1050" b="1" dirty="0">
                  <a:latin typeface="+mn-ea"/>
                </a:rPr>
              </a:br>
              <a:r>
                <a:rPr lang="ja-JP" altLang="en-US" sz="1050" b="1">
                  <a:latin typeface="+mn-ea"/>
                </a:rPr>
                <a:t>　新しい住民参画の共通認識を構築</a:t>
              </a:r>
              <a:endParaRPr lang="en-US" altLang="ja-JP" sz="1050" b="1" dirty="0">
                <a:effectLst/>
                <a:latin typeface="+mn-ea"/>
              </a:endParaRPr>
            </a:p>
          </p:txBody>
        </p:sp>
      </p:grpSp>
      <p:sp>
        <p:nvSpPr>
          <p:cNvPr id="48" name="右矢印 47">
            <a:extLst>
              <a:ext uri="{FF2B5EF4-FFF2-40B4-BE49-F238E27FC236}">
                <a16:creationId xmlns:a16="http://schemas.microsoft.com/office/drawing/2014/main" id="{759AB30B-5A78-9E4E-B0FA-F93B8C1D1B2C}"/>
              </a:ext>
            </a:extLst>
          </p:cNvPr>
          <p:cNvSpPr/>
          <p:nvPr/>
        </p:nvSpPr>
        <p:spPr>
          <a:xfrm>
            <a:off x="2774703" y="1373197"/>
            <a:ext cx="157197" cy="393189"/>
          </a:xfrm>
          <a:prstGeom prst="rightArrow">
            <a:avLst>
              <a:gd name="adj1" fmla="val 50000"/>
              <a:gd name="adj2"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右矢印 48">
            <a:extLst>
              <a:ext uri="{FF2B5EF4-FFF2-40B4-BE49-F238E27FC236}">
                <a16:creationId xmlns:a16="http://schemas.microsoft.com/office/drawing/2014/main" id="{2342953E-D75F-FF47-934E-C239530C6BD0}"/>
              </a:ext>
            </a:extLst>
          </p:cNvPr>
          <p:cNvSpPr/>
          <p:nvPr/>
        </p:nvSpPr>
        <p:spPr>
          <a:xfrm>
            <a:off x="6405628" y="1373197"/>
            <a:ext cx="157197" cy="393189"/>
          </a:xfrm>
          <a:prstGeom prst="rightArrow">
            <a:avLst>
              <a:gd name="adj1" fmla="val 50000"/>
              <a:gd name="adj2"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テキスト ボックス 49">
            <a:extLst>
              <a:ext uri="{FF2B5EF4-FFF2-40B4-BE49-F238E27FC236}">
                <a16:creationId xmlns:a16="http://schemas.microsoft.com/office/drawing/2014/main" id="{09DAB5D0-BBD0-2747-8C94-96C422306537}"/>
              </a:ext>
            </a:extLst>
          </p:cNvPr>
          <p:cNvSpPr txBox="1"/>
          <p:nvPr/>
        </p:nvSpPr>
        <p:spPr>
          <a:xfrm>
            <a:off x="0" y="2009414"/>
            <a:ext cx="9326880" cy="307777"/>
          </a:xfrm>
          <a:prstGeom prst="rect">
            <a:avLst/>
          </a:prstGeom>
          <a:noFill/>
        </p:spPr>
        <p:txBody>
          <a:bodyPr wrap="square">
            <a:spAutoFit/>
          </a:bodyPr>
          <a:lstStyle/>
          <a:p>
            <a:r>
              <a:rPr lang="ja-JP" altLang="en-US" sz="1400" b="1">
                <a:solidFill>
                  <a:srgbClr val="05318E"/>
                </a:solidFill>
                <a:latin typeface="+mn-ea"/>
              </a:rPr>
              <a:t>　　　　　で「こども基本法」に対応しながら若年層、現役世代からの地域参画＝地域発展の基盤形成を実現</a:t>
            </a:r>
            <a:endParaRPr lang="ja-JP" altLang="en-US" sz="1400">
              <a:solidFill>
                <a:srgbClr val="05318E"/>
              </a:solidFill>
            </a:endParaRPr>
          </a:p>
        </p:txBody>
      </p:sp>
      <p:cxnSp>
        <p:nvCxnSpPr>
          <p:cNvPr id="51" name="直線コネクタ 50">
            <a:extLst>
              <a:ext uri="{FF2B5EF4-FFF2-40B4-BE49-F238E27FC236}">
                <a16:creationId xmlns:a16="http://schemas.microsoft.com/office/drawing/2014/main" id="{C246467D-1728-9D49-B534-1A6390A03142}"/>
              </a:ext>
            </a:extLst>
          </p:cNvPr>
          <p:cNvCxnSpPr>
            <a:cxnSpLocks/>
          </p:cNvCxnSpPr>
          <p:nvPr/>
        </p:nvCxnSpPr>
        <p:spPr>
          <a:xfrm flipH="1">
            <a:off x="0" y="2256645"/>
            <a:ext cx="935575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pic>
        <p:nvPicPr>
          <p:cNvPr id="52" name="図 51">
            <a:extLst>
              <a:ext uri="{FF2B5EF4-FFF2-40B4-BE49-F238E27FC236}">
                <a16:creationId xmlns:a16="http://schemas.microsoft.com/office/drawing/2014/main" id="{3A6CB126-5155-6D48-823A-268C724928EB}"/>
              </a:ext>
            </a:extLst>
          </p:cNvPr>
          <p:cNvPicPr>
            <a:picLocks noChangeAspect="1"/>
          </p:cNvPicPr>
          <p:nvPr/>
        </p:nvPicPr>
        <p:blipFill>
          <a:blip r:embed="rId4"/>
          <a:stretch>
            <a:fillRect/>
          </a:stretch>
        </p:blipFill>
        <p:spPr>
          <a:xfrm>
            <a:off x="67375" y="2025788"/>
            <a:ext cx="827774" cy="300068"/>
          </a:xfrm>
          <a:prstGeom prst="rect">
            <a:avLst/>
          </a:prstGeom>
          <a:solidFill>
            <a:schemeClr val="bg1"/>
          </a:solidFill>
        </p:spPr>
      </p:pic>
      <p:sp>
        <p:nvSpPr>
          <p:cNvPr id="53" name="テキスト ボックス 52">
            <a:extLst>
              <a:ext uri="{FF2B5EF4-FFF2-40B4-BE49-F238E27FC236}">
                <a16:creationId xmlns:a16="http://schemas.microsoft.com/office/drawing/2014/main" id="{87A5FCDD-872F-5C46-A665-5E8B02ECF8FB}"/>
              </a:ext>
            </a:extLst>
          </p:cNvPr>
          <p:cNvSpPr txBox="1"/>
          <p:nvPr/>
        </p:nvSpPr>
        <p:spPr>
          <a:xfrm>
            <a:off x="6386335" y="2755501"/>
            <a:ext cx="2024135" cy="307777"/>
          </a:xfrm>
          <a:prstGeom prst="rect">
            <a:avLst/>
          </a:prstGeom>
          <a:noFill/>
        </p:spPr>
        <p:txBody>
          <a:bodyPr wrap="square">
            <a:spAutoFit/>
          </a:bodyPr>
          <a:lstStyle/>
          <a:p>
            <a:r>
              <a:rPr lang="ja-JP" altLang="en-US" sz="1400" b="1">
                <a:solidFill>
                  <a:srgbClr val="0A348C"/>
                </a:solidFill>
              </a:rPr>
              <a:t>で宇部市に実現</a:t>
            </a:r>
            <a:endParaRPr lang="ja-JP" altLang="en-US" sz="1400"/>
          </a:p>
        </p:txBody>
      </p:sp>
      <p:sp>
        <p:nvSpPr>
          <p:cNvPr id="54" name="下矢印 53">
            <a:extLst>
              <a:ext uri="{FF2B5EF4-FFF2-40B4-BE49-F238E27FC236}">
                <a16:creationId xmlns:a16="http://schemas.microsoft.com/office/drawing/2014/main" id="{A3A99091-1DFB-334F-9FA5-1A287A588CA0}"/>
              </a:ext>
            </a:extLst>
          </p:cNvPr>
          <p:cNvSpPr/>
          <p:nvPr/>
        </p:nvSpPr>
        <p:spPr>
          <a:xfrm rot="5400000">
            <a:off x="6634184" y="1270185"/>
            <a:ext cx="495702" cy="3229277"/>
          </a:xfrm>
          <a:prstGeom prst="downArrow">
            <a:avLst>
              <a:gd name="adj1" fmla="val 59523"/>
              <a:gd name="adj2" fmla="val 50000"/>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5" name="図 54">
            <a:extLst>
              <a:ext uri="{FF2B5EF4-FFF2-40B4-BE49-F238E27FC236}">
                <a16:creationId xmlns:a16="http://schemas.microsoft.com/office/drawing/2014/main" id="{EF2D4CF0-CE61-9B46-BDA1-1A0862C3CC84}"/>
              </a:ext>
            </a:extLst>
          </p:cNvPr>
          <p:cNvPicPr>
            <a:picLocks noChangeAspect="1"/>
          </p:cNvPicPr>
          <p:nvPr/>
        </p:nvPicPr>
        <p:blipFill>
          <a:blip r:embed="rId5"/>
          <a:stretch>
            <a:fillRect/>
          </a:stretch>
        </p:blipFill>
        <p:spPr>
          <a:xfrm>
            <a:off x="9093973" y="3098595"/>
            <a:ext cx="270010" cy="644342"/>
          </a:xfrm>
          <a:prstGeom prst="rect">
            <a:avLst/>
          </a:prstGeom>
        </p:spPr>
      </p:pic>
      <p:sp>
        <p:nvSpPr>
          <p:cNvPr id="56" name="テキスト ボックス 55">
            <a:extLst>
              <a:ext uri="{FF2B5EF4-FFF2-40B4-BE49-F238E27FC236}">
                <a16:creationId xmlns:a16="http://schemas.microsoft.com/office/drawing/2014/main" id="{2875FAB1-0008-964F-9788-1ACE5E6EFB17}"/>
              </a:ext>
            </a:extLst>
          </p:cNvPr>
          <p:cNvSpPr txBox="1"/>
          <p:nvPr/>
        </p:nvSpPr>
        <p:spPr>
          <a:xfrm rot="20620499">
            <a:off x="9274926" y="2823552"/>
            <a:ext cx="674077" cy="461665"/>
          </a:xfrm>
          <a:prstGeom prst="rect">
            <a:avLst/>
          </a:prstGeom>
          <a:noFill/>
        </p:spPr>
        <p:txBody>
          <a:bodyPr wrap="square">
            <a:spAutoFit/>
          </a:bodyPr>
          <a:lstStyle/>
          <a:p>
            <a:r>
              <a:rPr kumimoji="1" lang="ja-JP" altLang="en-US" sz="600" b="1">
                <a:solidFill>
                  <a:schemeClr val="accent5">
                    <a:lumMod val="50000"/>
                  </a:schemeClr>
                </a:solidFill>
                <a:latin typeface="+mn-ea"/>
              </a:rPr>
              <a:t>住民参画型の</a:t>
            </a:r>
            <a:endParaRPr kumimoji="1" lang="en-US" altLang="ja-JP" sz="600" b="1" dirty="0">
              <a:solidFill>
                <a:schemeClr val="accent5">
                  <a:lumMod val="50000"/>
                </a:schemeClr>
              </a:solidFill>
              <a:latin typeface="+mn-ea"/>
            </a:endParaRPr>
          </a:p>
          <a:p>
            <a:r>
              <a:rPr kumimoji="1" lang="ja-JP" altLang="en-US" sz="600" b="1">
                <a:solidFill>
                  <a:schemeClr val="accent5">
                    <a:lumMod val="50000"/>
                  </a:schemeClr>
                </a:solidFill>
                <a:latin typeface="+mn-ea"/>
              </a:rPr>
              <a:t>強い地域経営が</a:t>
            </a:r>
            <a:endParaRPr kumimoji="1" lang="en-US" altLang="ja-JP" sz="600" b="1" dirty="0">
              <a:solidFill>
                <a:schemeClr val="accent5">
                  <a:lumMod val="50000"/>
                </a:schemeClr>
              </a:solidFill>
              <a:latin typeface="+mn-ea"/>
            </a:endParaRPr>
          </a:p>
          <a:p>
            <a:r>
              <a:rPr kumimoji="1" lang="ja-JP" altLang="en-US" sz="600" b="1">
                <a:solidFill>
                  <a:schemeClr val="accent5">
                    <a:lumMod val="50000"/>
                  </a:schemeClr>
                </a:solidFill>
                <a:latin typeface="+mn-ea"/>
              </a:rPr>
              <a:t>出来る！</a:t>
            </a:r>
            <a:endParaRPr lang="ja-JP" altLang="en-US" sz="600">
              <a:solidFill>
                <a:schemeClr val="accent5">
                  <a:lumMod val="50000"/>
                </a:schemeClr>
              </a:solidFill>
            </a:endParaRPr>
          </a:p>
        </p:txBody>
      </p:sp>
      <p:pic>
        <p:nvPicPr>
          <p:cNvPr id="57" name="図 56">
            <a:extLst>
              <a:ext uri="{FF2B5EF4-FFF2-40B4-BE49-F238E27FC236}">
                <a16:creationId xmlns:a16="http://schemas.microsoft.com/office/drawing/2014/main" id="{7DBD4242-2B80-644E-82F9-304434E19661}"/>
              </a:ext>
            </a:extLst>
          </p:cNvPr>
          <p:cNvPicPr>
            <a:picLocks noChangeAspect="1"/>
          </p:cNvPicPr>
          <p:nvPr/>
        </p:nvPicPr>
        <p:blipFill>
          <a:blip r:embed="rId4"/>
          <a:stretch>
            <a:fillRect/>
          </a:stretch>
        </p:blipFill>
        <p:spPr>
          <a:xfrm>
            <a:off x="5615740" y="2736213"/>
            <a:ext cx="827774" cy="300068"/>
          </a:xfrm>
          <a:prstGeom prst="rect">
            <a:avLst/>
          </a:prstGeom>
        </p:spPr>
      </p:pic>
      <p:sp>
        <p:nvSpPr>
          <p:cNvPr id="58" name="右矢印 57">
            <a:extLst>
              <a:ext uri="{FF2B5EF4-FFF2-40B4-BE49-F238E27FC236}">
                <a16:creationId xmlns:a16="http://schemas.microsoft.com/office/drawing/2014/main" id="{A9020508-1309-CA41-9B43-4B9221277936}"/>
              </a:ext>
            </a:extLst>
          </p:cNvPr>
          <p:cNvSpPr/>
          <p:nvPr/>
        </p:nvSpPr>
        <p:spPr>
          <a:xfrm>
            <a:off x="1477108" y="3948923"/>
            <a:ext cx="592851" cy="572756"/>
          </a:xfrm>
          <a:prstGeom prst="rightArrow">
            <a:avLst>
              <a:gd name="adj1" fmla="val 50000"/>
              <a:gd name="adj2" fmla="val 4982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9" name="直線コネクタ 58">
            <a:extLst>
              <a:ext uri="{FF2B5EF4-FFF2-40B4-BE49-F238E27FC236}">
                <a16:creationId xmlns:a16="http://schemas.microsoft.com/office/drawing/2014/main" id="{F0F4E146-7182-F14C-99B1-5DD5E161DA6D}"/>
              </a:ext>
            </a:extLst>
          </p:cNvPr>
          <p:cNvCxnSpPr/>
          <p:nvPr/>
        </p:nvCxnSpPr>
        <p:spPr>
          <a:xfrm>
            <a:off x="102620" y="552548"/>
            <a:ext cx="9441004" cy="0"/>
          </a:xfrm>
          <a:prstGeom prst="line">
            <a:avLst/>
          </a:prstGeom>
          <a:ln>
            <a:solidFill>
              <a:srgbClr val="3ED2F8"/>
            </a:solidFill>
          </a:ln>
          <a:effectLst/>
        </p:spPr>
        <p:style>
          <a:lnRef idx="2">
            <a:schemeClr val="accent1"/>
          </a:lnRef>
          <a:fillRef idx="0">
            <a:schemeClr val="accent1"/>
          </a:fillRef>
          <a:effectRef idx="1">
            <a:schemeClr val="accent1"/>
          </a:effectRef>
          <a:fontRef idx="minor">
            <a:schemeClr val="tx1"/>
          </a:fontRef>
        </p:style>
      </p:cxnSp>
      <p:sp>
        <p:nvSpPr>
          <p:cNvPr id="60" name="テキスト ボックス 59">
            <a:extLst>
              <a:ext uri="{FF2B5EF4-FFF2-40B4-BE49-F238E27FC236}">
                <a16:creationId xmlns:a16="http://schemas.microsoft.com/office/drawing/2014/main" id="{713DEF72-1FB0-1944-B382-A4640A8FB266}"/>
              </a:ext>
            </a:extLst>
          </p:cNvPr>
          <p:cNvSpPr txBox="1"/>
          <p:nvPr/>
        </p:nvSpPr>
        <p:spPr>
          <a:xfrm>
            <a:off x="175846" y="151956"/>
            <a:ext cx="9631345" cy="400110"/>
          </a:xfrm>
          <a:prstGeom prst="rect">
            <a:avLst/>
          </a:prstGeom>
          <a:noFill/>
        </p:spPr>
        <p:txBody>
          <a:bodyPr wrap="square">
            <a:spAutoFit/>
          </a:bodyPr>
          <a:lstStyle/>
          <a:p>
            <a:r>
              <a:rPr lang="ja-JP" altLang="en-US" sz="2000" b="1">
                <a:solidFill>
                  <a:srgbClr val="0070C0"/>
                </a:solidFill>
              </a:rPr>
              <a:t>こども基本法に対応して、地域の持続性を具現化</a:t>
            </a:r>
            <a:endParaRPr lang="ja-JP" altLang="en-US" sz="2000"/>
          </a:p>
        </p:txBody>
      </p:sp>
      <p:sp>
        <p:nvSpPr>
          <p:cNvPr id="61" name="テキスト ボックス 60">
            <a:extLst>
              <a:ext uri="{FF2B5EF4-FFF2-40B4-BE49-F238E27FC236}">
                <a16:creationId xmlns:a16="http://schemas.microsoft.com/office/drawing/2014/main" id="{15F253B5-3C66-1848-9CE0-D8C6892F6481}"/>
              </a:ext>
            </a:extLst>
          </p:cNvPr>
          <p:cNvSpPr txBox="1"/>
          <p:nvPr/>
        </p:nvSpPr>
        <p:spPr>
          <a:xfrm>
            <a:off x="6848787" y="5135881"/>
            <a:ext cx="1703193" cy="393185"/>
          </a:xfrm>
          <a:prstGeom prst="rect">
            <a:avLst/>
          </a:prstGeom>
          <a:noFill/>
        </p:spPr>
        <p:txBody>
          <a:bodyPr wrap="square">
            <a:spAutoFit/>
          </a:bodyPr>
          <a:lstStyle/>
          <a:p>
            <a:pPr algn="ctr">
              <a:lnSpc>
                <a:spcPct val="80000"/>
              </a:lnSpc>
            </a:pPr>
            <a:r>
              <a:rPr lang="ja-JP" altLang="en-US" sz="1200" b="1">
                <a:solidFill>
                  <a:srgbClr val="0A348C"/>
                </a:solidFill>
              </a:rPr>
              <a:t>ヤングケアラーを</a:t>
            </a:r>
            <a:endParaRPr lang="en-US" altLang="ja-JP" sz="1200" b="1" dirty="0">
              <a:solidFill>
                <a:srgbClr val="0A348C"/>
              </a:solidFill>
            </a:endParaRPr>
          </a:p>
          <a:p>
            <a:pPr algn="ctr">
              <a:lnSpc>
                <a:spcPct val="80000"/>
              </a:lnSpc>
            </a:pPr>
            <a:r>
              <a:rPr lang="ja-JP" altLang="en-US" sz="1200" b="1">
                <a:solidFill>
                  <a:srgbClr val="00B050"/>
                </a:solidFill>
              </a:rPr>
              <a:t>早期支援</a:t>
            </a:r>
            <a:endParaRPr lang="en-US" altLang="ja-JP" sz="1200" b="1" dirty="0">
              <a:solidFill>
                <a:srgbClr val="00B050"/>
              </a:solidFill>
            </a:endParaRPr>
          </a:p>
        </p:txBody>
      </p:sp>
      <p:sp>
        <p:nvSpPr>
          <p:cNvPr id="62" name="角丸四角形 61">
            <a:extLst>
              <a:ext uri="{FF2B5EF4-FFF2-40B4-BE49-F238E27FC236}">
                <a16:creationId xmlns:a16="http://schemas.microsoft.com/office/drawing/2014/main" id="{01828C77-7B9A-054D-9ED3-5E86CF8306A3}"/>
              </a:ext>
            </a:extLst>
          </p:cNvPr>
          <p:cNvSpPr/>
          <p:nvPr/>
        </p:nvSpPr>
        <p:spPr>
          <a:xfrm>
            <a:off x="6993651" y="5130017"/>
            <a:ext cx="1406769" cy="34164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下矢印 62">
            <a:extLst>
              <a:ext uri="{FF2B5EF4-FFF2-40B4-BE49-F238E27FC236}">
                <a16:creationId xmlns:a16="http://schemas.microsoft.com/office/drawing/2014/main" id="{7140EAEA-D5CF-A74E-9E92-CCC68F31FB81}"/>
              </a:ext>
            </a:extLst>
          </p:cNvPr>
          <p:cNvSpPr/>
          <p:nvPr/>
        </p:nvSpPr>
        <p:spPr>
          <a:xfrm>
            <a:off x="4409970" y="5416025"/>
            <a:ext cx="1086059" cy="277104"/>
          </a:xfrm>
          <a:prstGeom prst="down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テキスト ボックス 63">
            <a:extLst>
              <a:ext uri="{FF2B5EF4-FFF2-40B4-BE49-F238E27FC236}">
                <a16:creationId xmlns:a16="http://schemas.microsoft.com/office/drawing/2014/main" id="{719A5D69-C647-0D49-B8A3-6FCAB45FF4BB}"/>
              </a:ext>
            </a:extLst>
          </p:cNvPr>
          <p:cNvSpPr txBox="1"/>
          <p:nvPr/>
        </p:nvSpPr>
        <p:spPr>
          <a:xfrm>
            <a:off x="1014046" y="5650860"/>
            <a:ext cx="7877907" cy="461665"/>
          </a:xfrm>
          <a:prstGeom prst="rect">
            <a:avLst/>
          </a:prstGeom>
          <a:noFill/>
        </p:spPr>
        <p:txBody>
          <a:bodyPr wrap="square">
            <a:spAutoFit/>
          </a:bodyPr>
          <a:lstStyle/>
          <a:p>
            <a:pPr algn="ctr"/>
            <a:r>
              <a:rPr lang="ja-JP" altLang="en-US" sz="2400" b="1">
                <a:solidFill>
                  <a:srgbClr val="0070C0"/>
                </a:solidFill>
              </a:rPr>
              <a:t>こども基本法への対応で、地域経営の基盤が豊かに</a:t>
            </a:r>
            <a:endParaRPr lang="ja-JP" altLang="en-US" sz="2400"/>
          </a:p>
        </p:txBody>
      </p:sp>
      <p:sp>
        <p:nvSpPr>
          <p:cNvPr id="69" name="テキスト ボックス 68">
            <a:extLst>
              <a:ext uri="{FF2B5EF4-FFF2-40B4-BE49-F238E27FC236}">
                <a16:creationId xmlns:a16="http://schemas.microsoft.com/office/drawing/2014/main" id="{221A29E0-928C-B24C-8EA1-4B723F6C0CFE}"/>
              </a:ext>
            </a:extLst>
          </p:cNvPr>
          <p:cNvSpPr txBox="1"/>
          <p:nvPr/>
        </p:nvSpPr>
        <p:spPr>
          <a:xfrm>
            <a:off x="7601578" y="7627928"/>
            <a:ext cx="2024743" cy="276999"/>
          </a:xfrm>
          <a:prstGeom prst="rect">
            <a:avLst/>
          </a:prstGeom>
          <a:noFill/>
        </p:spPr>
        <p:txBody>
          <a:bodyPr wrap="square">
            <a:spAutoFit/>
          </a:bodyPr>
          <a:lstStyle/>
          <a:p>
            <a:r>
              <a:rPr lang="ja-JP" altLang="en-US" sz="1200" b="1">
                <a:solidFill>
                  <a:srgbClr val="0070C0"/>
                </a:solidFill>
              </a:rPr>
              <a:t>どうすればいいか？</a:t>
            </a:r>
            <a:endParaRPr lang="ja-JP" altLang="en-US" sz="1200"/>
          </a:p>
        </p:txBody>
      </p:sp>
      <p:sp>
        <p:nvSpPr>
          <p:cNvPr id="2" name="スライド番号プレースホルダー 1">
            <a:extLst>
              <a:ext uri="{FF2B5EF4-FFF2-40B4-BE49-F238E27FC236}">
                <a16:creationId xmlns:a16="http://schemas.microsoft.com/office/drawing/2014/main" id="{AFA0CBBF-DDD5-3D4B-975B-9C7DEDBAF5D6}"/>
              </a:ext>
            </a:extLst>
          </p:cNvPr>
          <p:cNvSpPr>
            <a:spLocks noGrp="1"/>
          </p:cNvSpPr>
          <p:nvPr>
            <p:ph type="sldNum" sz="quarter" idx="12"/>
          </p:nvPr>
        </p:nvSpPr>
        <p:spPr/>
        <p:txBody>
          <a:bodyPr/>
          <a:lstStyle/>
          <a:p>
            <a:fld id="{A24A08D3-4842-684C-BE54-C9E1F2E8DB8B}" type="slidenum">
              <a:rPr kumimoji="1" lang="ja-JP" altLang="en-US" smtClean="0"/>
              <a:t>36</a:t>
            </a:fld>
            <a:endParaRPr kumimoji="1" lang="ja-JP" altLang="en-US"/>
          </a:p>
        </p:txBody>
      </p:sp>
      <p:sp>
        <p:nvSpPr>
          <p:cNvPr id="66" name="テキスト ボックス 65">
            <a:extLst>
              <a:ext uri="{FF2B5EF4-FFF2-40B4-BE49-F238E27FC236}">
                <a16:creationId xmlns:a16="http://schemas.microsoft.com/office/drawing/2014/main" id="{3887CA95-E4AD-B74D-AD64-0CB6AA6442F4}"/>
              </a:ext>
            </a:extLst>
          </p:cNvPr>
          <p:cNvSpPr txBox="1"/>
          <p:nvPr/>
        </p:nvSpPr>
        <p:spPr>
          <a:xfrm>
            <a:off x="325490" y="6356143"/>
            <a:ext cx="9351073" cy="461665"/>
          </a:xfrm>
          <a:prstGeom prst="rect">
            <a:avLst/>
          </a:prstGeom>
          <a:noFill/>
        </p:spPr>
        <p:txBody>
          <a:bodyPr wrap="square">
            <a:spAutoFit/>
          </a:bodyPr>
          <a:lstStyle/>
          <a:p>
            <a:pPr algn="ctr"/>
            <a:r>
              <a:rPr lang="ja-JP" altLang="en-US" sz="2400" b="1">
                <a:solidFill>
                  <a:schemeClr val="accent5">
                    <a:lumMod val="50000"/>
                  </a:schemeClr>
                </a:solidFill>
              </a:rPr>
              <a:t>「ひとが輝き 交流ひろがる わたしたちの宇部 」の実現</a:t>
            </a:r>
          </a:p>
        </p:txBody>
      </p:sp>
      <p:sp>
        <p:nvSpPr>
          <p:cNvPr id="68" name="テキスト ボックス 67">
            <a:extLst>
              <a:ext uri="{FF2B5EF4-FFF2-40B4-BE49-F238E27FC236}">
                <a16:creationId xmlns:a16="http://schemas.microsoft.com/office/drawing/2014/main" id="{48830F09-EA9F-7F4B-809B-33EBA3B0F6CA}"/>
              </a:ext>
            </a:extLst>
          </p:cNvPr>
          <p:cNvSpPr txBox="1"/>
          <p:nvPr/>
        </p:nvSpPr>
        <p:spPr>
          <a:xfrm>
            <a:off x="6908242" y="6209213"/>
            <a:ext cx="688312" cy="276999"/>
          </a:xfrm>
          <a:prstGeom prst="rect">
            <a:avLst/>
          </a:prstGeom>
          <a:noFill/>
        </p:spPr>
        <p:txBody>
          <a:bodyPr wrap="square">
            <a:spAutoFit/>
          </a:bodyPr>
          <a:lstStyle/>
          <a:p>
            <a:r>
              <a:rPr lang="ja-JP" altLang="en-US" sz="1200" b="1"/>
              <a:t>ま ち</a:t>
            </a:r>
            <a:endParaRPr lang="ja-JP" altLang="en-US" sz="1200"/>
          </a:p>
        </p:txBody>
      </p:sp>
      <p:sp>
        <p:nvSpPr>
          <p:cNvPr id="70" name="下矢印 69">
            <a:extLst>
              <a:ext uri="{FF2B5EF4-FFF2-40B4-BE49-F238E27FC236}">
                <a16:creationId xmlns:a16="http://schemas.microsoft.com/office/drawing/2014/main" id="{AD9CAC9E-4AA4-6948-AE8F-45A0E7C5E02B}"/>
              </a:ext>
            </a:extLst>
          </p:cNvPr>
          <p:cNvSpPr/>
          <p:nvPr/>
        </p:nvSpPr>
        <p:spPr>
          <a:xfrm>
            <a:off x="4421693" y="6050746"/>
            <a:ext cx="1086059" cy="277104"/>
          </a:xfrm>
          <a:prstGeom prst="down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898180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5ABFC220-FCEB-8646-BF2F-AF962EE52DB1}"/>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62658" y="1461037"/>
            <a:ext cx="7892679" cy="5396963"/>
          </a:xfrm>
          <a:prstGeom prst="rect">
            <a:avLst/>
          </a:prstGeom>
        </p:spPr>
      </p:pic>
      <p:sp>
        <p:nvSpPr>
          <p:cNvPr id="3" name="正方形/長方形 2">
            <a:extLst>
              <a:ext uri="{FF2B5EF4-FFF2-40B4-BE49-F238E27FC236}">
                <a16:creationId xmlns:a16="http://schemas.microsoft.com/office/drawing/2014/main" id="{F9976B81-7C4F-354A-B6D5-845050BD0B5B}"/>
              </a:ext>
            </a:extLst>
          </p:cNvPr>
          <p:cNvSpPr/>
          <p:nvPr/>
        </p:nvSpPr>
        <p:spPr>
          <a:xfrm>
            <a:off x="0" y="0"/>
            <a:ext cx="602901" cy="6029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56922909-CB74-894B-83E7-3F20F4C081FC}"/>
              </a:ext>
            </a:extLst>
          </p:cNvPr>
          <p:cNvSpPr/>
          <p:nvPr/>
        </p:nvSpPr>
        <p:spPr>
          <a:xfrm rot="5400000">
            <a:off x="4930139" y="-4128574"/>
            <a:ext cx="45719" cy="9906001"/>
          </a:xfrm>
          <a:prstGeom prst="rect">
            <a:avLst/>
          </a:prstGeom>
          <a:pattFill prst="dkDnDiag">
            <a:fgClr>
              <a:srgbClr val="1CC6D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5213C761-79B2-8E4A-9F73-1EF5967A7D79}"/>
              </a:ext>
            </a:extLst>
          </p:cNvPr>
          <p:cNvSpPr txBox="1"/>
          <p:nvPr/>
        </p:nvSpPr>
        <p:spPr>
          <a:xfrm>
            <a:off x="2662813" y="71568"/>
            <a:ext cx="2652765" cy="523220"/>
          </a:xfrm>
          <a:prstGeom prst="rect">
            <a:avLst/>
          </a:prstGeom>
          <a:noFill/>
        </p:spPr>
        <p:txBody>
          <a:bodyPr wrap="square">
            <a:spAutoFit/>
          </a:bodyPr>
          <a:lstStyle/>
          <a:p>
            <a:pPr>
              <a:spcAft>
                <a:spcPts val="0"/>
              </a:spcAft>
            </a:pPr>
            <a:r>
              <a:rPr lang="ja-JP" altLang="en-US" sz="2800" b="1">
                <a:latin typeface="+mn-ea"/>
              </a:rPr>
              <a:t>の特徴</a:t>
            </a:r>
            <a:endParaRPr lang="en-US" altLang="ja-JP" sz="2800" b="1" dirty="0">
              <a:effectLst/>
              <a:latin typeface="+mn-ea"/>
            </a:endParaRPr>
          </a:p>
        </p:txBody>
      </p:sp>
      <p:pic>
        <p:nvPicPr>
          <p:cNvPr id="6" name="図 5">
            <a:extLst>
              <a:ext uri="{FF2B5EF4-FFF2-40B4-BE49-F238E27FC236}">
                <a16:creationId xmlns:a16="http://schemas.microsoft.com/office/drawing/2014/main" id="{981D28E4-6D8B-A843-A416-C9F49F8A5B5A}"/>
              </a:ext>
            </a:extLst>
          </p:cNvPr>
          <p:cNvPicPr>
            <a:picLocks noChangeAspect="1"/>
          </p:cNvPicPr>
          <p:nvPr/>
        </p:nvPicPr>
        <p:blipFill>
          <a:blip r:embed="rId3"/>
          <a:stretch>
            <a:fillRect/>
          </a:stretch>
        </p:blipFill>
        <p:spPr>
          <a:xfrm>
            <a:off x="699741" y="0"/>
            <a:ext cx="1969732" cy="696163"/>
          </a:xfrm>
          <a:prstGeom prst="rect">
            <a:avLst/>
          </a:prstGeom>
        </p:spPr>
      </p:pic>
      <p:sp>
        <p:nvSpPr>
          <p:cNvPr id="8" name="テキスト ボックス 7">
            <a:extLst>
              <a:ext uri="{FF2B5EF4-FFF2-40B4-BE49-F238E27FC236}">
                <a16:creationId xmlns:a16="http://schemas.microsoft.com/office/drawing/2014/main" id="{D163F587-15EB-2B4D-BDCE-0C51BCC9146A}"/>
              </a:ext>
            </a:extLst>
          </p:cNvPr>
          <p:cNvSpPr txBox="1"/>
          <p:nvPr/>
        </p:nvSpPr>
        <p:spPr>
          <a:xfrm>
            <a:off x="649349" y="869604"/>
            <a:ext cx="8802410" cy="584775"/>
          </a:xfrm>
          <a:prstGeom prst="rect">
            <a:avLst/>
          </a:prstGeom>
          <a:noFill/>
        </p:spPr>
        <p:txBody>
          <a:bodyPr wrap="none" rtlCol="0">
            <a:spAutoFit/>
          </a:bodyPr>
          <a:lstStyle/>
          <a:p>
            <a:r>
              <a:rPr kumimoji="1" lang="ja-JP" altLang="en-US" sz="1600" b="1">
                <a:solidFill>
                  <a:srgbClr val="0070C0"/>
                </a:solidFill>
                <a:latin typeface="+mn-ea"/>
              </a:rPr>
              <a:t>日本発のデジタルデモクラシーの形をつくる</a:t>
            </a:r>
            <a:endParaRPr kumimoji="1" lang="en-US" altLang="ja-JP" sz="1600" b="1" dirty="0">
              <a:solidFill>
                <a:srgbClr val="0070C0"/>
              </a:solidFill>
              <a:latin typeface="+mn-ea"/>
            </a:endParaRPr>
          </a:p>
          <a:p>
            <a:r>
              <a:rPr kumimoji="1" lang="ja-JP" altLang="en-US" sz="1600" b="1">
                <a:solidFill>
                  <a:srgbClr val="0070C0"/>
                </a:solidFill>
                <a:latin typeface="+mn-ea"/>
              </a:rPr>
              <a:t>誰もが、輿論をもとにした共通目標（ビジョン）構築・更新に参加できる地域を実現します。</a:t>
            </a:r>
            <a:endParaRPr kumimoji="1" lang="en-US" altLang="ja-JP" sz="1600" b="1" dirty="0">
              <a:solidFill>
                <a:srgbClr val="0070C0"/>
              </a:solidFill>
              <a:latin typeface="+mn-ea"/>
            </a:endParaRPr>
          </a:p>
        </p:txBody>
      </p:sp>
      <p:sp>
        <p:nvSpPr>
          <p:cNvPr id="7" name="スライド番号プレースホルダー 6">
            <a:extLst>
              <a:ext uri="{FF2B5EF4-FFF2-40B4-BE49-F238E27FC236}">
                <a16:creationId xmlns:a16="http://schemas.microsoft.com/office/drawing/2014/main" id="{DEDA9875-8B9A-E641-8662-4C0F5EDF76E8}"/>
              </a:ext>
            </a:extLst>
          </p:cNvPr>
          <p:cNvSpPr>
            <a:spLocks noGrp="1"/>
          </p:cNvSpPr>
          <p:nvPr>
            <p:ph type="sldNum" sz="quarter" idx="12"/>
          </p:nvPr>
        </p:nvSpPr>
        <p:spPr/>
        <p:txBody>
          <a:bodyPr/>
          <a:lstStyle/>
          <a:p>
            <a:fld id="{A24A08D3-4842-684C-BE54-C9E1F2E8DB8B}" type="slidenum">
              <a:rPr kumimoji="1" lang="ja-JP" altLang="en-US" smtClean="0"/>
              <a:t>37</a:t>
            </a:fld>
            <a:endParaRPr kumimoji="1" lang="ja-JP" altLang="en-US"/>
          </a:p>
        </p:txBody>
      </p:sp>
    </p:spTree>
    <p:extLst>
      <p:ext uri="{BB962C8B-B14F-4D97-AF65-F5344CB8AC3E}">
        <p14:creationId xmlns:p14="http://schemas.microsoft.com/office/powerpoint/2010/main" val="6235618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吹き出し 3">
            <a:extLst>
              <a:ext uri="{FF2B5EF4-FFF2-40B4-BE49-F238E27FC236}">
                <a16:creationId xmlns:a16="http://schemas.microsoft.com/office/drawing/2014/main" id="{963C890F-4BF5-FF42-B590-7ADCF51B9A73}"/>
              </a:ext>
            </a:extLst>
          </p:cNvPr>
          <p:cNvSpPr/>
          <p:nvPr/>
        </p:nvSpPr>
        <p:spPr>
          <a:xfrm flipH="1">
            <a:off x="6524727" y="4371033"/>
            <a:ext cx="2920723" cy="452176"/>
          </a:xfrm>
          <a:prstGeom prst="wedgeRoundRectCallout">
            <a:avLst>
              <a:gd name="adj1" fmla="val 64204"/>
              <a:gd name="adj2" fmla="val 135815"/>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角丸四角形吹き出し 4">
            <a:extLst>
              <a:ext uri="{FF2B5EF4-FFF2-40B4-BE49-F238E27FC236}">
                <a16:creationId xmlns:a16="http://schemas.microsoft.com/office/drawing/2014/main" id="{159DBC5D-2678-7448-9A55-EFAE1A9781B7}"/>
              </a:ext>
            </a:extLst>
          </p:cNvPr>
          <p:cNvSpPr/>
          <p:nvPr/>
        </p:nvSpPr>
        <p:spPr>
          <a:xfrm>
            <a:off x="401935" y="1929284"/>
            <a:ext cx="2723102" cy="693336"/>
          </a:xfrm>
          <a:prstGeom prst="wedgeRoundRectCallout">
            <a:avLst>
              <a:gd name="adj1" fmla="val -4098"/>
              <a:gd name="adj2" fmla="val 87779"/>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角丸四角形吹き出し 5">
            <a:extLst>
              <a:ext uri="{FF2B5EF4-FFF2-40B4-BE49-F238E27FC236}">
                <a16:creationId xmlns:a16="http://schemas.microsoft.com/office/drawing/2014/main" id="{01BD7969-E352-DA49-9649-EFCB347CD616}"/>
              </a:ext>
            </a:extLst>
          </p:cNvPr>
          <p:cNvSpPr/>
          <p:nvPr/>
        </p:nvSpPr>
        <p:spPr>
          <a:xfrm flipH="1">
            <a:off x="7095809" y="1870670"/>
            <a:ext cx="2570704" cy="864158"/>
          </a:xfrm>
          <a:prstGeom prst="wedgeRoundRectCallout">
            <a:avLst>
              <a:gd name="adj1" fmla="val 37604"/>
              <a:gd name="adj2" fmla="val 85453"/>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吹き出し 6">
            <a:extLst>
              <a:ext uri="{FF2B5EF4-FFF2-40B4-BE49-F238E27FC236}">
                <a16:creationId xmlns:a16="http://schemas.microsoft.com/office/drawing/2014/main" id="{67648862-6E9B-FE44-823D-D66614955F08}"/>
              </a:ext>
            </a:extLst>
          </p:cNvPr>
          <p:cNvSpPr/>
          <p:nvPr/>
        </p:nvSpPr>
        <p:spPr>
          <a:xfrm>
            <a:off x="6543148" y="3137598"/>
            <a:ext cx="3253989" cy="864158"/>
          </a:xfrm>
          <a:prstGeom prst="wedgeRoundRectCallout">
            <a:avLst>
              <a:gd name="adj1" fmla="val -42068"/>
              <a:gd name="adj2" fmla="val 77313"/>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DB6385C6-02F2-2F4C-8228-6DF7A9E9F282}"/>
              </a:ext>
            </a:extLst>
          </p:cNvPr>
          <p:cNvSpPr txBox="1"/>
          <p:nvPr/>
        </p:nvSpPr>
        <p:spPr>
          <a:xfrm>
            <a:off x="536155" y="1952734"/>
            <a:ext cx="2518638" cy="684803"/>
          </a:xfrm>
          <a:prstGeom prst="rect">
            <a:avLst/>
          </a:prstGeom>
          <a:noFill/>
        </p:spPr>
        <p:txBody>
          <a:bodyPr wrap="none" rtlCol="0">
            <a:spAutoFit/>
          </a:bodyPr>
          <a:lstStyle/>
          <a:p>
            <a:r>
              <a:rPr kumimoji="1" lang="ja-JP" altLang="en-US" sz="1400" b="1">
                <a:solidFill>
                  <a:schemeClr val="accent5">
                    <a:lumMod val="75000"/>
                  </a:schemeClr>
                </a:solidFill>
                <a:latin typeface="+mn-ea"/>
              </a:rPr>
              <a:t>若い人の考えが</a:t>
            </a:r>
            <a:r>
              <a:rPr kumimoji="1" lang="ja-JP" altLang="en-US" sz="1400" b="1">
                <a:solidFill>
                  <a:srgbClr val="7030A0"/>
                </a:solidFill>
                <a:latin typeface="+mn-ea"/>
              </a:rPr>
              <a:t>判る</a:t>
            </a:r>
            <a:r>
              <a:rPr kumimoji="1" lang="ja-JP" altLang="en-US" sz="1400" b="1">
                <a:solidFill>
                  <a:schemeClr val="accent5">
                    <a:lumMod val="75000"/>
                  </a:schemeClr>
                </a:solidFill>
                <a:latin typeface="+mn-ea"/>
              </a:rPr>
              <a:t>、</a:t>
            </a:r>
            <a:endParaRPr kumimoji="1" lang="en-US" altLang="ja-JP" sz="1400" b="1" dirty="0">
              <a:solidFill>
                <a:schemeClr val="accent5">
                  <a:lumMod val="75000"/>
                </a:schemeClr>
              </a:solidFill>
              <a:latin typeface="+mn-ea"/>
            </a:endParaRPr>
          </a:p>
          <a:p>
            <a:r>
              <a:rPr kumimoji="1" lang="ja-JP" altLang="en-US" sz="1400" b="1">
                <a:solidFill>
                  <a:schemeClr val="accent5">
                    <a:lumMod val="75000"/>
                  </a:schemeClr>
                </a:solidFill>
                <a:latin typeface="+mn-ea"/>
              </a:rPr>
              <a:t>聞ける。</a:t>
            </a:r>
            <a:r>
              <a:rPr kumimoji="1" lang="ja-JP" altLang="en-US" sz="1050" b="1">
                <a:solidFill>
                  <a:schemeClr val="accent5">
                    <a:lumMod val="75000"/>
                  </a:schemeClr>
                </a:solidFill>
                <a:latin typeface="+mn-ea"/>
              </a:rPr>
              <a:t>（流出抑制→持続性向上）</a:t>
            </a:r>
            <a:endParaRPr kumimoji="1" lang="en-US" altLang="ja-JP" sz="1050" b="1" dirty="0">
              <a:solidFill>
                <a:schemeClr val="accent5">
                  <a:lumMod val="75000"/>
                </a:schemeClr>
              </a:solidFill>
              <a:latin typeface="+mn-ea"/>
            </a:endParaRPr>
          </a:p>
          <a:p>
            <a:r>
              <a:rPr kumimoji="1" lang="ja-JP" altLang="en-US" sz="1050" b="1">
                <a:solidFill>
                  <a:schemeClr val="accent5">
                    <a:lumMod val="75000"/>
                  </a:schemeClr>
                </a:solidFill>
                <a:latin typeface="+mn-ea"/>
              </a:rPr>
              <a:t>　　　　　</a:t>
            </a:r>
            <a:r>
              <a:rPr kumimoji="1" lang="en-US" altLang="ja-JP" sz="1050" b="1" dirty="0">
                <a:solidFill>
                  <a:schemeClr val="accent5">
                    <a:lumMod val="75000"/>
                  </a:schemeClr>
                </a:solidFill>
                <a:latin typeface="+mn-ea"/>
              </a:rPr>
              <a:t> </a:t>
            </a:r>
            <a:r>
              <a:rPr kumimoji="1" lang="ja-JP" altLang="en-US" sz="1050" b="1">
                <a:solidFill>
                  <a:schemeClr val="accent5">
                    <a:lumMod val="75000"/>
                  </a:schemeClr>
                </a:solidFill>
                <a:latin typeface="+mn-ea"/>
              </a:rPr>
              <a:t>（流入増加→新旧融和）</a:t>
            </a:r>
            <a:endParaRPr kumimoji="1" lang="en-US" altLang="ja-JP" sz="1400" b="1" dirty="0">
              <a:solidFill>
                <a:schemeClr val="accent5">
                  <a:lumMod val="75000"/>
                </a:schemeClr>
              </a:solidFill>
              <a:latin typeface="+mn-ea"/>
            </a:endParaRPr>
          </a:p>
        </p:txBody>
      </p:sp>
      <p:sp>
        <p:nvSpPr>
          <p:cNvPr id="9" name="テキスト ボックス 8">
            <a:extLst>
              <a:ext uri="{FF2B5EF4-FFF2-40B4-BE49-F238E27FC236}">
                <a16:creationId xmlns:a16="http://schemas.microsoft.com/office/drawing/2014/main" id="{45B31F8D-5FD2-3C47-A72D-04A87E80F52A}"/>
              </a:ext>
            </a:extLst>
          </p:cNvPr>
          <p:cNvSpPr txBox="1"/>
          <p:nvPr/>
        </p:nvSpPr>
        <p:spPr>
          <a:xfrm>
            <a:off x="7149643" y="2024744"/>
            <a:ext cx="2492990" cy="646331"/>
          </a:xfrm>
          <a:prstGeom prst="rect">
            <a:avLst/>
          </a:prstGeom>
          <a:noFill/>
        </p:spPr>
        <p:txBody>
          <a:bodyPr wrap="none" rtlCol="0">
            <a:spAutoFit/>
          </a:bodyPr>
          <a:lstStyle/>
          <a:p>
            <a:r>
              <a:rPr kumimoji="1" lang="ja-JP" altLang="en-US" sz="1200" b="1">
                <a:solidFill>
                  <a:schemeClr val="accent5">
                    <a:lumMod val="75000"/>
                  </a:schemeClr>
                </a:solidFill>
                <a:latin typeface="+mn-ea"/>
              </a:rPr>
              <a:t>タウンミーティングを開催すれば</a:t>
            </a:r>
            <a:endParaRPr kumimoji="1" lang="en-US" altLang="ja-JP" sz="1200" b="1" dirty="0">
              <a:solidFill>
                <a:schemeClr val="accent5">
                  <a:lumMod val="75000"/>
                </a:schemeClr>
              </a:solidFill>
              <a:latin typeface="+mn-ea"/>
            </a:endParaRPr>
          </a:p>
          <a:p>
            <a:r>
              <a:rPr kumimoji="1" lang="ja-JP" altLang="en-US" sz="1200" b="1">
                <a:solidFill>
                  <a:schemeClr val="accent5">
                    <a:lumMod val="75000"/>
                  </a:schemeClr>
                </a:solidFill>
                <a:latin typeface="+mn-ea"/>
              </a:rPr>
              <a:t>参加者はオンラインで幅広く</a:t>
            </a:r>
            <a:endParaRPr kumimoji="1" lang="en-US" altLang="ja-JP" sz="1200" b="1" dirty="0">
              <a:solidFill>
                <a:schemeClr val="accent5">
                  <a:lumMod val="75000"/>
                </a:schemeClr>
              </a:solidFill>
              <a:latin typeface="+mn-ea"/>
            </a:endParaRPr>
          </a:p>
          <a:p>
            <a:r>
              <a:rPr kumimoji="1" lang="ja-JP" altLang="en-US" sz="1200" b="1">
                <a:solidFill>
                  <a:schemeClr val="accent5">
                    <a:lumMod val="75000"/>
                  </a:schemeClr>
                </a:solidFill>
                <a:latin typeface="+mn-ea"/>
              </a:rPr>
              <a:t>（住民参加の限界の克服）</a:t>
            </a:r>
            <a:endParaRPr kumimoji="1" lang="en-US" altLang="ja-JP" sz="1200" b="1" dirty="0">
              <a:solidFill>
                <a:schemeClr val="accent5">
                  <a:lumMod val="75000"/>
                </a:schemeClr>
              </a:solidFill>
              <a:latin typeface="+mn-ea"/>
            </a:endParaRPr>
          </a:p>
        </p:txBody>
      </p:sp>
      <p:sp>
        <p:nvSpPr>
          <p:cNvPr id="10" name="角丸四角形吹き出し 9">
            <a:extLst>
              <a:ext uri="{FF2B5EF4-FFF2-40B4-BE49-F238E27FC236}">
                <a16:creationId xmlns:a16="http://schemas.microsoft.com/office/drawing/2014/main" id="{52695839-4344-3E42-BF9E-C58E5BE14388}"/>
              </a:ext>
            </a:extLst>
          </p:cNvPr>
          <p:cNvSpPr/>
          <p:nvPr/>
        </p:nvSpPr>
        <p:spPr>
          <a:xfrm>
            <a:off x="1862298" y="3681046"/>
            <a:ext cx="2542232" cy="619649"/>
          </a:xfrm>
          <a:prstGeom prst="wedgeRoundRectCallout">
            <a:avLst>
              <a:gd name="adj1" fmla="val 31871"/>
              <a:gd name="adj2" fmla="val 126207"/>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吹き出し 10">
            <a:extLst>
              <a:ext uri="{FF2B5EF4-FFF2-40B4-BE49-F238E27FC236}">
                <a16:creationId xmlns:a16="http://schemas.microsoft.com/office/drawing/2014/main" id="{88D19274-9B84-794B-ACAA-AAA23CD2EA9B}"/>
              </a:ext>
            </a:extLst>
          </p:cNvPr>
          <p:cNvSpPr/>
          <p:nvPr/>
        </p:nvSpPr>
        <p:spPr>
          <a:xfrm flipH="1">
            <a:off x="4683177" y="3789904"/>
            <a:ext cx="1667380" cy="1023255"/>
          </a:xfrm>
          <a:prstGeom prst="wedgeRoundRectCallout">
            <a:avLst>
              <a:gd name="adj1" fmla="val 37731"/>
              <a:gd name="adj2" fmla="val 79640"/>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吹き出し 11">
            <a:extLst>
              <a:ext uri="{FF2B5EF4-FFF2-40B4-BE49-F238E27FC236}">
                <a16:creationId xmlns:a16="http://schemas.microsoft.com/office/drawing/2014/main" id="{DB0FFAB7-B253-4345-AC3A-37BE953CE178}"/>
              </a:ext>
            </a:extLst>
          </p:cNvPr>
          <p:cNvSpPr/>
          <p:nvPr/>
        </p:nvSpPr>
        <p:spPr>
          <a:xfrm>
            <a:off x="517494" y="4406202"/>
            <a:ext cx="2718076" cy="619649"/>
          </a:xfrm>
          <a:prstGeom prst="wedgeRoundRectCallout">
            <a:avLst>
              <a:gd name="adj1" fmla="val 64908"/>
              <a:gd name="adj2" fmla="val 97018"/>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11062970-DAE6-F944-8188-78C6833873E8}"/>
              </a:ext>
            </a:extLst>
          </p:cNvPr>
          <p:cNvSpPr txBox="1"/>
          <p:nvPr/>
        </p:nvSpPr>
        <p:spPr>
          <a:xfrm>
            <a:off x="2041640" y="3763109"/>
            <a:ext cx="2185214" cy="461665"/>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住民からの声には褒める声も</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（全体最適の対応）</a:t>
            </a:r>
            <a:endParaRPr kumimoji="1" lang="en-US" altLang="ja-JP" sz="1200" b="1" dirty="0">
              <a:solidFill>
                <a:schemeClr val="accent5">
                  <a:lumMod val="75000"/>
                </a:schemeClr>
              </a:solidFill>
              <a:latin typeface="+mn-ea"/>
            </a:endParaRPr>
          </a:p>
        </p:txBody>
      </p:sp>
      <p:sp>
        <p:nvSpPr>
          <p:cNvPr id="15" name="テキスト ボックス 14">
            <a:extLst>
              <a:ext uri="{FF2B5EF4-FFF2-40B4-BE49-F238E27FC236}">
                <a16:creationId xmlns:a16="http://schemas.microsoft.com/office/drawing/2014/main" id="{895FB7C3-2933-9147-894C-DAEC5B6D9B18}"/>
              </a:ext>
            </a:extLst>
          </p:cNvPr>
          <p:cNvSpPr txBox="1"/>
          <p:nvPr/>
        </p:nvSpPr>
        <p:spPr>
          <a:xfrm>
            <a:off x="6596202" y="3253993"/>
            <a:ext cx="3108543" cy="646331"/>
          </a:xfrm>
          <a:prstGeom prst="rect">
            <a:avLst/>
          </a:prstGeom>
          <a:noFill/>
        </p:spPr>
        <p:txBody>
          <a:bodyPr wrap="none" rtlCol="0">
            <a:spAutoFit/>
          </a:bodyPr>
          <a:lstStyle/>
          <a:p>
            <a:r>
              <a:rPr kumimoji="1" lang="ja-JP" altLang="en-US" sz="1200" b="1">
                <a:solidFill>
                  <a:schemeClr val="accent5">
                    <a:lumMod val="75000"/>
                  </a:schemeClr>
                </a:solidFill>
                <a:latin typeface="+mn-ea"/>
              </a:rPr>
              <a:t>行政から発信する情報が住民にどのように</a:t>
            </a:r>
            <a:endParaRPr kumimoji="1" lang="en-US" altLang="ja-JP" sz="1200" b="1" dirty="0">
              <a:solidFill>
                <a:schemeClr val="accent5">
                  <a:lumMod val="75000"/>
                </a:schemeClr>
              </a:solidFill>
              <a:latin typeface="+mn-ea"/>
            </a:endParaRPr>
          </a:p>
          <a:p>
            <a:r>
              <a:rPr kumimoji="1" lang="ja-JP" altLang="en-US" sz="1200" b="1">
                <a:solidFill>
                  <a:schemeClr val="accent5">
                    <a:lumMod val="75000"/>
                  </a:schemeClr>
                </a:solidFill>
                <a:latin typeface="+mn-ea"/>
              </a:rPr>
              <a:t>届いているか、届いていないか</a:t>
            </a:r>
            <a:r>
              <a:rPr kumimoji="1" lang="ja-JP" altLang="en-US" sz="1200" b="1">
                <a:solidFill>
                  <a:srgbClr val="7030A0"/>
                </a:solidFill>
                <a:latin typeface="+mn-ea"/>
              </a:rPr>
              <a:t>判る。</a:t>
            </a:r>
            <a:endParaRPr kumimoji="1" lang="en-US" altLang="ja-JP" sz="1200" b="1" dirty="0">
              <a:solidFill>
                <a:srgbClr val="7030A0"/>
              </a:solidFill>
              <a:latin typeface="+mn-ea"/>
            </a:endParaRPr>
          </a:p>
          <a:p>
            <a:r>
              <a:rPr kumimoji="1" lang="ja-JP" altLang="en-US" sz="1200" b="1">
                <a:solidFill>
                  <a:schemeClr val="accent5">
                    <a:lumMod val="75000"/>
                  </a:schemeClr>
                </a:solidFill>
                <a:latin typeface="+mn-ea"/>
              </a:rPr>
              <a:t>だから、目的と手段が明確になる。</a:t>
            </a:r>
            <a:endParaRPr kumimoji="1" lang="en-US" altLang="ja-JP" sz="1200" b="1" dirty="0">
              <a:solidFill>
                <a:schemeClr val="accent5">
                  <a:lumMod val="75000"/>
                </a:schemeClr>
              </a:solidFill>
              <a:latin typeface="+mn-ea"/>
            </a:endParaRPr>
          </a:p>
        </p:txBody>
      </p:sp>
      <p:sp>
        <p:nvSpPr>
          <p:cNvPr id="16" name="テキスト ボックス 15">
            <a:extLst>
              <a:ext uri="{FF2B5EF4-FFF2-40B4-BE49-F238E27FC236}">
                <a16:creationId xmlns:a16="http://schemas.microsoft.com/office/drawing/2014/main" id="{0DD2D07A-51E4-C546-A021-5CA52507C335}"/>
              </a:ext>
            </a:extLst>
          </p:cNvPr>
          <p:cNvSpPr txBox="1"/>
          <p:nvPr/>
        </p:nvSpPr>
        <p:spPr>
          <a:xfrm>
            <a:off x="525324" y="4478218"/>
            <a:ext cx="2800767" cy="461665"/>
          </a:xfrm>
          <a:prstGeom prst="rect">
            <a:avLst/>
          </a:prstGeom>
          <a:noFill/>
        </p:spPr>
        <p:txBody>
          <a:bodyPr wrap="none" rtlCol="0">
            <a:spAutoFit/>
          </a:bodyPr>
          <a:lstStyle/>
          <a:p>
            <a:r>
              <a:rPr kumimoji="1" lang="ja-JP" altLang="en-US" sz="1200" b="1">
                <a:solidFill>
                  <a:schemeClr val="accent5">
                    <a:lumMod val="75000"/>
                  </a:schemeClr>
                </a:solidFill>
                <a:latin typeface="+mn-ea"/>
              </a:rPr>
              <a:t>誤解や先入観を最小化して回答できる</a:t>
            </a:r>
            <a:endParaRPr kumimoji="1" lang="en-US" altLang="ja-JP" sz="1200" b="1" dirty="0">
              <a:solidFill>
                <a:schemeClr val="accent5">
                  <a:lumMod val="75000"/>
                </a:schemeClr>
              </a:solidFill>
              <a:latin typeface="+mn-ea"/>
            </a:endParaRPr>
          </a:p>
          <a:p>
            <a:r>
              <a:rPr kumimoji="1" lang="ja-JP" altLang="en-US" sz="1200" b="1">
                <a:solidFill>
                  <a:schemeClr val="accent5">
                    <a:lumMod val="75000"/>
                  </a:schemeClr>
                </a:solidFill>
                <a:latin typeface="+mn-ea"/>
              </a:rPr>
              <a:t>ので、</a:t>
            </a:r>
            <a:r>
              <a:rPr kumimoji="1" lang="ja-JP" altLang="en-US" sz="1200" b="1">
                <a:solidFill>
                  <a:srgbClr val="7030A0"/>
                </a:solidFill>
                <a:latin typeface="+mn-ea"/>
              </a:rPr>
              <a:t>対話を行いやすく</a:t>
            </a:r>
            <a:r>
              <a:rPr kumimoji="1" lang="ja-JP" altLang="en-US" sz="1200" b="1">
                <a:solidFill>
                  <a:schemeClr val="accent5">
                    <a:lumMod val="75000"/>
                  </a:schemeClr>
                </a:solidFill>
                <a:latin typeface="+mn-ea"/>
              </a:rPr>
              <a:t>なる。</a:t>
            </a:r>
            <a:endParaRPr kumimoji="1" lang="en-US" altLang="ja-JP" sz="1200" b="1" dirty="0">
              <a:solidFill>
                <a:schemeClr val="accent5">
                  <a:lumMod val="75000"/>
                </a:schemeClr>
              </a:solidFill>
              <a:latin typeface="+mn-ea"/>
            </a:endParaRPr>
          </a:p>
        </p:txBody>
      </p:sp>
      <p:sp>
        <p:nvSpPr>
          <p:cNvPr id="17" name="テキスト ボックス 16">
            <a:extLst>
              <a:ext uri="{FF2B5EF4-FFF2-40B4-BE49-F238E27FC236}">
                <a16:creationId xmlns:a16="http://schemas.microsoft.com/office/drawing/2014/main" id="{27620D68-2CA9-694C-A64B-67FECA0F0D2A}"/>
              </a:ext>
            </a:extLst>
          </p:cNvPr>
          <p:cNvSpPr txBox="1"/>
          <p:nvPr/>
        </p:nvSpPr>
        <p:spPr>
          <a:xfrm>
            <a:off x="6968685" y="4379409"/>
            <a:ext cx="2185214" cy="461665"/>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継続的・双方向での</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コミュニケーションが</a:t>
            </a:r>
            <a:r>
              <a:rPr kumimoji="1" lang="ja-JP" altLang="en-US" sz="1200" b="1">
                <a:solidFill>
                  <a:srgbClr val="7030A0"/>
                </a:solidFill>
                <a:latin typeface="+mn-ea"/>
              </a:rPr>
              <a:t>できる</a:t>
            </a:r>
            <a:endParaRPr kumimoji="1" lang="en-US" altLang="ja-JP" sz="1200" b="1" dirty="0">
              <a:solidFill>
                <a:srgbClr val="7030A0"/>
              </a:solidFill>
              <a:latin typeface="+mn-ea"/>
            </a:endParaRPr>
          </a:p>
        </p:txBody>
      </p:sp>
      <p:sp>
        <p:nvSpPr>
          <p:cNvPr id="18" name="テキスト ボックス 17">
            <a:extLst>
              <a:ext uri="{FF2B5EF4-FFF2-40B4-BE49-F238E27FC236}">
                <a16:creationId xmlns:a16="http://schemas.microsoft.com/office/drawing/2014/main" id="{91D682CD-B4E6-F943-B89C-EC8D11CAB561}"/>
              </a:ext>
            </a:extLst>
          </p:cNvPr>
          <p:cNvSpPr txBox="1"/>
          <p:nvPr/>
        </p:nvSpPr>
        <p:spPr>
          <a:xfrm>
            <a:off x="4724174" y="3907132"/>
            <a:ext cx="1569660" cy="830997"/>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データ・ファクトに</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基づく合意形成が</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可能になる</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（ノウハウ有り）</a:t>
            </a:r>
            <a:endParaRPr kumimoji="1" lang="en-US" altLang="ja-JP" sz="1200" b="1" dirty="0">
              <a:solidFill>
                <a:schemeClr val="accent5">
                  <a:lumMod val="75000"/>
                </a:schemeClr>
              </a:solidFill>
              <a:latin typeface="+mn-ea"/>
            </a:endParaRPr>
          </a:p>
        </p:txBody>
      </p:sp>
      <p:sp>
        <p:nvSpPr>
          <p:cNvPr id="19" name="角丸四角形吹き出し 18">
            <a:extLst>
              <a:ext uri="{FF2B5EF4-FFF2-40B4-BE49-F238E27FC236}">
                <a16:creationId xmlns:a16="http://schemas.microsoft.com/office/drawing/2014/main" id="{CB47DB02-BB4B-BE40-9C4A-465EF5B4735E}"/>
              </a:ext>
            </a:extLst>
          </p:cNvPr>
          <p:cNvSpPr/>
          <p:nvPr/>
        </p:nvSpPr>
        <p:spPr>
          <a:xfrm>
            <a:off x="226091" y="3104941"/>
            <a:ext cx="2542232" cy="494044"/>
          </a:xfrm>
          <a:prstGeom prst="wedgeRoundRectCallout">
            <a:avLst>
              <a:gd name="adj1" fmla="val 35034"/>
              <a:gd name="adj2" fmla="val 83496"/>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71B0E42B-F46D-9143-A16A-57CA607231F1}"/>
              </a:ext>
            </a:extLst>
          </p:cNvPr>
          <p:cNvSpPr txBox="1"/>
          <p:nvPr/>
        </p:nvSpPr>
        <p:spPr>
          <a:xfrm>
            <a:off x="174619" y="3131736"/>
            <a:ext cx="2646878" cy="461665"/>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多くの人、世代の参加で、地域の</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ビジョンを開発できる（関心醸成）</a:t>
            </a:r>
            <a:endParaRPr kumimoji="1" lang="en-US" altLang="ja-JP" sz="1200" b="1" dirty="0">
              <a:solidFill>
                <a:schemeClr val="accent5">
                  <a:lumMod val="75000"/>
                </a:schemeClr>
              </a:solidFill>
              <a:latin typeface="+mn-ea"/>
            </a:endParaRPr>
          </a:p>
        </p:txBody>
      </p:sp>
      <p:sp>
        <p:nvSpPr>
          <p:cNvPr id="21" name="テキスト ボックス 20">
            <a:extLst>
              <a:ext uri="{FF2B5EF4-FFF2-40B4-BE49-F238E27FC236}">
                <a16:creationId xmlns:a16="http://schemas.microsoft.com/office/drawing/2014/main" id="{75BAEECA-11CA-3F46-8437-F0EA2220355F}"/>
              </a:ext>
            </a:extLst>
          </p:cNvPr>
          <p:cNvSpPr txBox="1"/>
          <p:nvPr/>
        </p:nvSpPr>
        <p:spPr>
          <a:xfrm>
            <a:off x="4864048" y="5206273"/>
            <a:ext cx="441482" cy="307777"/>
          </a:xfrm>
          <a:prstGeom prst="rect">
            <a:avLst/>
          </a:prstGeom>
          <a:noFill/>
        </p:spPr>
        <p:txBody>
          <a:bodyPr wrap="square">
            <a:spAutoFit/>
          </a:bodyPr>
          <a:lstStyle/>
          <a:p>
            <a:r>
              <a:rPr kumimoji="1" lang="ja-JP" altLang="en-US" sz="1400" b="1" i="1">
                <a:solidFill>
                  <a:schemeClr val="accent5">
                    <a:lumMod val="75000"/>
                  </a:schemeClr>
                </a:solidFill>
                <a:latin typeface="+mn-ea"/>
              </a:rPr>
              <a:t>！</a:t>
            </a:r>
            <a:endParaRPr lang="ja-JP" altLang="en-US" sz="1400" i="1"/>
          </a:p>
        </p:txBody>
      </p:sp>
      <p:sp>
        <p:nvSpPr>
          <p:cNvPr id="22" name="角丸四角形吹き出し 21">
            <a:extLst>
              <a:ext uri="{FF2B5EF4-FFF2-40B4-BE49-F238E27FC236}">
                <a16:creationId xmlns:a16="http://schemas.microsoft.com/office/drawing/2014/main" id="{B947BBC4-6511-764C-98D0-82D75F05F8DE}"/>
              </a:ext>
            </a:extLst>
          </p:cNvPr>
          <p:cNvSpPr/>
          <p:nvPr/>
        </p:nvSpPr>
        <p:spPr>
          <a:xfrm flipH="1">
            <a:off x="3225520" y="2602522"/>
            <a:ext cx="2029767" cy="746929"/>
          </a:xfrm>
          <a:prstGeom prst="wedgeRoundRectCallout">
            <a:avLst>
              <a:gd name="adj1" fmla="val -28155"/>
              <a:gd name="adj2" fmla="val 98110"/>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080F40EF-5EAA-374A-882D-F5BC92F23AE3}"/>
              </a:ext>
            </a:extLst>
          </p:cNvPr>
          <p:cNvSpPr txBox="1"/>
          <p:nvPr/>
        </p:nvSpPr>
        <p:spPr>
          <a:xfrm>
            <a:off x="3217219" y="2651093"/>
            <a:ext cx="2031325" cy="646331"/>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住民全体と</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議会、</a:t>
            </a:r>
            <a:r>
              <a:rPr kumimoji="1" lang="ja-JP" altLang="en-US" sz="1200" b="1">
                <a:solidFill>
                  <a:srgbClr val="7030A0"/>
                </a:solidFill>
                <a:latin typeface="+mn-ea"/>
              </a:rPr>
              <a:t>両方の理解と納得</a:t>
            </a:r>
            <a:r>
              <a:rPr kumimoji="1" lang="ja-JP" altLang="en-US" sz="1200" b="1">
                <a:solidFill>
                  <a:schemeClr val="accent5">
                    <a:lumMod val="75000"/>
                  </a:schemeClr>
                </a:solidFill>
                <a:latin typeface="+mn-ea"/>
              </a:rPr>
              <a:t>で</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市政が進められる</a:t>
            </a:r>
            <a:endParaRPr kumimoji="1" lang="en-US" altLang="ja-JP" sz="1200" b="1" dirty="0">
              <a:solidFill>
                <a:schemeClr val="accent5">
                  <a:lumMod val="75000"/>
                </a:schemeClr>
              </a:solidFill>
              <a:latin typeface="+mn-ea"/>
            </a:endParaRPr>
          </a:p>
        </p:txBody>
      </p:sp>
      <p:pic>
        <p:nvPicPr>
          <p:cNvPr id="25" name="図 24">
            <a:extLst>
              <a:ext uri="{FF2B5EF4-FFF2-40B4-BE49-F238E27FC236}">
                <a16:creationId xmlns:a16="http://schemas.microsoft.com/office/drawing/2014/main" id="{E4832F19-0D45-2941-8CAD-95E3F52ABB5B}"/>
              </a:ext>
            </a:extLst>
          </p:cNvPr>
          <p:cNvPicPr>
            <a:picLocks noChangeAspect="1"/>
          </p:cNvPicPr>
          <p:nvPr/>
        </p:nvPicPr>
        <p:blipFill>
          <a:blip r:embed="rId2"/>
          <a:stretch>
            <a:fillRect/>
          </a:stretch>
        </p:blipFill>
        <p:spPr>
          <a:xfrm>
            <a:off x="4360984" y="5226684"/>
            <a:ext cx="650352" cy="1551976"/>
          </a:xfrm>
          <a:prstGeom prst="rect">
            <a:avLst/>
          </a:prstGeom>
        </p:spPr>
      </p:pic>
      <p:sp>
        <p:nvSpPr>
          <p:cNvPr id="27" name="正方形/長方形 26">
            <a:extLst>
              <a:ext uri="{FF2B5EF4-FFF2-40B4-BE49-F238E27FC236}">
                <a16:creationId xmlns:a16="http://schemas.microsoft.com/office/drawing/2014/main" id="{A75302E4-BBC5-D04E-A182-3CDD7D9EC04B}"/>
              </a:ext>
            </a:extLst>
          </p:cNvPr>
          <p:cNvSpPr/>
          <p:nvPr/>
        </p:nvSpPr>
        <p:spPr>
          <a:xfrm>
            <a:off x="0" y="0"/>
            <a:ext cx="602901" cy="60290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332ABF7D-5227-2F41-800F-0CF2180363E0}"/>
              </a:ext>
            </a:extLst>
          </p:cNvPr>
          <p:cNvSpPr/>
          <p:nvPr/>
        </p:nvSpPr>
        <p:spPr>
          <a:xfrm rot="5400000">
            <a:off x="4930139" y="-4198325"/>
            <a:ext cx="45719" cy="9906001"/>
          </a:xfrm>
          <a:prstGeom prst="rect">
            <a:avLst/>
          </a:prstGeom>
          <a:pattFill prst="dkDnDiag">
            <a:fgClr>
              <a:srgbClr val="1CC6D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9" name="図 28">
            <a:extLst>
              <a:ext uri="{FF2B5EF4-FFF2-40B4-BE49-F238E27FC236}">
                <a16:creationId xmlns:a16="http://schemas.microsoft.com/office/drawing/2014/main" id="{26249E5A-F999-6C43-B41B-C9E1BE59954B}"/>
              </a:ext>
            </a:extLst>
          </p:cNvPr>
          <p:cNvPicPr>
            <a:picLocks noChangeAspect="1"/>
          </p:cNvPicPr>
          <p:nvPr/>
        </p:nvPicPr>
        <p:blipFill>
          <a:blip r:embed="rId3"/>
          <a:stretch>
            <a:fillRect/>
          </a:stretch>
        </p:blipFill>
        <p:spPr>
          <a:xfrm>
            <a:off x="699741" y="0"/>
            <a:ext cx="1969732" cy="696163"/>
          </a:xfrm>
          <a:prstGeom prst="rect">
            <a:avLst/>
          </a:prstGeom>
        </p:spPr>
      </p:pic>
      <p:sp>
        <p:nvSpPr>
          <p:cNvPr id="30" name="テキスト ボックス 29">
            <a:extLst>
              <a:ext uri="{FF2B5EF4-FFF2-40B4-BE49-F238E27FC236}">
                <a16:creationId xmlns:a16="http://schemas.microsoft.com/office/drawing/2014/main" id="{274F9A0D-F6B6-164F-A5A8-F723DB30954C}"/>
              </a:ext>
            </a:extLst>
          </p:cNvPr>
          <p:cNvSpPr txBox="1"/>
          <p:nvPr/>
        </p:nvSpPr>
        <p:spPr>
          <a:xfrm>
            <a:off x="135653" y="835242"/>
            <a:ext cx="9370088" cy="523220"/>
          </a:xfrm>
          <a:prstGeom prst="rect">
            <a:avLst/>
          </a:prstGeom>
          <a:noFill/>
        </p:spPr>
        <p:txBody>
          <a:bodyPr wrap="square">
            <a:spAutoFit/>
          </a:bodyPr>
          <a:lstStyle/>
          <a:p>
            <a:r>
              <a:rPr lang="en-US" altLang="ja-JP" sz="1400" b="1" dirty="0">
                <a:solidFill>
                  <a:srgbClr val="0070C0"/>
                </a:solidFill>
              </a:rPr>
              <a:t>『</a:t>
            </a:r>
            <a:r>
              <a:rPr lang="ja-JP" altLang="en-US" sz="1400" b="1">
                <a:solidFill>
                  <a:srgbClr val="0070C0"/>
                </a:solidFill>
              </a:rPr>
              <a:t>ポリネコ</a:t>
            </a:r>
            <a:r>
              <a:rPr lang="ja-JP" altLang="en-US" sz="1400" b="1" i="1">
                <a:solidFill>
                  <a:srgbClr val="0070C0"/>
                </a:solidFill>
              </a:rPr>
              <a:t>！</a:t>
            </a:r>
            <a:r>
              <a:rPr lang="en-US" altLang="ja-JP" sz="1400" b="1" dirty="0">
                <a:solidFill>
                  <a:srgbClr val="0070C0"/>
                </a:solidFill>
              </a:rPr>
              <a:t>』</a:t>
            </a:r>
            <a:r>
              <a:rPr lang="ja-JP" altLang="en-US" sz="1400">
                <a:solidFill>
                  <a:schemeClr val="tx1">
                    <a:lumMod val="85000"/>
                    <a:lumOff val="15000"/>
                  </a:schemeClr>
                </a:solidFill>
              </a:rPr>
              <a:t>によって</a:t>
            </a:r>
            <a:r>
              <a:rPr lang="ja-JP" altLang="en-US" sz="1400"/>
              <a:t>コミュニケーションの再構築を行うことで、地域経営の隠れたボトルネックである</a:t>
            </a:r>
            <a:endParaRPr lang="en-US" altLang="ja-JP" sz="1400" dirty="0"/>
          </a:p>
          <a:p>
            <a:r>
              <a:rPr lang="ja-JP" altLang="en-US" sz="1400"/>
              <a:t>コミュニケーションの機能不全を解消することができます。（解消は漸次的なものになります。）</a:t>
            </a:r>
            <a:endParaRPr lang="en-US" altLang="ja-JP" sz="1400" dirty="0"/>
          </a:p>
        </p:txBody>
      </p:sp>
      <p:sp>
        <p:nvSpPr>
          <p:cNvPr id="31" name="テキスト ボックス 30">
            <a:extLst>
              <a:ext uri="{FF2B5EF4-FFF2-40B4-BE49-F238E27FC236}">
                <a16:creationId xmlns:a16="http://schemas.microsoft.com/office/drawing/2014/main" id="{4BBE42A5-5AA4-E146-A977-6F11B77C4AAD}"/>
              </a:ext>
            </a:extLst>
          </p:cNvPr>
          <p:cNvSpPr txBox="1"/>
          <p:nvPr/>
        </p:nvSpPr>
        <p:spPr>
          <a:xfrm>
            <a:off x="2662813" y="272535"/>
            <a:ext cx="6189784" cy="369332"/>
          </a:xfrm>
          <a:prstGeom prst="rect">
            <a:avLst/>
          </a:prstGeom>
          <a:noFill/>
        </p:spPr>
        <p:txBody>
          <a:bodyPr wrap="square">
            <a:spAutoFit/>
          </a:bodyPr>
          <a:lstStyle/>
          <a:p>
            <a:pPr>
              <a:spcAft>
                <a:spcPts val="0"/>
              </a:spcAft>
            </a:pPr>
            <a:r>
              <a:rPr lang="en-US" altLang="ja-JP" b="1" dirty="0">
                <a:latin typeface="+mn-ea"/>
              </a:rPr>
              <a:t>-</a:t>
            </a:r>
            <a:r>
              <a:rPr lang="ja-JP" altLang="en-US" b="1">
                <a:latin typeface="+mn-ea"/>
              </a:rPr>
              <a:t>広報・公聴に関する悩みの解消</a:t>
            </a:r>
            <a:r>
              <a:rPr lang="en-US" altLang="ja-JP" b="1" dirty="0">
                <a:latin typeface="+mn-ea"/>
              </a:rPr>
              <a:t>-</a:t>
            </a:r>
            <a:endParaRPr lang="en-US" altLang="ja-JP" sz="2800" b="1" dirty="0">
              <a:effectLst/>
              <a:latin typeface="+mn-ea"/>
            </a:endParaRPr>
          </a:p>
        </p:txBody>
      </p:sp>
      <p:sp>
        <p:nvSpPr>
          <p:cNvPr id="32" name="テキスト ボックス 31">
            <a:extLst>
              <a:ext uri="{FF2B5EF4-FFF2-40B4-BE49-F238E27FC236}">
                <a16:creationId xmlns:a16="http://schemas.microsoft.com/office/drawing/2014/main" id="{C860A769-15A4-0A48-A57F-50EAB873C519}"/>
              </a:ext>
            </a:extLst>
          </p:cNvPr>
          <p:cNvSpPr txBox="1"/>
          <p:nvPr/>
        </p:nvSpPr>
        <p:spPr>
          <a:xfrm>
            <a:off x="5184296" y="5739286"/>
            <a:ext cx="2906565" cy="323165"/>
          </a:xfrm>
          <a:prstGeom prst="rect">
            <a:avLst/>
          </a:prstGeom>
          <a:noFill/>
        </p:spPr>
        <p:txBody>
          <a:bodyPr wrap="none" rtlCol="0">
            <a:spAutoFit/>
          </a:bodyPr>
          <a:lstStyle/>
          <a:p>
            <a:pPr algn="ctr"/>
            <a:r>
              <a:rPr kumimoji="1" lang="en-US" altLang="ja-JP" sz="1500" b="1" dirty="0">
                <a:latin typeface="+mn-ea"/>
              </a:rPr>
              <a:t>21</a:t>
            </a:r>
            <a:r>
              <a:rPr kumimoji="1" lang="ja-JP" altLang="en-US" sz="1500" b="1">
                <a:latin typeface="+mn-ea"/>
              </a:rPr>
              <a:t>世紀型のデモクラシーに対応</a:t>
            </a:r>
            <a:endParaRPr kumimoji="1" lang="en-US" altLang="ja-JP" sz="1500" b="1" dirty="0">
              <a:solidFill>
                <a:srgbClr val="0070C0"/>
              </a:solidFill>
              <a:latin typeface="+mn-ea"/>
            </a:endParaRPr>
          </a:p>
        </p:txBody>
      </p:sp>
      <p:sp>
        <p:nvSpPr>
          <p:cNvPr id="2" name="スライド番号プレースホルダー 1">
            <a:extLst>
              <a:ext uri="{FF2B5EF4-FFF2-40B4-BE49-F238E27FC236}">
                <a16:creationId xmlns:a16="http://schemas.microsoft.com/office/drawing/2014/main" id="{591BDC34-10E4-EC48-8F18-F3B88538F9C7}"/>
              </a:ext>
            </a:extLst>
          </p:cNvPr>
          <p:cNvSpPr>
            <a:spLocks noGrp="1"/>
          </p:cNvSpPr>
          <p:nvPr>
            <p:ph type="sldNum" sz="quarter" idx="12"/>
          </p:nvPr>
        </p:nvSpPr>
        <p:spPr/>
        <p:txBody>
          <a:bodyPr/>
          <a:lstStyle/>
          <a:p>
            <a:fld id="{A24A08D3-4842-684C-BE54-C9E1F2E8DB8B}" type="slidenum">
              <a:rPr kumimoji="1" lang="ja-JP" altLang="en-US" smtClean="0"/>
              <a:t>38</a:t>
            </a:fld>
            <a:endParaRPr kumimoji="1" lang="ja-JP" altLang="en-US"/>
          </a:p>
        </p:txBody>
      </p:sp>
      <p:sp>
        <p:nvSpPr>
          <p:cNvPr id="54" name="角丸四角形吹き出し 53">
            <a:extLst>
              <a:ext uri="{FF2B5EF4-FFF2-40B4-BE49-F238E27FC236}">
                <a16:creationId xmlns:a16="http://schemas.microsoft.com/office/drawing/2014/main" id="{B12D7BF5-D654-8C40-BCFE-02DE1A4CE21C}"/>
              </a:ext>
            </a:extLst>
          </p:cNvPr>
          <p:cNvSpPr/>
          <p:nvPr/>
        </p:nvSpPr>
        <p:spPr>
          <a:xfrm>
            <a:off x="5365820" y="2134438"/>
            <a:ext cx="1607737" cy="864158"/>
          </a:xfrm>
          <a:prstGeom prst="wedgeRoundRectCallout">
            <a:avLst>
              <a:gd name="adj1" fmla="val -44741"/>
              <a:gd name="adj2" fmla="val 118011"/>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テキスト ボックス 54">
            <a:extLst>
              <a:ext uri="{FF2B5EF4-FFF2-40B4-BE49-F238E27FC236}">
                <a16:creationId xmlns:a16="http://schemas.microsoft.com/office/drawing/2014/main" id="{4DE143DC-ECE0-274D-ADA3-98EEF979B9C5}"/>
              </a:ext>
            </a:extLst>
          </p:cNvPr>
          <p:cNvSpPr txBox="1"/>
          <p:nvPr/>
        </p:nvSpPr>
        <p:spPr>
          <a:xfrm>
            <a:off x="5442318" y="2170449"/>
            <a:ext cx="1436685" cy="830997"/>
          </a:xfrm>
          <a:prstGeom prst="rect">
            <a:avLst/>
          </a:prstGeom>
          <a:noFill/>
        </p:spPr>
        <p:txBody>
          <a:bodyPr wrap="square" rtlCol="0">
            <a:spAutoFit/>
          </a:bodyPr>
          <a:lstStyle/>
          <a:p>
            <a:r>
              <a:rPr kumimoji="1" lang="ja-JP" altLang="en-US" sz="1200" b="1">
                <a:solidFill>
                  <a:schemeClr val="accent5">
                    <a:lumMod val="75000"/>
                  </a:schemeClr>
                </a:solidFill>
                <a:latin typeface="+mn-ea"/>
              </a:rPr>
              <a:t>フラットな声、</a:t>
            </a:r>
            <a:endParaRPr kumimoji="1" lang="en-US" altLang="ja-JP" sz="1200" b="1" dirty="0">
              <a:solidFill>
                <a:schemeClr val="accent5">
                  <a:lumMod val="75000"/>
                </a:schemeClr>
              </a:solidFill>
              <a:latin typeface="+mn-ea"/>
            </a:endParaRPr>
          </a:p>
          <a:p>
            <a:r>
              <a:rPr kumimoji="1" lang="ja-JP" altLang="en-US" sz="1200" b="1">
                <a:solidFill>
                  <a:schemeClr val="accent5">
                    <a:lumMod val="75000"/>
                  </a:schemeClr>
                </a:solidFill>
                <a:latin typeface="+mn-ea"/>
              </a:rPr>
              <a:t>小さい声が、行政</a:t>
            </a:r>
            <a:endParaRPr kumimoji="1" lang="en-US" altLang="ja-JP" sz="1200" b="1" dirty="0">
              <a:solidFill>
                <a:schemeClr val="accent5">
                  <a:lumMod val="75000"/>
                </a:schemeClr>
              </a:solidFill>
              <a:latin typeface="+mn-ea"/>
            </a:endParaRPr>
          </a:p>
          <a:p>
            <a:r>
              <a:rPr kumimoji="1" lang="ja-JP" altLang="en-US" sz="1200" b="1">
                <a:solidFill>
                  <a:schemeClr val="accent5">
                    <a:lumMod val="75000"/>
                  </a:schemeClr>
                </a:solidFill>
                <a:latin typeface="+mn-ea"/>
              </a:rPr>
              <a:t>に、届くようになった</a:t>
            </a:r>
            <a:endParaRPr kumimoji="1" lang="en-US" altLang="ja-JP" sz="1200" b="1" dirty="0">
              <a:solidFill>
                <a:schemeClr val="accent5">
                  <a:lumMod val="75000"/>
                </a:schemeClr>
              </a:solidFill>
              <a:latin typeface="+mn-ea"/>
            </a:endParaRPr>
          </a:p>
        </p:txBody>
      </p:sp>
    </p:spTree>
    <p:extLst>
      <p:ext uri="{BB962C8B-B14F-4D97-AF65-F5344CB8AC3E}">
        <p14:creationId xmlns:p14="http://schemas.microsoft.com/office/powerpoint/2010/main" val="3295667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229809FB-AAE1-954D-A97E-C7DD397BDD53}"/>
              </a:ext>
            </a:extLst>
          </p:cNvPr>
          <p:cNvSpPr txBox="1"/>
          <p:nvPr/>
        </p:nvSpPr>
        <p:spPr>
          <a:xfrm>
            <a:off x="1587641" y="979578"/>
            <a:ext cx="6672104" cy="5324535"/>
          </a:xfrm>
          <a:prstGeom prst="rect">
            <a:avLst/>
          </a:prstGeom>
          <a:noFill/>
        </p:spPr>
        <p:txBody>
          <a:bodyPr wrap="square">
            <a:spAutoFit/>
          </a:bodyPr>
          <a:lstStyle/>
          <a:p>
            <a:pPr algn="ctr"/>
            <a:r>
              <a:rPr lang="ja-JP" altLang="en-US" sz="2000" b="1" u="sng">
                <a:solidFill>
                  <a:srgbClr val="454545"/>
                </a:solidFill>
                <a:effectLst/>
                <a:latin typeface=".Hiragino Kaku Gothic Interface"/>
              </a:rPr>
              <a:t>多様性を受け入れながら、みんなが</a:t>
            </a:r>
            <a:r>
              <a:rPr lang="en" altLang="ja-JP" sz="2000" b="1" u="sng" dirty="0">
                <a:solidFill>
                  <a:srgbClr val="454545"/>
                </a:solidFill>
                <a:effectLst/>
                <a:latin typeface="Helvetica Neue" panose="02000503000000020004" pitchFamily="2" charset="0"/>
              </a:rPr>
              <a:t>OK</a:t>
            </a:r>
            <a:r>
              <a:rPr lang="ja-JP" altLang="en-US" sz="2000" b="1" u="sng">
                <a:solidFill>
                  <a:srgbClr val="454545"/>
                </a:solidFill>
                <a:effectLst/>
                <a:latin typeface=".Hiragino Kaku Gothic Interface"/>
              </a:rPr>
              <a:t>な社会</a:t>
            </a:r>
            <a:r>
              <a:rPr lang="ja-JP" altLang="en-US" sz="2000" b="1">
                <a:solidFill>
                  <a:srgbClr val="454545"/>
                </a:solidFill>
                <a:effectLst/>
                <a:latin typeface=".Hiragino Kaku Gothic Interface"/>
              </a:rPr>
              <a:t>を</a:t>
            </a:r>
            <a:br>
              <a:rPr lang="en-US" altLang="ja-JP" sz="2000" b="1" dirty="0">
                <a:solidFill>
                  <a:srgbClr val="454545"/>
                </a:solidFill>
                <a:effectLst/>
                <a:latin typeface=".Hiragino Kaku Gothic Interface"/>
              </a:rPr>
            </a:br>
            <a:r>
              <a:rPr lang="ja-JP" altLang="en-US" sz="2000" b="1">
                <a:solidFill>
                  <a:srgbClr val="454545"/>
                </a:solidFill>
                <a:effectLst/>
                <a:latin typeface=".Hiragino Kaku Gothic Interface"/>
              </a:rPr>
              <a:t>築いていくためには、粘り強く対話しひとつひとつ</a:t>
            </a:r>
            <a:br>
              <a:rPr lang="en-US" altLang="ja-JP" sz="2000" b="1" dirty="0">
                <a:solidFill>
                  <a:srgbClr val="454545"/>
                </a:solidFill>
                <a:effectLst/>
                <a:latin typeface=".Hiragino Kaku Gothic Interface"/>
              </a:rPr>
            </a:br>
            <a:r>
              <a:rPr lang="ja-JP" altLang="en-US" sz="2000" b="1">
                <a:solidFill>
                  <a:srgbClr val="454545"/>
                </a:solidFill>
                <a:effectLst/>
                <a:latin typeface=".Hiragino Kaku Gothic Interface"/>
              </a:rPr>
              <a:t>上位概念で</a:t>
            </a:r>
            <a:endParaRPr lang="en-US" altLang="ja-JP" sz="2000" b="1" dirty="0">
              <a:solidFill>
                <a:srgbClr val="454545"/>
              </a:solidFill>
              <a:effectLst/>
              <a:latin typeface=".Hiragino Kaku Gothic Interface"/>
            </a:endParaRPr>
          </a:p>
          <a:p>
            <a:pPr algn="ctr"/>
            <a:r>
              <a:rPr lang="ja-JP" altLang="en-US" sz="2000" b="1">
                <a:solidFill>
                  <a:srgbClr val="454545"/>
                </a:solidFill>
                <a:effectLst/>
                <a:latin typeface=".Hiragino Kaku Gothic Interface"/>
              </a:rPr>
              <a:t>合意していくというプロセスが必要です。</a:t>
            </a:r>
            <a:endParaRPr lang="en-US" altLang="ja-JP" sz="2000" b="1" dirty="0">
              <a:solidFill>
                <a:srgbClr val="454545"/>
              </a:solidFill>
              <a:effectLst/>
              <a:latin typeface=".Hiragino Kaku Gothic Interface"/>
            </a:endParaRPr>
          </a:p>
          <a:p>
            <a:pPr algn="ctr"/>
            <a:endParaRPr lang="en-US" altLang="ja-JP" sz="2000" b="1" dirty="0">
              <a:solidFill>
                <a:srgbClr val="454545"/>
              </a:solidFill>
              <a:latin typeface=".Hiragino Kaku Gothic Interface"/>
            </a:endParaRPr>
          </a:p>
          <a:p>
            <a:pPr algn="ctr"/>
            <a:r>
              <a:rPr lang="ja-JP" altLang="en-US" sz="2000" b="1">
                <a:solidFill>
                  <a:srgbClr val="454545"/>
                </a:solidFill>
                <a:effectLst/>
                <a:latin typeface=".Hiragino Kaku Gothic Interface"/>
              </a:rPr>
              <a:t>上位概念とは共通目標であり、</a:t>
            </a:r>
            <a:endParaRPr lang="en-US" altLang="ja-JP" sz="2000" b="1" dirty="0">
              <a:solidFill>
                <a:srgbClr val="454545"/>
              </a:solidFill>
              <a:effectLst/>
              <a:latin typeface=".Hiragino Kaku Gothic Interface"/>
            </a:endParaRPr>
          </a:p>
          <a:p>
            <a:pPr algn="ctr"/>
            <a:r>
              <a:rPr lang="ja-JP" altLang="en-US" sz="2000" b="1">
                <a:solidFill>
                  <a:srgbClr val="454545"/>
                </a:solidFill>
                <a:latin typeface=".Hiragino Kaku Gothic Interface"/>
              </a:rPr>
              <a:t>ビジョンです。</a:t>
            </a:r>
            <a:endParaRPr lang="en-US" altLang="ja-JP" sz="2000" b="1" dirty="0">
              <a:solidFill>
                <a:srgbClr val="454545"/>
              </a:solidFill>
              <a:effectLst/>
              <a:latin typeface=".Hiragino Kaku Gothic Interface"/>
            </a:endParaRPr>
          </a:p>
          <a:p>
            <a:pPr algn="ctr"/>
            <a:endParaRPr lang="en-US" altLang="ja-JP" sz="2000" b="1" dirty="0">
              <a:solidFill>
                <a:srgbClr val="454545"/>
              </a:solidFill>
              <a:effectLst/>
              <a:latin typeface=".Hiragino Kaku Gothic Interface"/>
            </a:endParaRPr>
          </a:p>
          <a:p>
            <a:pPr algn="ctr"/>
            <a:r>
              <a:rPr lang="ja-JP" altLang="en-US" sz="2000" b="1">
                <a:solidFill>
                  <a:srgbClr val="454545"/>
                </a:solidFill>
                <a:latin typeface=".Hiragino Kaku Gothic Interface"/>
              </a:rPr>
              <a:t>この上位概念をデータやファクトに基づく輿論で</a:t>
            </a:r>
            <a:endParaRPr lang="en-US" altLang="ja-JP" sz="2000" b="1" dirty="0">
              <a:solidFill>
                <a:srgbClr val="454545"/>
              </a:solidFill>
              <a:latin typeface=".Hiragino Kaku Gothic Interface"/>
            </a:endParaRPr>
          </a:p>
          <a:p>
            <a:pPr algn="ctr"/>
            <a:r>
              <a:rPr lang="ja-JP" altLang="en-US" sz="2000" b="1">
                <a:solidFill>
                  <a:srgbClr val="454545"/>
                </a:solidFill>
                <a:latin typeface=".Hiragino Kaku Gothic Interface"/>
              </a:rPr>
              <a:t>構築するプロセス＝コミュニケーションの仕組みが、</a:t>
            </a:r>
            <a:endParaRPr lang="en-US" altLang="ja-JP" sz="2000" b="1" dirty="0">
              <a:solidFill>
                <a:srgbClr val="454545"/>
              </a:solidFill>
              <a:effectLst/>
              <a:latin typeface=".Hiragino Kaku Gothic Interface"/>
            </a:endParaRPr>
          </a:p>
          <a:p>
            <a:pPr algn="ctr"/>
            <a:endParaRPr lang="en-US" altLang="ja-JP" sz="2000" b="1" dirty="0">
              <a:solidFill>
                <a:srgbClr val="454545"/>
              </a:solidFill>
              <a:latin typeface=".Hiragino Kaku Gothic Interface"/>
            </a:endParaRPr>
          </a:p>
          <a:p>
            <a:pPr algn="ctr"/>
            <a:r>
              <a:rPr lang="ja-JP" altLang="en-US" sz="2000" b="1">
                <a:solidFill>
                  <a:srgbClr val="454545"/>
                </a:solidFill>
                <a:latin typeface=".Hiragino Kaku Gothic Interface"/>
              </a:rPr>
              <a:t>　　　　　　　　　　　　</a:t>
            </a:r>
            <a:r>
              <a:rPr lang="ja-JP" altLang="en-US" sz="2000" b="1" dirty="0">
                <a:solidFill>
                  <a:srgbClr val="454545"/>
                </a:solidFill>
                <a:latin typeface=".Hiragino Kaku Gothic Interface"/>
              </a:rPr>
              <a:t>　</a:t>
            </a:r>
            <a:r>
              <a:rPr lang="ja-JP" altLang="en-US" sz="2000" b="1">
                <a:solidFill>
                  <a:srgbClr val="454545"/>
                </a:solidFill>
                <a:effectLst/>
                <a:latin typeface=".Hiragino Kaku Gothic Interface"/>
              </a:rPr>
              <a:t>です。</a:t>
            </a:r>
            <a:endParaRPr lang="en-US" altLang="ja-JP" sz="2000" b="1" dirty="0">
              <a:solidFill>
                <a:srgbClr val="454545"/>
              </a:solidFill>
              <a:effectLst/>
              <a:latin typeface=".Hiragino Kaku Gothic Interface"/>
            </a:endParaRPr>
          </a:p>
          <a:p>
            <a:pPr algn="ctr"/>
            <a:endParaRPr lang="en-US" altLang="ja-JP" sz="2000" b="1" dirty="0">
              <a:solidFill>
                <a:srgbClr val="454545"/>
              </a:solidFill>
              <a:effectLst/>
              <a:latin typeface=".Hiragino Kaku Gothic Interface"/>
            </a:endParaRPr>
          </a:p>
          <a:p>
            <a:pPr algn="ctr"/>
            <a:r>
              <a:rPr lang="ja-JP" altLang="en-US" sz="2000" b="1">
                <a:solidFill>
                  <a:srgbClr val="454545"/>
                </a:solidFill>
                <a:effectLst/>
                <a:latin typeface=".Hiragino Kaku Gothic Interface"/>
              </a:rPr>
              <a:t>こども基本法を活用した</a:t>
            </a:r>
            <a:br>
              <a:rPr lang="en-US" altLang="ja-JP" sz="2000" b="1" dirty="0">
                <a:solidFill>
                  <a:srgbClr val="454545"/>
                </a:solidFill>
                <a:latin typeface=".Hiragino Kaku Gothic Interface"/>
              </a:rPr>
            </a:br>
            <a:r>
              <a:rPr lang="ja-JP" altLang="en-US" sz="2000" b="1">
                <a:solidFill>
                  <a:srgbClr val="454545"/>
                </a:solidFill>
                <a:latin typeface=".Hiragino Kaku Gothic Interface"/>
              </a:rPr>
              <a:t>共通目標の確立によって、</a:t>
            </a:r>
            <a:endParaRPr lang="en-US" altLang="ja-JP" sz="2000" b="1" dirty="0">
              <a:solidFill>
                <a:srgbClr val="454545"/>
              </a:solidFill>
              <a:latin typeface=".Hiragino Kaku Gothic Interface"/>
            </a:endParaRPr>
          </a:p>
          <a:p>
            <a:pPr algn="ctr"/>
            <a:r>
              <a:rPr lang="ja-JP" altLang="en-US" sz="2000" b="1">
                <a:solidFill>
                  <a:srgbClr val="454545"/>
                </a:solidFill>
                <a:effectLst/>
                <a:latin typeface=".Hiragino Kaku Gothic Interface"/>
              </a:rPr>
              <a:t>現場と管理、両方の苦しさを軽減できます。</a:t>
            </a:r>
            <a:endParaRPr lang="en-US" altLang="ja-JP" sz="2000" b="1" dirty="0">
              <a:solidFill>
                <a:srgbClr val="454545"/>
              </a:solidFill>
              <a:effectLst/>
              <a:latin typeface=".Hiragino Kaku Gothic Interface"/>
            </a:endParaRPr>
          </a:p>
          <a:p>
            <a:pPr algn="ctr"/>
            <a:endParaRPr lang="en-US" altLang="ja-JP" sz="2000" b="1" dirty="0">
              <a:solidFill>
                <a:srgbClr val="454545"/>
              </a:solidFill>
              <a:latin typeface=".Hiragino Kaku Gothic Interface"/>
            </a:endParaRPr>
          </a:p>
        </p:txBody>
      </p:sp>
      <p:pic>
        <p:nvPicPr>
          <p:cNvPr id="6" name="図 5">
            <a:extLst>
              <a:ext uri="{FF2B5EF4-FFF2-40B4-BE49-F238E27FC236}">
                <a16:creationId xmlns:a16="http://schemas.microsoft.com/office/drawing/2014/main" id="{7DEE7B69-F39D-B646-818D-7F3CD4289945}"/>
              </a:ext>
            </a:extLst>
          </p:cNvPr>
          <p:cNvPicPr>
            <a:picLocks noChangeAspect="1"/>
          </p:cNvPicPr>
          <p:nvPr/>
        </p:nvPicPr>
        <p:blipFill>
          <a:blip r:embed="rId2"/>
          <a:stretch>
            <a:fillRect/>
          </a:stretch>
        </p:blipFill>
        <p:spPr>
          <a:xfrm>
            <a:off x="3866769" y="4114139"/>
            <a:ext cx="2162804" cy="764400"/>
          </a:xfrm>
          <a:prstGeom prst="rect">
            <a:avLst/>
          </a:prstGeom>
        </p:spPr>
      </p:pic>
      <p:sp>
        <p:nvSpPr>
          <p:cNvPr id="7" name="テキスト ボックス 6">
            <a:extLst>
              <a:ext uri="{FF2B5EF4-FFF2-40B4-BE49-F238E27FC236}">
                <a16:creationId xmlns:a16="http://schemas.microsoft.com/office/drawing/2014/main" id="{4370CF2C-A975-C344-B0BC-38A4664BC980}"/>
              </a:ext>
            </a:extLst>
          </p:cNvPr>
          <p:cNvSpPr txBox="1"/>
          <p:nvPr/>
        </p:nvSpPr>
        <p:spPr>
          <a:xfrm>
            <a:off x="1683097" y="806010"/>
            <a:ext cx="5581861" cy="307777"/>
          </a:xfrm>
          <a:prstGeom prst="rect">
            <a:avLst/>
          </a:prstGeom>
          <a:noFill/>
        </p:spPr>
        <p:txBody>
          <a:bodyPr wrap="square">
            <a:spAutoFit/>
          </a:bodyPr>
          <a:lstStyle/>
          <a:p>
            <a:r>
              <a:rPr lang="en-US" altLang="ja-JP" sz="1400" b="1" dirty="0">
                <a:solidFill>
                  <a:schemeClr val="accent5">
                    <a:lumMod val="75000"/>
                  </a:schemeClr>
                </a:solidFill>
                <a:effectLst/>
                <a:latin typeface=".Hiragino Kaku Gothic Interface"/>
              </a:rPr>
              <a:t>GIGA</a:t>
            </a:r>
            <a:r>
              <a:rPr lang="ja-JP" altLang="en-US" sz="1400" b="1">
                <a:solidFill>
                  <a:schemeClr val="accent5">
                    <a:lumMod val="75000"/>
                  </a:schemeClr>
                </a:solidFill>
                <a:effectLst/>
                <a:latin typeface=".Hiragino Kaku Gothic Interface"/>
              </a:rPr>
              <a:t>スクール、</a:t>
            </a:r>
            <a:r>
              <a:rPr lang="en-US" altLang="ja-JP" sz="1400" b="1" dirty="0">
                <a:solidFill>
                  <a:schemeClr val="accent5">
                    <a:lumMod val="75000"/>
                  </a:schemeClr>
                </a:solidFill>
                <a:effectLst/>
                <a:latin typeface=".Hiragino Kaku Gothic Interface"/>
              </a:rPr>
              <a:t>Society5.0</a:t>
            </a:r>
            <a:r>
              <a:rPr lang="ja-JP" altLang="en-US" sz="1400" b="1">
                <a:solidFill>
                  <a:schemeClr val="accent5">
                    <a:lumMod val="75000"/>
                  </a:schemeClr>
                </a:solidFill>
                <a:latin typeface=".Hiragino Kaku Gothic Interface"/>
              </a:rPr>
              <a:t>、</a:t>
            </a:r>
            <a:r>
              <a:rPr lang="ja-JP" altLang="en-US" sz="1400" b="1">
                <a:solidFill>
                  <a:schemeClr val="accent5">
                    <a:lumMod val="75000"/>
                  </a:schemeClr>
                </a:solidFill>
                <a:effectLst/>
                <a:latin typeface=".Hiragino Kaku Gothic Interface"/>
              </a:rPr>
              <a:t>デジタル田園都市構想などに繋がる</a:t>
            </a:r>
            <a:endParaRPr lang="ja-JP" altLang="en-US" sz="1400">
              <a:solidFill>
                <a:schemeClr val="accent5">
                  <a:lumMod val="75000"/>
                </a:schemeClr>
              </a:solidFill>
            </a:endParaRPr>
          </a:p>
        </p:txBody>
      </p:sp>
      <p:sp>
        <p:nvSpPr>
          <p:cNvPr id="3" name="スライド番号プレースホルダー 2">
            <a:extLst>
              <a:ext uri="{FF2B5EF4-FFF2-40B4-BE49-F238E27FC236}">
                <a16:creationId xmlns:a16="http://schemas.microsoft.com/office/drawing/2014/main" id="{7B18FC06-A663-4342-8BF0-A67D71C84055}"/>
              </a:ext>
            </a:extLst>
          </p:cNvPr>
          <p:cNvSpPr>
            <a:spLocks noGrp="1"/>
          </p:cNvSpPr>
          <p:nvPr>
            <p:ph type="sldNum" sz="quarter" idx="12"/>
          </p:nvPr>
        </p:nvSpPr>
        <p:spPr/>
        <p:txBody>
          <a:bodyPr/>
          <a:lstStyle/>
          <a:p>
            <a:fld id="{A24A08D3-4842-684C-BE54-C9E1F2E8DB8B}" type="slidenum">
              <a:rPr kumimoji="1" lang="ja-JP" altLang="en-US" smtClean="0"/>
              <a:t>3</a:t>
            </a:fld>
            <a:endParaRPr kumimoji="1" lang="ja-JP" altLang="en-US"/>
          </a:p>
        </p:txBody>
      </p:sp>
    </p:spTree>
    <p:extLst>
      <p:ext uri="{BB962C8B-B14F-4D97-AF65-F5344CB8AC3E}">
        <p14:creationId xmlns:p14="http://schemas.microsoft.com/office/powerpoint/2010/main" val="25789788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530E7F5-DB9B-7340-9A39-DC047CCEED22}"/>
              </a:ext>
            </a:extLst>
          </p:cNvPr>
          <p:cNvSpPr/>
          <p:nvPr/>
        </p:nvSpPr>
        <p:spPr>
          <a:xfrm>
            <a:off x="0" y="0"/>
            <a:ext cx="602901" cy="6029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588109E2-DC51-914B-95C3-7949F37BB8A0}"/>
              </a:ext>
            </a:extLst>
          </p:cNvPr>
          <p:cNvSpPr/>
          <p:nvPr/>
        </p:nvSpPr>
        <p:spPr>
          <a:xfrm rot="5400000">
            <a:off x="4930139" y="-4128574"/>
            <a:ext cx="45719" cy="9906001"/>
          </a:xfrm>
          <a:prstGeom prst="rect">
            <a:avLst/>
          </a:prstGeom>
          <a:pattFill prst="dkDnDiag">
            <a:fgClr>
              <a:srgbClr val="1CC6D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FD2F1DDD-1E13-4A4A-9B98-CF32BCC7DCAC}"/>
              </a:ext>
            </a:extLst>
          </p:cNvPr>
          <p:cNvSpPr txBox="1"/>
          <p:nvPr/>
        </p:nvSpPr>
        <p:spPr>
          <a:xfrm>
            <a:off x="2662813" y="71568"/>
            <a:ext cx="6189784" cy="523220"/>
          </a:xfrm>
          <a:prstGeom prst="rect">
            <a:avLst/>
          </a:prstGeom>
          <a:noFill/>
        </p:spPr>
        <p:txBody>
          <a:bodyPr wrap="square">
            <a:spAutoFit/>
          </a:bodyPr>
          <a:lstStyle/>
          <a:p>
            <a:pPr>
              <a:spcAft>
                <a:spcPts val="0"/>
              </a:spcAft>
            </a:pPr>
            <a:r>
              <a:rPr lang="ja-JP" altLang="en-US" sz="2800" b="1">
                <a:latin typeface="+mn-ea"/>
              </a:rPr>
              <a:t>のコミュニケーションモデル</a:t>
            </a:r>
            <a:endParaRPr lang="en-US" altLang="ja-JP" sz="2800" b="1" dirty="0">
              <a:effectLst/>
              <a:latin typeface="+mn-ea"/>
            </a:endParaRPr>
          </a:p>
        </p:txBody>
      </p:sp>
      <p:pic>
        <p:nvPicPr>
          <p:cNvPr id="7" name="図 6">
            <a:extLst>
              <a:ext uri="{FF2B5EF4-FFF2-40B4-BE49-F238E27FC236}">
                <a16:creationId xmlns:a16="http://schemas.microsoft.com/office/drawing/2014/main" id="{85D93E22-045E-6D41-BADE-A765D480F234}"/>
              </a:ext>
            </a:extLst>
          </p:cNvPr>
          <p:cNvPicPr>
            <a:picLocks noChangeAspect="1"/>
          </p:cNvPicPr>
          <p:nvPr/>
        </p:nvPicPr>
        <p:blipFill>
          <a:blip r:embed="rId2"/>
          <a:stretch>
            <a:fillRect/>
          </a:stretch>
        </p:blipFill>
        <p:spPr>
          <a:xfrm>
            <a:off x="699741" y="0"/>
            <a:ext cx="1969732" cy="696163"/>
          </a:xfrm>
          <a:prstGeom prst="rect">
            <a:avLst/>
          </a:prstGeom>
        </p:spPr>
      </p:pic>
      <p:sp>
        <p:nvSpPr>
          <p:cNvPr id="9" name="テキスト ボックス 8">
            <a:extLst>
              <a:ext uri="{FF2B5EF4-FFF2-40B4-BE49-F238E27FC236}">
                <a16:creationId xmlns:a16="http://schemas.microsoft.com/office/drawing/2014/main" id="{4F64C8F4-71BA-314E-AA52-3737010B332B}"/>
              </a:ext>
            </a:extLst>
          </p:cNvPr>
          <p:cNvSpPr txBox="1"/>
          <p:nvPr/>
        </p:nvSpPr>
        <p:spPr>
          <a:xfrm>
            <a:off x="649349" y="869604"/>
            <a:ext cx="8597225" cy="584775"/>
          </a:xfrm>
          <a:prstGeom prst="rect">
            <a:avLst/>
          </a:prstGeom>
          <a:noFill/>
        </p:spPr>
        <p:txBody>
          <a:bodyPr wrap="none" rtlCol="0">
            <a:spAutoFit/>
          </a:bodyPr>
          <a:lstStyle/>
          <a:p>
            <a:r>
              <a:rPr kumimoji="1" lang="ja-JP" altLang="en-US" sz="1600" b="1">
                <a:solidFill>
                  <a:srgbClr val="0070C0"/>
                </a:solidFill>
                <a:latin typeface="+mn-ea"/>
              </a:rPr>
              <a:t>輿論（パブリック・オピニオン）をもとにした共通目標（ビジョン）をデータやファクトに</a:t>
            </a:r>
            <a:br>
              <a:rPr kumimoji="1" lang="en-US" altLang="ja-JP" sz="1600" b="1" dirty="0">
                <a:solidFill>
                  <a:srgbClr val="0070C0"/>
                </a:solidFill>
                <a:latin typeface="+mn-ea"/>
              </a:rPr>
            </a:br>
            <a:r>
              <a:rPr kumimoji="1" lang="ja-JP" altLang="en-US" sz="1600" b="1">
                <a:solidFill>
                  <a:srgbClr val="0070C0"/>
                </a:solidFill>
                <a:latin typeface="+mn-ea"/>
              </a:rPr>
              <a:t>基づきながら、誰もが参加できる形で構築。しなやかで強い地域を具現化できます。</a:t>
            </a:r>
            <a:endParaRPr kumimoji="1" lang="en-US" altLang="ja-JP" sz="1600" b="1" dirty="0">
              <a:solidFill>
                <a:srgbClr val="0070C0"/>
              </a:solidFill>
              <a:latin typeface="+mn-ea"/>
            </a:endParaRPr>
          </a:p>
        </p:txBody>
      </p:sp>
      <p:sp>
        <p:nvSpPr>
          <p:cNvPr id="3" name="スライド番号プレースホルダー 2">
            <a:extLst>
              <a:ext uri="{FF2B5EF4-FFF2-40B4-BE49-F238E27FC236}">
                <a16:creationId xmlns:a16="http://schemas.microsoft.com/office/drawing/2014/main" id="{DD80B87D-A868-7143-BF8C-9F993DAA9F7E}"/>
              </a:ext>
            </a:extLst>
          </p:cNvPr>
          <p:cNvSpPr>
            <a:spLocks noGrp="1"/>
          </p:cNvSpPr>
          <p:nvPr>
            <p:ph type="sldNum" sz="quarter" idx="12"/>
          </p:nvPr>
        </p:nvSpPr>
        <p:spPr/>
        <p:txBody>
          <a:bodyPr/>
          <a:lstStyle/>
          <a:p>
            <a:fld id="{A24A08D3-4842-684C-BE54-C9E1F2E8DB8B}" type="slidenum">
              <a:rPr kumimoji="1" lang="ja-JP" altLang="en-US" smtClean="0"/>
              <a:t>39</a:t>
            </a:fld>
            <a:endParaRPr kumimoji="1" lang="ja-JP" altLang="en-US"/>
          </a:p>
        </p:txBody>
      </p:sp>
      <p:pic>
        <p:nvPicPr>
          <p:cNvPr id="8" name="図 7">
            <a:extLst>
              <a:ext uri="{FF2B5EF4-FFF2-40B4-BE49-F238E27FC236}">
                <a16:creationId xmlns:a16="http://schemas.microsoft.com/office/drawing/2014/main" id="{1C5A6EFA-5587-DC47-B7CA-D475AF585915}"/>
              </a:ext>
            </a:extLst>
          </p:cNvPr>
          <p:cNvPicPr>
            <a:picLocks noChangeAspect="1"/>
          </p:cNvPicPr>
          <p:nvPr/>
        </p:nvPicPr>
        <p:blipFill>
          <a:blip r:embed="rId3"/>
          <a:stretch>
            <a:fillRect/>
          </a:stretch>
        </p:blipFill>
        <p:spPr>
          <a:xfrm>
            <a:off x="1175492" y="1479701"/>
            <a:ext cx="7233719" cy="5304727"/>
          </a:xfrm>
          <a:prstGeom prst="rect">
            <a:avLst/>
          </a:prstGeom>
        </p:spPr>
      </p:pic>
    </p:spTree>
    <p:extLst>
      <p:ext uri="{BB962C8B-B14F-4D97-AF65-F5344CB8AC3E}">
        <p14:creationId xmlns:p14="http://schemas.microsoft.com/office/powerpoint/2010/main" val="11800947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F2A6020A-C2B4-B74F-83B3-308C3EEA7907}"/>
              </a:ext>
            </a:extLst>
          </p:cNvPr>
          <p:cNvPicPr>
            <a:picLocks noChangeAspect="1"/>
          </p:cNvPicPr>
          <p:nvPr/>
        </p:nvPicPr>
        <p:blipFill>
          <a:blip r:embed="rId2"/>
          <a:stretch>
            <a:fillRect/>
          </a:stretch>
        </p:blipFill>
        <p:spPr>
          <a:xfrm>
            <a:off x="38763" y="49879"/>
            <a:ext cx="1207236" cy="437623"/>
          </a:xfrm>
          <a:prstGeom prst="rect">
            <a:avLst/>
          </a:prstGeom>
        </p:spPr>
      </p:pic>
      <p:sp>
        <p:nvSpPr>
          <p:cNvPr id="7" name="テキスト ボックス 6">
            <a:extLst>
              <a:ext uri="{FF2B5EF4-FFF2-40B4-BE49-F238E27FC236}">
                <a16:creationId xmlns:a16="http://schemas.microsoft.com/office/drawing/2014/main" id="{4FA2E5A1-DA78-A14C-9D11-3A3A3D1B6610}"/>
              </a:ext>
            </a:extLst>
          </p:cNvPr>
          <p:cNvSpPr txBox="1"/>
          <p:nvPr/>
        </p:nvSpPr>
        <p:spPr>
          <a:xfrm>
            <a:off x="1379136" y="91664"/>
            <a:ext cx="2519624" cy="369332"/>
          </a:xfrm>
          <a:prstGeom prst="rect">
            <a:avLst/>
          </a:prstGeom>
          <a:noFill/>
        </p:spPr>
        <p:txBody>
          <a:bodyPr wrap="square">
            <a:spAutoFit/>
          </a:bodyPr>
          <a:lstStyle/>
          <a:p>
            <a:r>
              <a:rPr lang="ja-JP" altLang="en-US" sz="1800" b="1">
                <a:effectLst/>
                <a:latin typeface="+mn-ea"/>
              </a:rPr>
              <a:t>提案の実績、事例</a:t>
            </a:r>
            <a:endParaRPr lang="ja-JP" altLang="en-US"/>
          </a:p>
        </p:txBody>
      </p:sp>
      <p:pic>
        <p:nvPicPr>
          <p:cNvPr id="8" name="図 7">
            <a:extLst>
              <a:ext uri="{FF2B5EF4-FFF2-40B4-BE49-F238E27FC236}">
                <a16:creationId xmlns:a16="http://schemas.microsoft.com/office/drawing/2014/main" id="{09429333-6A47-B947-B78D-FB596BAE8A31}"/>
              </a:ext>
            </a:extLst>
          </p:cNvPr>
          <p:cNvPicPr>
            <a:picLocks noChangeAspect="1"/>
          </p:cNvPicPr>
          <p:nvPr/>
        </p:nvPicPr>
        <p:blipFill>
          <a:blip r:embed="rId3"/>
          <a:stretch>
            <a:fillRect/>
          </a:stretch>
        </p:blipFill>
        <p:spPr>
          <a:xfrm>
            <a:off x="0" y="1435799"/>
            <a:ext cx="2332669" cy="548465"/>
          </a:xfrm>
          <a:prstGeom prst="rect">
            <a:avLst/>
          </a:prstGeom>
        </p:spPr>
      </p:pic>
      <p:pic>
        <p:nvPicPr>
          <p:cNvPr id="9" name="図 8">
            <a:extLst>
              <a:ext uri="{FF2B5EF4-FFF2-40B4-BE49-F238E27FC236}">
                <a16:creationId xmlns:a16="http://schemas.microsoft.com/office/drawing/2014/main" id="{C904C15F-BD9C-A64C-A197-AD5D820087D7}"/>
              </a:ext>
            </a:extLst>
          </p:cNvPr>
          <p:cNvPicPr>
            <a:picLocks noChangeAspect="1"/>
          </p:cNvPicPr>
          <p:nvPr/>
        </p:nvPicPr>
        <p:blipFill>
          <a:blip r:embed="rId4"/>
          <a:stretch>
            <a:fillRect/>
          </a:stretch>
        </p:blipFill>
        <p:spPr>
          <a:xfrm>
            <a:off x="1" y="2008555"/>
            <a:ext cx="1376624" cy="216062"/>
          </a:xfrm>
          <a:prstGeom prst="rect">
            <a:avLst/>
          </a:prstGeom>
        </p:spPr>
      </p:pic>
      <p:pic>
        <p:nvPicPr>
          <p:cNvPr id="11" name="図 10">
            <a:extLst>
              <a:ext uri="{FF2B5EF4-FFF2-40B4-BE49-F238E27FC236}">
                <a16:creationId xmlns:a16="http://schemas.microsoft.com/office/drawing/2014/main" id="{ABF0612A-C80A-134D-A214-BE24B5EFEFD2}"/>
              </a:ext>
            </a:extLst>
          </p:cNvPr>
          <p:cNvPicPr>
            <a:picLocks noChangeAspect="1"/>
          </p:cNvPicPr>
          <p:nvPr/>
        </p:nvPicPr>
        <p:blipFill>
          <a:blip r:embed="rId5"/>
          <a:stretch>
            <a:fillRect/>
          </a:stretch>
        </p:blipFill>
        <p:spPr>
          <a:xfrm>
            <a:off x="4209421" y="1357538"/>
            <a:ext cx="2568331" cy="2054664"/>
          </a:xfrm>
          <a:prstGeom prst="rect">
            <a:avLst/>
          </a:prstGeom>
        </p:spPr>
      </p:pic>
      <p:pic>
        <p:nvPicPr>
          <p:cNvPr id="12" name="図 11">
            <a:extLst>
              <a:ext uri="{FF2B5EF4-FFF2-40B4-BE49-F238E27FC236}">
                <a16:creationId xmlns:a16="http://schemas.microsoft.com/office/drawing/2014/main" id="{0626D4A0-AEEF-2A4D-96F2-D90E7301BB31}"/>
              </a:ext>
            </a:extLst>
          </p:cNvPr>
          <p:cNvPicPr>
            <a:picLocks noChangeAspect="1"/>
          </p:cNvPicPr>
          <p:nvPr/>
        </p:nvPicPr>
        <p:blipFill>
          <a:blip r:embed="rId6"/>
          <a:stretch>
            <a:fillRect/>
          </a:stretch>
        </p:blipFill>
        <p:spPr>
          <a:xfrm>
            <a:off x="2376251" y="1401845"/>
            <a:ext cx="1512131" cy="2370466"/>
          </a:xfrm>
          <a:prstGeom prst="rect">
            <a:avLst/>
          </a:prstGeom>
        </p:spPr>
      </p:pic>
      <p:sp>
        <p:nvSpPr>
          <p:cNvPr id="13" name="テキスト ボックス 12">
            <a:extLst>
              <a:ext uri="{FF2B5EF4-FFF2-40B4-BE49-F238E27FC236}">
                <a16:creationId xmlns:a16="http://schemas.microsoft.com/office/drawing/2014/main" id="{78B85036-6A2A-E842-8929-6EF82F5B77BA}"/>
              </a:ext>
            </a:extLst>
          </p:cNvPr>
          <p:cNvSpPr txBox="1"/>
          <p:nvPr/>
        </p:nvSpPr>
        <p:spPr>
          <a:xfrm>
            <a:off x="1668998" y="2056330"/>
            <a:ext cx="838691" cy="215444"/>
          </a:xfrm>
          <a:prstGeom prst="rect">
            <a:avLst/>
          </a:prstGeom>
          <a:noFill/>
        </p:spPr>
        <p:txBody>
          <a:bodyPr wrap="none" rtlCol="0">
            <a:spAutoFit/>
          </a:bodyPr>
          <a:lstStyle/>
          <a:p>
            <a:r>
              <a:rPr kumimoji="1" lang="en-US" altLang="ja-JP" sz="800" dirty="0">
                <a:latin typeface="Yu Gothic" panose="020B0400000000000000" pitchFamily="34" charset="-128"/>
                <a:ea typeface="Yu Gothic" panose="020B0400000000000000" pitchFamily="34" charset="-128"/>
              </a:rPr>
              <a:t>2023</a:t>
            </a:r>
            <a:r>
              <a:rPr kumimoji="1" lang="ja-JP" altLang="en-US" sz="800">
                <a:latin typeface="Yu Gothic" panose="020B0400000000000000" pitchFamily="34" charset="-128"/>
                <a:ea typeface="Yu Gothic" panose="020B0400000000000000" pitchFamily="34" charset="-128"/>
              </a:rPr>
              <a:t>年</a:t>
            </a:r>
            <a:r>
              <a:rPr kumimoji="1" lang="en-US" altLang="ja-JP" sz="800" dirty="0">
                <a:latin typeface="Yu Gothic" panose="020B0400000000000000" pitchFamily="34" charset="-128"/>
                <a:ea typeface="Yu Gothic" panose="020B0400000000000000" pitchFamily="34" charset="-128"/>
              </a:rPr>
              <a:t>1</a:t>
            </a:r>
            <a:r>
              <a:rPr kumimoji="1" lang="ja-JP" altLang="en-US" sz="800">
                <a:latin typeface="Yu Gothic" panose="020B0400000000000000" pitchFamily="34" charset="-128"/>
                <a:ea typeface="Yu Gothic" panose="020B0400000000000000" pitchFamily="34" charset="-128"/>
              </a:rPr>
              <a:t>月</a:t>
            </a:r>
            <a:r>
              <a:rPr kumimoji="1" lang="en-US" altLang="ja-JP" sz="800" dirty="0">
                <a:latin typeface="Yu Gothic" panose="020B0400000000000000" pitchFamily="34" charset="-128"/>
                <a:ea typeface="Yu Gothic" panose="020B0400000000000000" pitchFamily="34" charset="-128"/>
              </a:rPr>
              <a:t>5</a:t>
            </a:r>
            <a:r>
              <a:rPr kumimoji="1" lang="ja-JP" altLang="en-US" sz="800">
                <a:latin typeface="Yu Gothic" panose="020B0400000000000000" pitchFamily="34" charset="-128"/>
                <a:ea typeface="Yu Gothic" panose="020B0400000000000000" pitchFamily="34" charset="-128"/>
              </a:rPr>
              <a:t>日</a:t>
            </a:r>
          </a:p>
        </p:txBody>
      </p:sp>
      <p:pic>
        <p:nvPicPr>
          <p:cNvPr id="14" name="図 13">
            <a:extLst>
              <a:ext uri="{FF2B5EF4-FFF2-40B4-BE49-F238E27FC236}">
                <a16:creationId xmlns:a16="http://schemas.microsoft.com/office/drawing/2014/main" id="{FFFAEAD7-BC44-314A-AABF-EAFC9A03DF33}"/>
              </a:ext>
            </a:extLst>
          </p:cNvPr>
          <p:cNvPicPr>
            <a:picLocks noChangeAspect="1"/>
          </p:cNvPicPr>
          <p:nvPr/>
        </p:nvPicPr>
        <p:blipFill>
          <a:blip r:embed="rId7"/>
          <a:stretch>
            <a:fillRect/>
          </a:stretch>
        </p:blipFill>
        <p:spPr>
          <a:xfrm>
            <a:off x="6940900" y="1351642"/>
            <a:ext cx="2685420" cy="1528578"/>
          </a:xfrm>
          <a:prstGeom prst="rect">
            <a:avLst/>
          </a:prstGeom>
        </p:spPr>
      </p:pic>
      <p:pic>
        <p:nvPicPr>
          <p:cNvPr id="15" name="図 14">
            <a:extLst>
              <a:ext uri="{FF2B5EF4-FFF2-40B4-BE49-F238E27FC236}">
                <a16:creationId xmlns:a16="http://schemas.microsoft.com/office/drawing/2014/main" id="{925E80FE-99DF-A349-90FC-770DEA15024C}"/>
              </a:ext>
            </a:extLst>
          </p:cNvPr>
          <p:cNvPicPr>
            <a:picLocks noChangeAspect="1"/>
          </p:cNvPicPr>
          <p:nvPr/>
        </p:nvPicPr>
        <p:blipFill>
          <a:blip r:embed="rId8"/>
          <a:stretch>
            <a:fillRect/>
          </a:stretch>
        </p:blipFill>
        <p:spPr>
          <a:xfrm>
            <a:off x="6902384" y="2982293"/>
            <a:ext cx="2800284" cy="964336"/>
          </a:xfrm>
          <a:prstGeom prst="rect">
            <a:avLst/>
          </a:prstGeom>
        </p:spPr>
      </p:pic>
      <p:sp>
        <p:nvSpPr>
          <p:cNvPr id="17" name="テキスト ボックス 16">
            <a:extLst>
              <a:ext uri="{FF2B5EF4-FFF2-40B4-BE49-F238E27FC236}">
                <a16:creationId xmlns:a16="http://schemas.microsoft.com/office/drawing/2014/main" id="{FC0C8426-279A-4145-93B9-EC934FC0A02C}"/>
              </a:ext>
            </a:extLst>
          </p:cNvPr>
          <p:cNvSpPr txBox="1"/>
          <p:nvPr/>
        </p:nvSpPr>
        <p:spPr>
          <a:xfrm>
            <a:off x="3035072" y="988807"/>
            <a:ext cx="1935145" cy="415498"/>
          </a:xfrm>
          <a:prstGeom prst="rect">
            <a:avLst/>
          </a:prstGeom>
          <a:noFill/>
        </p:spPr>
        <p:txBody>
          <a:bodyPr wrap="none" rtlCol="0">
            <a:spAutoFit/>
          </a:bodyPr>
          <a:lstStyle/>
          <a:p>
            <a:r>
              <a:rPr kumimoji="1" lang="ja-JP" altLang="en-US" sz="1050" dirty="0">
                <a:solidFill>
                  <a:srgbClr val="05318E"/>
                </a:solidFill>
                <a:latin typeface="メイリオ"/>
                <a:ea typeface="メイリオ"/>
                <a:cs typeface="メイリオ"/>
              </a:rPr>
              <a:t>第</a:t>
            </a:r>
            <a:r>
              <a:rPr kumimoji="1" lang="en-US" altLang="ja-JP" sz="1050" dirty="0">
                <a:solidFill>
                  <a:srgbClr val="05318E"/>
                </a:solidFill>
                <a:latin typeface="メイリオ"/>
                <a:ea typeface="メイリオ"/>
                <a:cs typeface="メイリオ"/>
              </a:rPr>
              <a:t>11</a:t>
            </a:r>
            <a:r>
              <a:rPr kumimoji="1" lang="ja-JP" altLang="en-US" sz="1050" dirty="0">
                <a:solidFill>
                  <a:srgbClr val="05318E"/>
                </a:solidFill>
                <a:latin typeface="メイリオ"/>
                <a:ea typeface="メイリオ"/>
                <a:cs typeface="メイリオ"/>
              </a:rPr>
              <a:t>回マニフェスト大賞</a:t>
            </a:r>
            <a:endParaRPr kumimoji="1" lang="en-US" altLang="ja-JP" sz="1050" dirty="0">
              <a:solidFill>
                <a:srgbClr val="05318E"/>
              </a:solidFill>
              <a:latin typeface="メイリオ"/>
              <a:ea typeface="メイリオ"/>
              <a:cs typeface="メイリオ"/>
            </a:endParaRPr>
          </a:p>
          <a:p>
            <a:r>
              <a:rPr lang="ja-JP" altLang="en-US" sz="1050" dirty="0">
                <a:solidFill>
                  <a:srgbClr val="05318E"/>
                </a:solidFill>
                <a:latin typeface="メイリオ"/>
                <a:ea typeface="メイリオ"/>
                <a:cs typeface="メイリオ"/>
              </a:rPr>
              <a:t>コミュニケーション最優秀賞</a:t>
            </a:r>
            <a:endParaRPr kumimoji="1" lang="en-US" altLang="ja-JP" sz="1050" dirty="0">
              <a:solidFill>
                <a:srgbClr val="05318E"/>
              </a:solidFill>
              <a:latin typeface="メイリオ"/>
              <a:ea typeface="メイリオ"/>
              <a:cs typeface="メイリオ"/>
            </a:endParaRPr>
          </a:p>
        </p:txBody>
      </p:sp>
      <p:pic>
        <p:nvPicPr>
          <p:cNvPr id="19" name="図 18" descr="スクリーンショット 2015-08-10 4.09.18.png">
            <a:extLst>
              <a:ext uri="{FF2B5EF4-FFF2-40B4-BE49-F238E27FC236}">
                <a16:creationId xmlns:a16="http://schemas.microsoft.com/office/drawing/2014/main" id="{2518728D-0F4D-2D48-87F9-CCC41B8BEC9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339" y="923332"/>
            <a:ext cx="1976760" cy="467144"/>
          </a:xfrm>
          <a:prstGeom prst="rect">
            <a:avLst/>
          </a:prstGeom>
        </p:spPr>
      </p:pic>
      <p:pic>
        <p:nvPicPr>
          <p:cNvPr id="20" name="図 19">
            <a:extLst>
              <a:ext uri="{FF2B5EF4-FFF2-40B4-BE49-F238E27FC236}">
                <a16:creationId xmlns:a16="http://schemas.microsoft.com/office/drawing/2014/main" id="{9CB55893-6605-6549-876D-2FAA0B42A7D5}"/>
              </a:ext>
            </a:extLst>
          </p:cNvPr>
          <p:cNvPicPr>
            <a:picLocks noChangeAspect="1"/>
          </p:cNvPicPr>
          <p:nvPr/>
        </p:nvPicPr>
        <p:blipFill>
          <a:blip r:embed="rId10"/>
          <a:stretch>
            <a:fillRect/>
          </a:stretch>
        </p:blipFill>
        <p:spPr>
          <a:xfrm>
            <a:off x="2107783" y="993049"/>
            <a:ext cx="956963" cy="377749"/>
          </a:xfrm>
          <a:prstGeom prst="rect">
            <a:avLst/>
          </a:prstGeom>
        </p:spPr>
      </p:pic>
      <p:sp>
        <p:nvSpPr>
          <p:cNvPr id="22" name="テキスト ボックス 21">
            <a:extLst>
              <a:ext uri="{FF2B5EF4-FFF2-40B4-BE49-F238E27FC236}">
                <a16:creationId xmlns:a16="http://schemas.microsoft.com/office/drawing/2014/main" id="{4166B96F-66B9-5C41-885C-636C324A6B9C}"/>
              </a:ext>
            </a:extLst>
          </p:cNvPr>
          <p:cNvSpPr txBox="1"/>
          <p:nvPr/>
        </p:nvSpPr>
        <p:spPr>
          <a:xfrm>
            <a:off x="0" y="539513"/>
            <a:ext cx="7023798" cy="369332"/>
          </a:xfrm>
          <a:prstGeom prst="rect">
            <a:avLst/>
          </a:prstGeom>
          <a:noFill/>
        </p:spPr>
        <p:txBody>
          <a:bodyPr wrap="square">
            <a:spAutoFit/>
          </a:bodyPr>
          <a:lstStyle/>
          <a:p>
            <a:r>
              <a:rPr lang="ja-JP" altLang="en-US" sz="1800" b="1">
                <a:effectLst/>
                <a:latin typeface="+mn-ea"/>
              </a:rPr>
              <a:t>・栃木県塩谷町</a:t>
            </a:r>
            <a:r>
              <a:rPr lang="en-US" altLang="ja-JP" sz="1800" b="1" dirty="0">
                <a:effectLst/>
                <a:latin typeface="+mn-ea"/>
              </a:rPr>
              <a:t>-</a:t>
            </a:r>
            <a:r>
              <a:rPr lang="ja-JP" altLang="en-US" sz="1800" b="1">
                <a:effectLst/>
                <a:latin typeface="+mn-ea"/>
              </a:rPr>
              <a:t>中学生からの地域戦略合意形成（</a:t>
            </a:r>
            <a:r>
              <a:rPr lang="en-US" altLang="ja-JP" sz="1800" b="1" dirty="0">
                <a:effectLst/>
                <a:latin typeface="+mn-ea"/>
              </a:rPr>
              <a:t>2014-2020</a:t>
            </a:r>
            <a:r>
              <a:rPr lang="ja-JP" altLang="en-US" sz="1800" b="1">
                <a:effectLst/>
                <a:latin typeface="+mn-ea"/>
              </a:rPr>
              <a:t>年）</a:t>
            </a:r>
            <a:endParaRPr lang="ja-JP" altLang="en-US"/>
          </a:p>
        </p:txBody>
      </p:sp>
      <p:sp>
        <p:nvSpPr>
          <p:cNvPr id="23" name="テキスト ボックス 22">
            <a:extLst>
              <a:ext uri="{FF2B5EF4-FFF2-40B4-BE49-F238E27FC236}">
                <a16:creationId xmlns:a16="http://schemas.microsoft.com/office/drawing/2014/main" id="{07E97DDF-5FF2-8F41-A4C6-865593614492}"/>
              </a:ext>
            </a:extLst>
          </p:cNvPr>
          <p:cNvSpPr txBox="1"/>
          <p:nvPr/>
        </p:nvSpPr>
        <p:spPr>
          <a:xfrm>
            <a:off x="0" y="4073656"/>
            <a:ext cx="7580671" cy="369332"/>
          </a:xfrm>
          <a:prstGeom prst="rect">
            <a:avLst/>
          </a:prstGeom>
          <a:noFill/>
        </p:spPr>
        <p:txBody>
          <a:bodyPr wrap="square">
            <a:spAutoFit/>
          </a:bodyPr>
          <a:lstStyle/>
          <a:p>
            <a:r>
              <a:rPr lang="ja-JP" altLang="en-US" sz="1800" b="1">
                <a:effectLst/>
                <a:latin typeface="+mn-ea"/>
              </a:rPr>
              <a:t>・長野県千曲市での「ポリネコ</a:t>
            </a:r>
            <a:r>
              <a:rPr lang="ja-JP" altLang="en-US" sz="1800" b="1" i="1">
                <a:effectLst/>
                <a:latin typeface="+mn-ea"/>
              </a:rPr>
              <a:t>！</a:t>
            </a:r>
            <a:r>
              <a:rPr lang="en-US" altLang="ja-JP" sz="1800" b="1" dirty="0">
                <a:effectLst/>
                <a:latin typeface="+mn-ea"/>
              </a:rPr>
              <a:t>CHIKUMA</a:t>
            </a:r>
            <a:r>
              <a:rPr lang="ja-JP" altLang="en-US" sz="1800" b="1">
                <a:effectLst/>
                <a:latin typeface="+mn-ea"/>
              </a:rPr>
              <a:t>」</a:t>
            </a:r>
            <a:r>
              <a:rPr lang="en-US" altLang="ja-JP" sz="1800" b="1" dirty="0">
                <a:effectLst/>
                <a:latin typeface="+mn-ea"/>
              </a:rPr>
              <a:t>-2022</a:t>
            </a:r>
            <a:r>
              <a:rPr lang="ja-JP" altLang="en-US" sz="1800" b="1">
                <a:effectLst/>
                <a:latin typeface="+mn-ea"/>
              </a:rPr>
              <a:t>年</a:t>
            </a:r>
            <a:r>
              <a:rPr lang="en-US" altLang="ja-JP" sz="1800" b="1" dirty="0">
                <a:effectLst/>
                <a:latin typeface="+mn-ea"/>
              </a:rPr>
              <a:t>〜</a:t>
            </a:r>
            <a:endParaRPr lang="ja-JP" altLang="en-US"/>
          </a:p>
        </p:txBody>
      </p:sp>
      <p:pic>
        <p:nvPicPr>
          <p:cNvPr id="28" name="図 27">
            <a:extLst>
              <a:ext uri="{FF2B5EF4-FFF2-40B4-BE49-F238E27FC236}">
                <a16:creationId xmlns:a16="http://schemas.microsoft.com/office/drawing/2014/main" id="{82A59C29-A1D8-044C-B7F0-748176A6E920}"/>
              </a:ext>
            </a:extLst>
          </p:cNvPr>
          <p:cNvPicPr>
            <a:picLocks noChangeAspect="1"/>
          </p:cNvPicPr>
          <p:nvPr/>
        </p:nvPicPr>
        <p:blipFill>
          <a:blip r:embed="rId11"/>
          <a:stretch>
            <a:fillRect/>
          </a:stretch>
        </p:blipFill>
        <p:spPr>
          <a:xfrm>
            <a:off x="5692877" y="5116003"/>
            <a:ext cx="2391492" cy="1473453"/>
          </a:xfrm>
          <a:prstGeom prst="rect">
            <a:avLst/>
          </a:prstGeom>
        </p:spPr>
      </p:pic>
      <p:sp>
        <p:nvSpPr>
          <p:cNvPr id="31" name="テキスト ボックス 30">
            <a:extLst>
              <a:ext uri="{FF2B5EF4-FFF2-40B4-BE49-F238E27FC236}">
                <a16:creationId xmlns:a16="http://schemas.microsoft.com/office/drawing/2014/main" id="{F3AE5049-5985-DA49-A244-72EB46175F79}"/>
              </a:ext>
            </a:extLst>
          </p:cNvPr>
          <p:cNvSpPr txBox="1"/>
          <p:nvPr/>
        </p:nvSpPr>
        <p:spPr>
          <a:xfrm>
            <a:off x="5064125" y="920234"/>
            <a:ext cx="5175250" cy="430887"/>
          </a:xfrm>
          <a:prstGeom prst="rect">
            <a:avLst/>
          </a:prstGeom>
          <a:noFill/>
        </p:spPr>
        <p:txBody>
          <a:bodyPr wrap="square">
            <a:spAutoFit/>
          </a:bodyPr>
          <a:lstStyle/>
          <a:p>
            <a:r>
              <a:rPr lang="ja-JP" altLang="en-US" sz="1100" b="1">
                <a:latin typeface="+mn-ea"/>
              </a:rPr>
              <a:t>データやファクトに基づく意思表示を中学生からの全住民を対象に</a:t>
            </a:r>
            <a:endParaRPr lang="en-US" altLang="ja-JP" sz="1100" b="1" dirty="0">
              <a:latin typeface="+mn-ea"/>
            </a:endParaRPr>
          </a:p>
          <a:p>
            <a:r>
              <a:rPr lang="ja-JP" altLang="en-US" sz="1100" b="1">
                <a:latin typeface="+mn-ea"/>
              </a:rPr>
              <a:t>行うことで、「人が育つまちづくり」の戦略方向性の合意形成に成功</a:t>
            </a:r>
            <a:endParaRPr lang="ja-JP" altLang="en-US" sz="1100"/>
          </a:p>
        </p:txBody>
      </p:sp>
      <p:sp>
        <p:nvSpPr>
          <p:cNvPr id="32" name="テキスト ボックス 31">
            <a:extLst>
              <a:ext uri="{FF2B5EF4-FFF2-40B4-BE49-F238E27FC236}">
                <a16:creationId xmlns:a16="http://schemas.microsoft.com/office/drawing/2014/main" id="{A52848EC-0AEA-0D49-A120-B17CD43EC076}"/>
              </a:ext>
            </a:extLst>
          </p:cNvPr>
          <p:cNvSpPr txBox="1"/>
          <p:nvPr/>
        </p:nvSpPr>
        <p:spPr>
          <a:xfrm>
            <a:off x="5572125" y="4488934"/>
            <a:ext cx="4333875" cy="600164"/>
          </a:xfrm>
          <a:prstGeom prst="rect">
            <a:avLst/>
          </a:prstGeom>
          <a:noFill/>
        </p:spPr>
        <p:txBody>
          <a:bodyPr wrap="square">
            <a:spAutoFit/>
          </a:bodyPr>
          <a:lstStyle/>
          <a:p>
            <a:r>
              <a:rPr lang="ja-JP" altLang="en-US" sz="1100" b="1">
                <a:latin typeface="+mn-ea"/>
              </a:rPr>
              <a:t>塩谷町バージョンで得られた知見をもとに機能、運用手法を全面バージョンアップ。デジタル・ガバメントのプラットフォーム</a:t>
            </a:r>
            <a:endParaRPr lang="en-US" altLang="ja-JP" sz="1100" b="1" dirty="0">
              <a:latin typeface="+mn-ea"/>
            </a:endParaRPr>
          </a:p>
          <a:p>
            <a:r>
              <a:rPr lang="ja-JP" altLang="en-US" sz="1100" b="1">
                <a:latin typeface="+mn-ea"/>
              </a:rPr>
              <a:t>として実装をスタート。</a:t>
            </a:r>
            <a:endParaRPr lang="ja-JP" altLang="en-US" sz="1100"/>
          </a:p>
        </p:txBody>
      </p:sp>
      <p:sp>
        <p:nvSpPr>
          <p:cNvPr id="34" name="テキスト ボックス 33">
            <a:extLst>
              <a:ext uri="{FF2B5EF4-FFF2-40B4-BE49-F238E27FC236}">
                <a16:creationId xmlns:a16="http://schemas.microsoft.com/office/drawing/2014/main" id="{3DB926AB-5B20-C340-943C-6659B5B3B0B7}"/>
              </a:ext>
            </a:extLst>
          </p:cNvPr>
          <p:cNvSpPr txBox="1"/>
          <p:nvPr/>
        </p:nvSpPr>
        <p:spPr>
          <a:xfrm>
            <a:off x="8074025" y="5162034"/>
            <a:ext cx="1831975" cy="1200329"/>
          </a:xfrm>
          <a:prstGeom prst="rect">
            <a:avLst/>
          </a:prstGeom>
          <a:noFill/>
        </p:spPr>
        <p:txBody>
          <a:bodyPr wrap="square">
            <a:spAutoFit/>
          </a:bodyPr>
          <a:lstStyle/>
          <a:p>
            <a:r>
              <a:rPr lang="ja-JP" altLang="en-US" sz="1200" b="1">
                <a:latin typeface="+mn-ea"/>
              </a:rPr>
              <a:t>市内の中学校での防災ワークショップを実施。</a:t>
            </a:r>
            <a:endParaRPr lang="en-US" altLang="ja-JP" sz="1200" b="1" dirty="0">
              <a:latin typeface="+mn-ea"/>
            </a:endParaRPr>
          </a:p>
          <a:p>
            <a:r>
              <a:rPr lang="ja-JP" altLang="en-US" sz="1200" b="1">
                <a:latin typeface="+mn-ea"/>
              </a:rPr>
              <a:t>各校の防災認識を確認</a:t>
            </a:r>
            <a:endParaRPr lang="en-US" altLang="ja-JP" sz="1200" b="1" dirty="0">
              <a:latin typeface="+mn-ea"/>
            </a:endParaRPr>
          </a:p>
          <a:p>
            <a:r>
              <a:rPr lang="ja-JP" altLang="en-US" sz="1200" b="1">
                <a:latin typeface="+mn-ea"/>
              </a:rPr>
              <a:t>することで、次の防災コミュニケーションに</a:t>
            </a:r>
            <a:endParaRPr lang="en-US" altLang="ja-JP" sz="1200" b="1" dirty="0">
              <a:latin typeface="+mn-ea"/>
            </a:endParaRPr>
          </a:p>
          <a:p>
            <a:r>
              <a:rPr lang="ja-JP" altLang="en-US" sz="1200" b="1">
                <a:latin typeface="+mn-ea"/>
              </a:rPr>
              <a:t>反映。</a:t>
            </a:r>
            <a:endParaRPr lang="en-US" altLang="ja-JP" sz="1200" b="1" dirty="0">
              <a:latin typeface="+mn-ea"/>
            </a:endParaRPr>
          </a:p>
        </p:txBody>
      </p:sp>
      <p:cxnSp>
        <p:nvCxnSpPr>
          <p:cNvPr id="35" name="直線コネクタ 34">
            <a:extLst>
              <a:ext uri="{FF2B5EF4-FFF2-40B4-BE49-F238E27FC236}">
                <a16:creationId xmlns:a16="http://schemas.microsoft.com/office/drawing/2014/main" id="{32F62BBB-673C-3049-8AE9-6B428BA9E26D}"/>
              </a:ext>
            </a:extLst>
          </p:cNvPr>
          <p:cNvCxnSpPr>
            <a:cxnSpLocks/>
          </p:cNvCxnSpPr>
          <p:nvPr/>
        </p:nvCxnSpPr>
        <p:spPr>
          <a:xfrm flipH="1">
            <a:off x="0" y="883653"/>
            <a:ext cx="935575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C6BD89BC-6621-A544-8BCA-370DA0B07B70}"/>
              </a:ext>
            </a:extLst>
          </p:cNvPr>
          <p:cNvCxnSpPr>
            <a:cxnSpLocks/>
          </p:cNvCxnSpPr>
          <p:nvPr/>
        </p:nvCxnSpPr>
        <p:spPr>
          <a:xfrm flipH="1">
            <a:off x="0" y="4401553"/>
            <a:ext cx="935575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F7345F7E-959C-E842-A693-8F4B664502D8}"/>
              </a:ext>
            </a:extLst>
          </p:cNvPr>
          <p:cNvSpPr txBox="1"/>
          <p:nvPr/>
        </p:nvSpPr>
        <p:spPr>
          <a:xfrm>
            <a:off x="3375025" y="0"/>
            <a:ext cx="5175250" cy="461665"/>
          </a:xfrm>
          <a:prstGeom prst="rect">
            <a:avLst/>
          </a:prstGeom>
          <a:noFill/>
        </p:spPr>
        <p:txBody>
          <a:bodyPr wrap="square">
            <a:spAutoFit/>
          </a:bodyPr>
          <a:lstStyle/>
          <a:p>
            <a:r>
              <a:rPr lang="ja-JP" altLang="en-US" sz="1200">
                <a:latin typeface="+mn-ea"/>
              </a:rPr>
              <a:t>「　　　」は、スタンフォード大学の</a:t>
            </a:r>
            <a:r>
              <a:rPr lang="en-US" altLang="ja-JP" sz="1200" dirty="0">
                <a:latin typeface="+mn-ea"/>
              </a:rPr>
              <a:t>DP</a:t>
            </a:r>
            <a:r>
              <a:rPr lang="ja-JP" altLang="en-US" sz="1200">
                <a:latin typeface="+mn-ea"/>
              </a:rPr>
              <a:t>（討論型世論調査）の発展型として、慶應義塾大学大学院での研究を通じて開発されています。</a:t>
            </a:r>
            <a:endParaRPr lang="ja-JP" altLang="en-US" sz="1200"/>
          </a:p>
        </p:txBody>
      </p:sp>
      <p:pic>
        <p:nvPicPr>
          <p:cNvPr id="39" name="図 38">
            <a:extLst>
              <a:ext uri="{FF2B5EF4-FFF2-40B4-BE49-F238E27FC236}">
                <a16:creationId xmlns:a16="http://schemas.microsoft.com/office/drawing/2014/main" id="{666DF887-B413-6D46-8BDE-8D2C291A2E36}"/>
              </a:ext>
            </a:extLst>
          </p:cNvPr>
          <p:cNvPicPr>
            <a:picLocks noChangeAspect="1"/>
          </p:cNvPicPr>
          <p:nvPr/>
        </p:nvPicPr>
        <p:blipFill>
          <a:blip r:embed="rId12"/>
          <a:stretch>
            <a:fillRect/>
          </a:stretch>
        </p:blipFill>
        <p:spPr>
          <a:xfrm>
            <a:off x="3634144" y="90913"/>
            <a:ext cx="455256" cy="95707"/>
          </a:xfrm>
          <a:prstGeom prst="rect">
            <a:avLst/>
          </a:prstGeom>
        </p:spPr>
      </p:pic>
      <p:pic>
        <p:nvPicPr>
          <p:cNvPr id="41" name="図 40">
            <a:extLst>
              <a:ext uri="{FF2B5EF4-FFF2-40B4-BE49-F238E27FC236}">
                <a16:creationId xmlns:a16="http://schemas.microsoft.com/office/drawing/2014/main" id="{6919C00A-36EB-FE4F-9917-EB17B39D09F5}"/>
              </a:ext>
            </a:extLst>
          </p:cNvPr>
          <p:cNvPicPr>
            <a:picLocks noChangeAspect="1"/>
          </p:cNvPicPr>
          <p:nvPr/>
        </p:nvPicPr>
        <p:blipFill>
          <a:blip r:embed="rId13"/>
          <a:stretch>
            <a:fillRect/>
          </a:stretch>
        </p:blipFill>
        <p:spPr>
          <a:xfrm>
            <a:off x="451576" y="2320290"/>
            <a:ext cx="1587285" cy="1415687"/>
          </a:xfrm>
          <a:prstGeom prst="rect">
            <a:avLst/>
          </a:prstGeom>
        </p:spPr>
      </p:pic>
      <p:pic>
        <p:nvPicPr>
          <p:cNvPr id="43" name="図 42">
            <a:extLst>
              <a:ext uri="{FF2B5EF4-FFF2-40B4-BE49-F238E27FC236}">
                <a16:creationId xmlns:a16="http://schemas.microsoft.com/office/drawing/2014/main" id="{DD796EAF-3A0E-7642-BD1A-2935BCF99968}"/>
              </a:ext>
            </a:extLst>
          </p:cNvPr>
          <p:cNvPicPr>
            <a:picLocks noChangeAspect="1"/>
          </p:cNvPicPr>
          <p:nvPr/>
        </p:nvPicPr>
        <p:blipFill>
          <a:blip r:embed="rId14"/>
          <a:stretch>
            <a:fillRect/>
          </a:stretch>
        </p:blipFill>
        <p:spPr>
          <a:xfrm>
            <a:off x="166006" y="4493622"/>
            <a:ext cx="2490107" cy="1826078"/>
          </a:xfrm>
          <a:prstGeom prst="rect">
            <a:avLst/>
          </a:prstGeom>
        </p:spPr>
      </p:pic>
      <p:pic>
        <p:nvPicPr>
          <p:cNvPr id="45" name="図 44">
            <a:extLst>
              <a:ext uri="{FF2B5EF4-FFF2-40B4-BE49-F238E27FC236}">
                <a16:creationId xmlns:a16="http://schemas.microsoft.com/office/drawing/2014/main" id="{D1CFB6C6-D889-594F-9E90-35709ECC4495}"/>
              </a:ext>
            </a:extLst>
          </p:cNvPr>
          <p:cNvPicPr>
            <a:picLocks noChangeAspect="1"/>
          </p:cNvPicPr>
          <p:nvPr/>
        </p:nvPicPr>
        <p:blipFill>
          <a:blip r:embed="rId15"/>
          <a:stretch>
            <a:fillRect/>
          </a:stretch>
        </p:blipFill>
        <p:spPr>
          <a:xfrm>
            <a:off x="2956561" y="4528457"/>
            <a:ext cx="2294708" cy="2219880"/>
          </a:xfrm>
          <a:prstGeom prst="rect">
            <a:avLst/>
          </a:prstGeom>
        </p:spPr>
      </p:pic>
      <p:sp>
        <p:nvSpPr>
          <p:cNvPr id="47" name="テキスト ボックス 46">
            <a:extLst>
              <a:ext uri="{FF2B5EF4-FFF2-40B4-BE49-F238E27FC236}">
                <a16:creationId xmlns:a16="http://schemas.microsoft.com/office/drawing/2014/main" id="{408623F6-DC1A-CF4C-80B6-5972E9D3FF62}"/>
              </a:ext>
            </a:extLst>
          </p:cNvPr>
          <p:cNvSpPr txBox="1"/>
          <p:nvPr/>
        </p:nvSpPr>
        <p:spPr>
          <a:xfrm>
            <a:off x="124097" y="6368533"/>
            <a:ext cx="2636520" cy="276999"/>
          </a:xfrm>
          <a:prstGeom prst="rect">
            <a:avLst/>
          </a:prstGeom>
          <a:noFill/>
        </p:spPr>
        <p:txBody>
          <a:bodyPr wrap="square">
            <a:spAutoFit/>
          </a:bodyPr>
          <a:lstStyle/>
          <a:p>
            <a:r>
              <a:rPr lang="ja-JP" altLang="en-US" sz="1200"/>
              <a:t>https://www.city.chikuma.lg.jp</a:t>
            </a:r>
          </a:p>
        </p:txBody>
      </p:sp>
      <p:sp>
        <p:nvSpPr>
          <p:cNvPr id="29" name="スライド番号プレースホルダー 1">
            <a:extLst>
              <a:ext uri="{FF2B5EF4-FFF2-40B4-BE49-F238E27FC236}">
                <a16:creationId xmlns:a16="http://schemas.microsoft.com/office/drawing/2014/main" id="{B617CC13-4861-374C-8AEC-A1388F153938}"/>
              </a:ext>
            </a:extLst>
          </p:cNvPr>
          <p:cNvSpPr>
            <a:spLocks noGrp="1"/>
          </p:cNvSpPr>
          <p:nvPr>
            <p:ph type="sldNum" sz="quarter" idx="12"/>
          </p:nvPr>
        </p:nvSpPr>
        <p:spPr>
          <a:xfrm>
            <a:off x="7677150" y="0"/>
            <a:ext cx="2228850" cy="365125"/>
          </a:xfrm>
        </p:spPr>
        <p:txBody>
          <a:bodyPr/>
          <a:lstStyle/>
          <a:p>
            <a:fld id="{A24A08D3-4842-684C-BE54-C9E1F2E8DB8B}" type="slidenum">
              <a:rPr kumimoji="1" lang="ja-JP" altLang="en-US" smtClean="0"/>
              <a:t>40</a:t>
            </a:fld>
            <a:endParaRPr kumimoji="1" lang="ja-JP" altLang="en-US"/>
          </a:p>
        </p:txBody>
      </p:sp>
    </p:spTree>
    <p:extLst>
      <p:ext uri="{BB962C8B-B14F-4D97-AF65-F5344CB8AC3E}">
        <p14:creationId xmlns:p14="http://schemas.microsoft.com/office/powerpoint/2010/main" val="20446941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71AC61E0-7F53-8C49-AB95-F42458ADE61C}"/>
              </a:ext>
            </a:extLst>
          </p:cNvPr>
          <p:cNvPicPr>
            <a:picLocks noChangeAspect="1"/>
          </p:cNvPicPr>
          <p:nvPr/>
        </p:nvPicPr>
        <p:blipFill>
          <a:blip r:embed="rId2"/>
          <a:stretch>
            <a:fillRect/>
          </a:stretch>
        </p:blipFill>
        <p:spPr>
          <a:xfrm>
            <a:off x="319946" y="1052513"/>
            <a:ext cx="1701800" cy="622300"/>
          </a:xfrm>
          <a:prstGeom prst="rect">
            <a:avLst/>
          </a:prstGeom>
        </p:spPr>
      </p:pic>
      <p:pic>
        <p:nvPicPr>
          <p:cNvPr id="5" name="図 4">
            <a:extLst>
              <a:ext uri="{FF2B5EF4-FFF2-40B4-BE49-F238E27FC236}">
                <a16:creationId xmlns:a16="http://schemas.microsoft.com/office/drawing/2014/main" id="{06711D10-1CA2-984E-A7F5-3E0154506B98}"/>
              </a:ext>
            </a:extLst>
          </p:cNvPr>
          <p:cNvPicPr>
            <a:picLocks noChangeAspect="1"/>
          </p:cNvPicPr>
          <p:nvPr/>
        </p:nvPicPr>
        <p:blipFill>
          <a:blip r:embed="rId3"/>
          <a:stretch>
            <a:fillRect/>
          </a:stretch>
        </p:blipFill>
        <p:spPr>
          <a:xfrm>
            <a:off x="2303051" y="978196"/>
            <a:ext cx="6891191" cy="5714450"/>
          </a:xfrm>
          <a:prstGeom prst="rect">
            <a:avLst/>
          </a:prstGeom>
        </p:spPr>
      </p:pic>
      <p:sp>
        <p:nvSpPr>
          <p:cNvPr id="6" name="正方形/長方形 5">
            <a:extLst>
              <a:ext uri="{FF2B5EF4-FFF2-40B4-BE49-F238E27FC236}">
                <a16:creationId xmlns:a16="http://schemas.microsoft.com/office/drawing/2014/main" id="{DE1E20F8-3B53-7344-BF5F-B798EF812E2A}"/>
              </a:ext>
            </a:extLst>
          </p:cNvPr>
          <p:cNvSpPr/>
          <p:nvPr/>
        </p:nvSpPr>
        <p:spPr>
          <a:xfrm>
            <a:off x="1247047" y="744279"/>
            <a:ext cx="1711841" cy="25518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814A2FF0-4682-F44D-8636-610380B3036C}"/>
              </a:ext>
            </a:extLst>
          </p:cNvPr>
          <p:cNvSpPr/>
          <p:nvPr/>
        </p:nvSpPr>
        <p:spPr>
          <a:xfrm rot="5400000">
            <a:off x="4930139" y="-4168181"/>
            <a:ext cx="45719" cy="9906001"/>
          </a:xfrm>
          <a:prstGeom prst="rect">
            <a:avLst/>
          </a:prstGeom>
          <a:pattFill prst="dkDnDiag">
            <a:fgClr>
              <a:srgbClr val="1CC6D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a:extLst>
              <a:ext uri="{FF2B5EF4-FFF2-40B4-BE49-F238E27FC236}">
                <a16:creationId xmlns:a16="http://schemas.microsoft.com/office/drawing/2014/main" id="{CD3EB619-10B1-9D42-8F16-A83148E5C818}"/>
              </a:ext>
            </a:extLst>
          </p:cNvPr>
          <p:cNvPicPr>
            <a:picLocks noChangeAspect="1"/>
          </p:cNvPicPr>
          <p:nvPr/>
        </p:nvPicPr>
        <p:blipFill>
          <a:blip r:embed="rId4"/>
          <a:stretch>
            <a:fillRect/>
          </a:stretch>
        </p:blipFill>
        <p:spPr>
          <a:xfrm>
            <a:off x="547757" y="48645"/>
            <a:ext cx="1969732" cy="696163"/>
          </a:xfrm>
          <a:prstGeom prst="rect">
            <a:avLst/>
          </a:prstGeom>
        </p:spPr>
      </p:pic>
      <p:sp>
        <p:nvSpPr>
          <p:cNvPr id="10" name="テキスト ボックス 9">
            <a:extLst>
              <a:ext uri="{FF2B5EF4-FFF2-40B4-BE49-F238E27FC236}">
                <a16:creationId xmlns:a16="http://schemas.microsoft.com/office/drawing/2014/main" id="{AF2C9B98-F42F-4E42-8918-D459B4585AD9}"/>
              </a:ext>
            </a:extLst>
          </p:cNvPr>
          <p:cNvSpPr txBox="1"/>
          <p:nvPr/>
        </p:nvSpPr>
        <p:spPr>
          <a:xfrm>
            <a:off x="2583400" y="540145"/>
            <a:ext cx="954107" cy="215444"/>
          </a:xfrm>
          <a:prstGeom prst="rect">
            <a:avLst/>
          </a:prstGeom>
          <a:noFill/>
        </p:spPr>
        <p:txBody>
          <a:bodyPr wrap="none" rtlCol="0">
            <a:spAutoFit/>
          </a:bodyPr>
          <a:lstStyle/>
          <a:p>
            <a:r>
              <a:rPr kumimoji="1" lang="en-US" altLang="ja-JP" sz="800" dirty="0">
                <a:latin typeface="Yu Gothic" panose="020B0400000000000000" pitchFamily="34" charset="-128"/>
                <a:ea typeface="Yu Gothic" panose="020B0400000000000000" pitchFamily="34" charset="-128"/>
              </a:rPr>
              <a:t>2017</a:t>
            </a:r>
            <a:r>
              <a:rPr kumimoji="1" lang="ja-JP" altLang="en-US" sz="800">
                <a:latin typeface="Yu Gothic" panose="020B0400000000000000" pitchFamily="34" charset="-128"/>
                <a:ea typeface="Yu Gothic" panose="020B0400000000000000" pitchFamily="34" charset="-128"/>
              </a:rPr>
              <a:t>年</a:t>
            </a:r>
            <a:r>
              <a:rPr kumimoji="1" lang="en-US" altLang="ja-JP" sz="800" dirty="0">
                <a:latin typeface="Yu Gothic" panose="020B0400000000000000" pitchFamily="34" charset="-128"/>
                <a:ea typeface="Yu Gothic" panose="020B0400000000000000" pitchFamily="34" charset="-128"/>
              </a:rPr>
              <a:t>11</a:t>
            </a:r>
            <a:r>
              <a:rPr kumimoji="1" lang="ja-JP" altLang="en-US" sz="800">
                <a:latin typeface="Yu Gothic" panose="020B0400000000000000" pitchFamily="34" charset="-128"/>
                <a:ea typeface="Yu Gothic" panose="020B0400000000000000" pitchFamily="34" charset="-128"/>
              </a:rPr>
              <a:t>月</a:t>
            </a:r>
            <a:r>
              <a:rPr kumimoji="1" lang="en-US" altLang="ja-JP" sz="800" dirty="0">
                <a:latin typeface="Yu Gothic" panose="020B0400000000000000" pitchFamily="34" charset="-128"/>
                <a:ea typeface="Yu Gothic" panose="020B0400000000000000" pitchFamily="34" charset="-128"/>
              </a:rPr>
              <a:t>27</a:t>
            </a:r>
            <a:r>
              <a:rPr kumimoji="1" lang="ja-JP" altLang="en-US" sz="800">
                <a:latin typeface="Yu Gothic" panose="020B0400000000000000" pitchFamily="34" charset="-128"/>
                <a:ea typeface="Yu Gothic" panose="020B0400000000000000" pitchFamily="34" charset="-128"/>
              </a:rPr>
              <a:t>日</a:t>
            </a:r>
          </a:p>
        </p:txBody>
      </p:sp>
      <p:sp>
        <p:nvSpPr>
          <p:cNvPr id="11" name="テキスト ボックス 10">
            <a:extLst>
              <a:ext uri="{FF2B5EF4-FFF2-40B4-BE49-F238E27FC236}">
                <a16:creationId xmlns:a16="http://schemas.microsoft.com/office/drawing/2014/main" id="{58D98CE0-7BEA-8C4C-8F3B-D6E5372FE8FE}"/>
              </a:ext>
            </a:extLst>
          </p:cNvPr>
          <p:cNvSpPr txBox="1"/>
          <p:nvPr/>
        </p:nvSpPr>
        <p:spPr>
          <a:xfrm>
            <a:off x="2656810" y="246450"/>
            <a:ext cx="1261850" cy="307760"/>
          </a:xfrm>
          <a:prstGeom prst="rect">
            <a:avLst/>
          </a:prstGeom>
          <a:noFill/>
        </p:spPr>
        <p:txBody>
          <a:bodyPr wrap="none" lIns="91423" tIns="45712" rIns="91423" bIns="45712" rtlCol="0">
            <a:spAutoFit/>
          </a:bodyPr>
          <a:lstStyle/>
          <a:p>
            <a:r>
              <a:rPr lang="ja-JP" altLang="en-US" sz="1400" b="1">
                <a:latin typeface="メイリオ"/>
                <a:ea typeface="メイリオ"/>
                <a:cs typeface="メイリオ"/>
              </a:rPr>
              <a:t>記事での紹介</a:t>
            </a:r>
            <a:endParaRPr lang="en-US" altLang="ja-JP" sz="1400" b="1" dirty="0">
              <a:solidFill>
                <a:srgbClr val="000000"/>
              </a:solidFill>
              <a:latin typeface="メイリオ"/>
              <a:ea typeface="メイリオ"/>
              <a:cs typeface="メイリオ"/>
            </a:endParaRPr>
          </a:p>
        </p:txBody>
      </p:sp>
      <p:sp>
        <p:nvSpPr>
          <p:cNvPr id="2" name="スライド番号プレースホルダー 1">
            <a:extLst>
              <a:ext uri="{FF2B5EF4-FFF2-40B4-BE49-F238E27FC236}">
                <a16:creationId xmlns:a16="http://schemas.microsoft.com/office/drawing/2014/main" id="{D84652C7-0B9D-1649-8259-2D3BED41A9E8}"/>
              </a:ext>
            </a:extLst>
          </p:cNvPr>
          <p:cNvSpPr>
            <a:spLocks noGrp="1"/>
          </p:cNvSpPr>
          <p:nvPr>
            <p:ph type="sldNum" sz="quarter" idx="12"/>
          </p:nvPr>
        </p:nvSpPr>
        <p:spPr/>
        <p:txBody>
          <a:bodyPr/>
          <a:lstStyle/>
          <a:p>
            <a:fld id="{A24A08D3-4842-684C-BE54-C9E1F2E8DB8B}" type="slidenum">
              <a:rPr kumimoji="1" lang="ja-JP" altLang="en-US" smtClean="0"/>
              <a:t>41</a:t>
            </a:fld>
            <a:endParaRPr kumimoji="1" lang="ja-JP" altLang="en-US"/>
          </a:p>
        </p:txBody>
      </p:sp>
    </p:spTree>
    <p:extLst>
      <p:ext uri="{BB962C8B-B14F-4D97-AF65-F5344CB8AC3E}">
        <p14:creationId xmlns:p14="http://schemas.microsoft.com/office/powerpoint/2010/main" val="34962795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線コネクタ 23">
            <a:extLst>
              <a:ext uri="{FF2B5EF4-FFF2-40B4-BE49-F238E27FC236}">
                <a16:creationId xmlns:a16="http://schemas.microsoft.com/office/drawing/2014/main" id="{E817561D-069E-AB4A-9C00-C9C6E09FCBD4}"/>
              </a:ext>
            </a:extLst>
          </p:cNvPr>
          <p:cNvCxnSpPr/>
          <p:nvPr/>
        </p:nvCxnSpPr>
        <p:spPr>
          <a:xfrm>
            <a:off x="814037" y="5164546"/>
            <a:ext cx="8298819" cy="0"/>
          </a:xfrm>
          <a:prstGeom prst="line">
            <a:avLst/>
          </a:prstGeom>
          <a:ln w="6350" cmpd="sng">
            <a:solidFill>
              <a:srgbClr val="660066"/>
            </a:solidFill>
            <a:prstDash val="lgDash"/>
          </a:ln>
        </p:spPr>
        <p:style>
          <a:lnRef idx="2">
            <a:schemeClr val="accent1"/>
          </a:lnRef>
          <a:fillRef idx="0">
            <a:schemeClr val="accent1"/>
          </a:fillRef>
          <a:effectRef idx="1">
            <a:schemeClr val="accent1"/>
          </a:effectRef>
          <a:fontRef idx="minor">
            <a:schemeClr val="tx1"/>
          </a:fontRef>
        </p:style>
      </p:cxnSp>
      <p:cxnSp>
        <p:nvCxnSpPr>
          <p:cNvPr id="25" name="直線コネクタ 24">
            <a:extLst>
              <a:ext uri="{FF2B5EF4-FFF2-40B4-BE49-F238E27FC236}">
                <a16:creationId xmlns:a16="http://schemas.microsoft.com/office/drawing/2014/main" id="{FF92E6E6-9D88-AF49-8887-6F68B7BAFBF4}"/>
              </a:ext>
            </a:extLst>
          </p:cNvPr>
          <p:cNvCxnSpPr/>
          <p:nvPr/>
        </p:nvCxnSpPr>
        <p:spPr>
          <a:xfrm>
            <a:off x="824831" y="6006675"/>
            <a:ext cx="8298819" cy="0"/>
          </a:xfrm>
          <a:prstGeom prst="line">
            <a:avLst/>
          </a:prstGeom>
          <a:ln w="6350" cmpd="sng">
            <a:solidFill>
              <a:srgbClr val="660066"/>
            </a:solidFill>
            <a:prstDash val="lgDash"/>
          </a:ln>
        </p:spPr>
        <p:style>
          <a:lnRef idx="2">
            <a:schemeClr val="accent1"/>
          </a:lnRef>
          <a:fillRef idx="0">
            <a:schemeClr val="accent1"/>
          </a:fillRef>
          <a:effectRef idx="1">
            <a:schemeClr val="accent1"/>
          </a:effectRef>
          <a:fontRef idx="minor">
            <a:schemeClr val="tx1"/>
          </a:fontRef>
        </p:style>
      </p:cxnSp>
      <p:cxnSp>
        <p:nvCxnSpPr>
          <p:cNvPr id="26" name="直線コネクタ 25">
            <a:extLst>
              <a:ext uri="{FF2B5EF4-FFF2-40B4-BE49-F238E27FC236}">
                <a16:creationId xmlns:a16="http://schemas.microsoft.com/office/drawing/2014/main" id="{B9AD7CB4-8951-5548-A546-9FB745AFBC25}"/>
              </a:ext>
            </a:extLst>
          </p:cNvPr>
          <p:cNvCxnSpPr/>
          <p:nvPr/>
        </p:nvCxnSpPr>
        <p:spPr>
          <a:xfrm>
            <a:off x="809288" y="4536934"/>
            <a:ext cx="8298819" cy="0"/>
          </a:xfrm>
          <a:prstGeom prst="line">
            <a:avLst/>
          </a:prstGeom>
          <a:ln w="6350" cmpd="sng">
            <a:solidFill>
              <a:srgbClr val="660066"/>
            </a:solidFill>
            <a:prstDash val="lgDash"/>
          </a:ln>
        </p:spPr>
        <p:style>
          <a:lnRef idx="2">
            <a:schemeClr val="accent1"/>
          </a:lnRef>
          <a:fillRef idx="0">
            <a:schemeClr val="accent1"/>
          </a:fillRef>
          <a:effectRef idx="1">
            <a:schemeClr val="accent1"/>
          </a:effectRef>
          <a:fontRef idx="minor">
            <a:schemeClr val="tx1"/>
          </a:fontRef>
        </p:style>
      </p:cxnSp>
      <p:cxnSp>
        <p:nvCxnSpPr>
          <p:cNvPr id="27" name="直線コネクタ 26">
            <a:extLst>
              <a:ext uri="{FF2B5EF4-FFF2-40B4-BE49-F238E27FC236}">
                <a16:creationId xmlns:a16="http://schemas.microsoft.com/office/drawing/2014/main" id="{18A0535B-67A9-4146-A1F3-AD9E11CC1C33}"/>
              </a:ext>
            </a:extLst>
          </p:cNvPr>
          <p:cNvCxnSpPr/>
          <p:nvPr/>
        </p:nvCxnSpPr>
        <p:spPr>
          <a:xfrm>
            <a:off x="845643" y="3909323"/>
            <a:ext cx="8298819" cy="0"/>
          </a:xfrm>
          <a:prstGeom prst="line">
            <a:avLst/>
          </a:prstGeom>
          <a:ln w="6350" cmpd="sng">
            <a:solidFill>
              <a:srgbClr val="660066"/>
            </a:solidFill>
            <a:prstDash val="lgDash"/>
          </a:ln>
        </p:spPr>
        <p:style>
          <a:lnRef idx="2">
            <a:schemeClr val="accent1"/>
          </a:lnRef>
          <a:fillRef idx="0">
            <a:schemeClr val="accent1"/>
          </a:fillRef>
          <a:effectRef idx="1">
            <a:schemeClr val="accent1"/>
          </a:effectRef>
          <a:fontRef idx="minor">
            <a:schemeClr val="tx1"/>
          </a:fontRef>
        </p:style>
      </p:cxnSp>
      <p:cxnSp>
        <p:nvCxnSpPr>
          <p:cNvPr id="28" name="直線コネクタ 27">
            <a:extLst>
              <a:ext uri="{FF2B5EF4-FFF2-40B4-BE49-F238E27FC236}">
                <a16:creationId xmlns:a16="http://schemas.microsoft.com/office/drawing/2014/main" id="{927F2F60-3963-BB4F-864E-268AD5060F16}"/>
              </a:ext>
            </a:extLst>
          </p:cNvPr>
          <p:cNvCxnSpPr/>
          <p:nvPr/>
        </p:nvCxnSpPr>
        <p:spPr>
          <a:xfrm>
            <a:off x="845643" y="3281710"/>
            <a:ext cx="8298819" cy="0"/>
          </a:xfrm>
          <a:prstGeom prst="line">
            <a:avLst/>
          </a:prstGeom>
          <a:ln w="6350" cmpd="sng">
            <a:solidFill>
              <a:srgbClr val="660066"/>
            </a:solidFill>
            <a:prstDash val="lgDash"/>
          </a:ln>
        </p:spPr>
        <p:style>
          <a:lnRef idx="2">
            <a:schemeClr val="accent1"/>
          </a:lnRef>
          <a:fillRef idx="0">
            <a:schemeClr val="accent1"/>
          </a:fillRef>
          <a:effectRef idx="1">
            <a:schemeClr val="accent1"/>
          </a:effectRef>
          <a:fontRef idx="minor">
            <a:schemeClr val="tx1"/>
          </a:fontRef>
        </p:style>
      </p:cxnSp>
      <p:sp>
        <p:nvSpPr>
          <p:cNvPr id="69" name="角丸四角形 68">
            <a:extLst>
              <a:ext uri="{FF2B5EF4-FFF2-40B4-BE49-F238E27FC236}">
                <a16:creationId xmlns:a16="http://schemas.microsoft.com/office/drawing/2014/main" id="{6E747727-2C40-8645-BEAF-C62DF23B9EBA}"/>
              </a:ext>
            </a:extLst>
          </p:cNvPr>
          <p:cNvSpPr/>
          <p:nvPr/>
        </p:nvSpPr>
        <p:spPr>
          <a:xfrm>
            <a:off x="6762541" y="1649544"/>
            <a:ext cx="1833563" cy="472332"/>
          </a:xfrm>
          <a:prstGeom prst="roundRect">
            <a:avLst/>
          </a:prstGeom>
          <a:solidFill>
            <a:schemeClr val="bg1"/>
          </a:solidFill>
          <a:ln w="38100">
            <a:solidFill>
              <a:srgbClr val="053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0" name="直線コネクタ 29">
            <a:extLst>
              <a:ext uri="{FF2B5EF4-FFF2-40B4-BE49-F238E27FC236}">
                <a16:creationId xmlns:a16="http://schemas.microsoft.com/office/drawing/2014/main" id="{36E2E792-2083-034C-AD94-BE266883B6C4}"/>
              </a:ext>
            </a:extLst>
          </p:cNvPr>
          <p:cNvCxnSpPr>
            <a:cxnSpLocks/>
          </p:cNvCxnSpPr>
          <p:nvPr/>
        </p:nvCxnSpPr>
        <p:spPr>
          <a:xfrm>
            <a:off x="415925" y="2678467"/>
            <a:ext cx="9109912" cy="0"/>
          </a:xfrm>
          <a:prstGeom prst="line">
            <a:avLst/>
          </a:prstGeom>
          <a:ln>
            <a:solidFill>
              <a:srgbClr val="660066"/>
            </a:solidFill>
            <a:prstDash val="dash"/>
          </a:ln>
        </p:spPr>
        <p:style>
          <a:lnRef idx="2">
            <a:schemeClr val="accent1"/>
          </a:lnRef>
          <a:fillRef idx="0">
            <a:schemeClr val="accent1"/>
          </a:fillRef>
          <a:effectRef idx="1">
            <a:schemeClr val="accent1"/>
          </a:effectRef>
          <a:fontRef idx="minor">
            <a:schemeClr val="tx1"/>
          </a:fontRef>
        </p:style>
      </p:cxnSp>
      <p:sp>
        <p:nvSpPr>
          <p:cNvPr id="31" name="正方形/長方形 30">
            <a:extLst>
              <a:ext uri="{FF2B5EF4-FFF2-40B4-BE49-F238E27FC236}">
                <a16:creationId xmlns:a16="http://schemas.microsoft.com/office/drawing/2014/main" id="{D70EC093-DB9E-C040-B0A9-3AF5D0649443}"/>
              </a:ext>
            </a:extLst>
          </p:cNvPr>
          <p:cNvSpPr/>
          <p:nvPr/>
        </p:nvSpPr>
        <p:spPr>
          <a:xfrm>
            <a:off x="4628742" y="1855259"/>
            <a:ext cx="1398563" cy="4852724"/>
          </a:xfrm>
          <a:prstGeom prst="rect">
            <a:avLst/>
          </a:prstGeom>
          <a:solidFill>
            <a:srgbClr val="FFFFFF"/>
          </a:solidFill>
          <a:ln w="19050">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463"/>
          </a:p>
        </p:txBody>
      </p:sp>
      <p:sp>
        <p:nvSpPr>
          <p:cNvPr id="36" name="上矢印 35">
            <a:extLst>
              <a:ext uri="{FF2B5EF4-FFF2-40B4-BE49-F238E27FC236}">
                <a16:creationId xmlns:a16="http://schemas.microsoft.com/office/drawing/2014/main" id="{B634B4A3-BCC2-444B-818A-574AEFE29798}"/>
              </a:ext>
            </a:extLst>
          </p:cNvPr>
          <p:cNvSpPr/>
          <p:nvPr/>
        </p:nvSpPr>
        <p:spPr>
          <a:xfrm rot="5400000">
            <a:off x="5172980" y="542104"/>
            <a:ext cx="557672" cy="2701835"/>
          </a:xfrm>
          <a:prstGeom prst="upArrow">
            <a:avLst/>
          </a:prstGeom>
          <a:solidFill>
            <a:srgbClr val="FFC000"/>
          </a:solidFill>
          <a:ln w="28575" cmpd="sng">
            <a:solidFill>
              <a:srgbClr val="1298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463"/>
          </a:p>
        </p:txBody>
      </p:sp>
      <p:sp>
        <p:nvSpPr>
          <p:cNvPr id="64" name="テキスト ボックス 63">
            <a:extLst>
              <a:ext uri="{FF2B5EF4-FFF2-40B4-BE49-F238E27FC236}">
                <a16:creationId xmlns:a16="http://schemas.microsoft.com/office/drawing/2014/main" id="{E54ECCE9-5C4D-1546-A62D-56EB4344E5AA}"/>
              </a:ext>
            </a:extLst>
          </p:cNvPr>
          <p:cNvSpPr txBox="1"/>
          <p:nvPr/>
        </p:nvSpPr>
        <p:spPr>
          <a:xfrm>
            <a:off x="4530557" y="1756764"/>
            <a:ext cx="1763851" cy="330607"/>
          </a:xfrm>
          <a:prstGeom prst="rect">
            <a:avLst/>
          </a:prstGeom>
          <a:noFill/>
        </p:spPr>
        <p:txBody>
          <a:bodyPr wrap="none" rtlCol="0">
            <a:spAutoFit/>
          </a:bodyPr>
          <a:lstStyle/>
          <a:p>
            <a:r>
              <a:rPr lang="en-US" altLang="ja-JP" sz="1400" b="1" dirty="0">
                <a:solidFill>
                  <a:schemeClr val="accent1">
                    <a:lumMod val="75000"/>
                  </a:schemeClr>
                </a:solidFill>
                <a:latin typeface="メイリオ"/>
                <a:ea typeface="メイリオ"/>
                <a:cs typeface="メイリオ"/>
              </a:rPr>
              <a:t>Transformation</a:t>
            </a:r>
            <a:endParaRPr lang="ja-JP" altLang="en-US" sz="1400" b="1" dirty="0">
              <a:solidFill>
                <a:schemeClr val="accent1">
                  <a:lumMod val="75000"/>
                </a:schemeClr>
              </a:solidFill>
              <a:latin typeface="メイリオ"/>
              <a:ea typeface="メイリオ"/>
              <a:cs typeface="メイリオ"/>
            </a:endParaRPr>
          </a:p>
        </p:txBody>
      </p:sp>
      <p:sp>
        <p:nvSpPr>
          <p:cNvPr id="68" name="角丸四角形 67">
            <a:extLst>
              <a:ext uri="{FF2B5EF4-FFF2-40B4-BE49-F238E27FC236}">
                <a16:creationId xmlns:a16="http://schemas.microsoft.com/office/drawing/2014/main" id="{99010BBB-8846-D848-B07B-CC7EA66E5464}"/>
              </a:ext>
            </a:extLst>
          </p:cNvPr>
          <p:cNvSpPr/>
          <p:nvPr/>
        </p:nvSpPr>
        <p:spPr>
          <a:xfrm>
            <a:off x="2396770" y="1647869"/>
            <a:ext cx="1833563" cy="472332"/>
          </a:xfrm>
          <a:prstGeom prst="roundRect">
            <a:avLst/>
          </a:prstGeom>
          <a:solidFill>
            <a:schemeClr val="bg1"/>
          </a:solidFill>
          <a:ln w="28575">
            <a:solidFill>
              <a:srgbClr val="FC3F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6AAE47D3-D74A-3345-8D69-4C12FB6B7DAA}"/>
              </a:ext>
            </a:extLst>
          </p:cNvPr>
          <p:cNvSpPr/>
          <p:nvPr/>
        </p:nvSpPr>
        <p:spPr>
          <a:xfrm>
            <a:off x="0" y="0"/>
            <a:ext cx="194513" cy="6858000"/>
          </a:xfrm>
          <a:prstGeom prst="rect">
            <a:avLst/>
          </a:prstGeom>
          <a:pattFill prst="dkDnDiag">
            <a:fgClr>
              <a:srgbClr val="0420E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236A675D-EFBB-CA4D-8407-E637AA94FAF4}"/>
              </a:ext>
            </a:extLst>
          </p:cNvPr>
          <p:cNvSpPr/>
          <p:nvPr/>
        </p:nvSpPr>
        <p:spPr>
          <a:xfrm flipV="1">
            <a:off x="74429" y="959809"/>
            <a:ext cx="9675628" cy="45719"/>
          </a:xfrm>
          <a:prstGeom prst="rect">
            <a:avLst/>
          </a:prstGeom>
          <a:pattFill prst="dkDnDiag">
            <a:fgClr>
              <a:srgbClr val="0420E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36E51ADE-BF98-B745-BDC1-9BF36C2A421A}"/>
              </a:ext>
            </a:extLst>
          </p:cNvPr>
          <p:cNvSpPr/>
          <p:nvPr/>
        </p:nvSpPr>
        <p:spPr>
          <a:xfrm>
            <a:off x="211089" y="551017"/>
            <a:ext cx="7358168" cy="523220"/>
          </a:xfrm>
          <a:prstGeom prst="rect">
            <a:avLst/>
          </a:prstGeom>
        </p:spPr>
        <p:txBody>
          <a:bodyPr wrap="none">
            <a:spAutoFit/>
          </a:bodyPr>
          <a:lstStyle/>
          <a:p>
            <a:r>
              <a:rPr lang="en-US" altLang="ja-JP" sz="2800" b="1" dirty="0">
                <a:solidFill>
                  <a:srgbClr val="0F498D"/>
                </a:solidFill>
                <a:latin typeface="Meiryo" panose="020B0604030504040204" pitchFamily="34" charset="-128"/>
                <a:ea typeface="Meiryo" panose="020B0604030504040204" pitchFamily="34" charset="-128"/>
              </a:rPr>
              <a:t>DX</a:t>
            </a:r>
            <a:r>
              <a:rPr lang="ja-JP" altLang="en-US" sz="2800" b="1">
                <a:solidFill>
                  <a:srgbClr val="0F498D"/>
                </a:solidFill>
                <a:latin typeface="Meiryo" panose="020B0604030504040204" pitchFamily="34" charset="-128"/>
                <a:ea typeface="Meiryo" panose="020B0604030504040204" pitchFamily="34" charset="-128"/>
              </a:rPr>
              <a:t>の本質</a:t>
            </a:r>
            <a:r>
              <a:rPr lang="en-US" altLang="ja-JP" sz="2800" b="1" dirty="0">
                <a:solidFill>
                  <a:srgbClr val="0F498D"/>
                </a:solidFill>
                <a:latin typeface="Meiryo" panose="020B0604030504040204" pitchFamily="34" charset="-128"/>
                <a:ea typeface="Meiryo" panose="020B0604030504040204" pitchFamily="34" charset="-128"/>
              </a:rPr>
              <a:t>-</a:t>
            </a:r>
            <a:r>
              <a:rPr lang="ja-JP" altLang="en-US" sz="2800" b="1">
                <a:solidFill>
                  <a:srgbClr val="0F498D"/>
                </a:solidFill>
                <a:latin typeface="Meiryo" panose="020B0604030504040204" pitchFamily="34" charset="-128"/>
                <a:ea typeface="Meiryo" panose="020B0604030504040204" pitchFamily="34" charset="-128"/>
              </a:rPr>
              <a:t>個を起点に外部環境を構築できる</a:t>
            </a:r>
            <a:endParaRPr lang="ja-JP" altLang="en-US" sz="2800"/>
          </a:p>
        </p:txBody>
      </p:sp>
      <p:sp>
        <p:nvSpPr>
          <p:cNvPr id="16" name="角丸四角形 15">
            <a:extLst>
              <a:ext uri="{FF2B5EF4-FFF2-40B4-BE49-F238E27FC236}">
                <a16:creationId xmlns:a16="http://schemas.microsoft.com/office/drawing/2014/main" id="{1E8C6378-12A9-EE48-A2BC-8A359ED08F19}"/>
              </a:ext>
            </a:extLst>
          </p:cNvPr>
          <p:cNvSpPr/>
          <p:nvPr/>
        </p:nvSpPr>
        <p:spPr>
          <a:xfrm>
            <a:off x="2083299" y="2218951"/>
            <a:ext cx="2460504" cy="354708"/>
          </a:xfrm>
          <a:prstGeom prst="roundRect">
            <a:avLst/>
          </a:prstGeom>
          <a:solidFill>
            <a:srgbClr val="FF3A9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8F6FB136-0420-A445-B93E-AA55F9E0CE00}"/>
              </a:ext>
            </a:extLst>
          </p:cNvPr>
          <p:cNvSpPr txBox="1"/>
          <p:nvPr/>
        </p:nvSpPr>
        <p:spPr>
          <a:xfrm>
            <a:off x="2137588" y="2276488"/>
            <a:ext cx="2351927" cy="292388"/>
          </a:xfrm>
          <a:prstGeom prst="rect">
            <a:avLst/>
          </a:prstGeom>
          <a:noFill/>
        </p:spPr>
        <p:txBody>
          <a:bodyPr wrap="none" rtlCol="0">
            <a:spAutoFit/>
          </a:bodyPr>
          <a:lstStyle/>
          <a:p>
            <a:pPr algn="ctr"/>
            <a:r>
              <a:rPr lang="ja-JP" altLang="en-US" sz="1300" b="1">
                <a:solidFill>
                  <a:schemeClr val="bg1"/>
                </a:solidFill>
                <a:latin typeface="メイリオ"/>
                <a:ea typeface="メイリオ"/>
                <a:cs typeface="メイリオ"/>
              </a:rPr>
              <a:t>外部環境に（個）が合わせる</a:t>
            </a:r>
            <a:endParaRPr lang="ja-JP" altLang="en-US" sz="1300" b="1" dirty="0">
              <a:solidFill>
                <a:schemeClr val="bg1"/>
              </a:solidFill>
              <a:latin typeface="メイリオ"/>
              <a:ea typeface="メイリオ"/>
              <a:cs typeface="メイリオ"/>
            </a:endParaRPr>
          </a:p>
        </p:txBody>
      </p:sp>
      <p:sp>
        <p:nvSpPr>
          <p:cNvPr id="22" name="角丸四角形 21">
            <a:extLst>
              <a:ext uri="{FF2B5EF4-FFF2-40B4-BE49-F238E27FC236}">
                <a16:creationId xmlns:a16="http://schemas.microsoft.com/office/drawing/2014/main" id="{595525BD-CDD7-3C46-AEA8-C9909C5FCABB}"/>
              </a:ext>
            </a:extLst>
          </p:cNvPr>
          <p:cNvSpPr/>
          <p:nvPr/>
        </p:nvSpPr>
        <p:spPr>
          <a:xfrm>
            <a:off x="6125792" y="2218951"/>
            <a:ext cx="3107060" cy="354708"/>
          </a:xfrm>
          <a:prstGeom prst="roundRect">
            <a:avLst/>
          </a:prstGeom>
          <a:solidFill>
            <a:srgbClr val="157E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3" name="直線コネクタ 22">
            <a:extLst>
              <a:ext uri="{FF2B5EF4-FFF2-40B4-BE49-F238E27FC236}">
                <a16:creationId xmlns:a16="http://schemas.microsoft.com/office/drawing/2014/main" id="{11C0DE74-F759-394D-A296-2F8A948F78AD}"/>
              </a:ext>
            </a:extLst>
          </p:cNvPr>
          <p:cNvCxnSpPr/>
          <p:nvPr/>
        </p:nvCxnSpPr>
        <p:spPr>
          <a:xfrm>
            <a:off x="845643" y="6693873"/>
            <a:ext cx="8298819" cy="0"/>
          </a:xfrm>
          <a:prstGeom prst="line">
            <a:avLst/>
          </a:prstGeom>
          <a:ln w="6350" cmpd="sng">
            <a:solidFill>
              <a:srgbClr val="660066"/>
            </a:solidFill>
            <a:prstDash val="lgDash"/>
          </a:ln>
        </p:spPr>
        <p:style>
          <a:lnRef idx="2">
            <a:schemeClr val="accent1"/>
          </a:lnRef>
          <a:fillRef idx="0">
            <a:schemeClr val="accent1"/>
          </a:fillRef>
          <a:effectRef idx="1">
            <a:schemeClr val="accent1"/>
          </a:effectRef>
          <a:fontRef idx="minor">
            <a:schemeClr val="tx1"/>
          </a:fontRef>
        </p:style>
      </p:cxnSp>
      <p:sp>
        <p:nvSpPr>
          <p:cNvPr id="32" name="テキスト ボックス 31">
            <a:extLst>
              <a:ext uri="{FF2B5EF4-FFF2-40B4-BE49-F238E27FC236}">
                <a16:creationId xmlns:a16="http://schemas.microsoft.com/office/drawing/2014/main" id="{4387BEBE-E4FF-DB4A-BEC7-6CFC7E39C014}"/>
              </a:ext>
            </a:extLst>
          </p:cNvPr>
          <p:cNvSpPr txBox="1"/>
          <p:nvPr/>
        </p:nvSpPr>
        <p:spPr>
          <a:xfrm>
            <a:off x="7211887" y="1752685"/>
            <a:ext cx="934871" cy="317459"/>
          </a:xfrm>
          <a:prstGeom prst="rect">
            <a:avLst/>
          </a:prstGeom>
          <a:noFill/>
        </p:spPr>
        <p:txBody>
          <a:bodyPr wrap="none" rtlCol="0">
            <a:spAutoFit/>
          </a:bodyPr>
          <a:lstStyle/>
          <a:p>
            <a:pPr algn="ctr"/>
            <a:r>
              <a:rPr lang="ja-JP" altLang="en-US" sz="1463" b="1" dirty="0">
                <a:solidFill>
                  <a:srgbClr val="05318D"/>
                </a:solidFill>
                <a:latin typeface="メイリオ"/>
                <a:ea typeface="メイリオ"/>
                <a:cs typeface="メイリオ"/>
              </a:rPr>
              <a:t>これから</a:t>
            </a:r>
          </a:p>
        </p:txBody>
      </p:sp>
      <p:sp>
        <p:nvSpPr>
          <p:cNvPr id="33" name="テキスト ボックス 32">
            <a:extLst>
              <a:ext uri="{FF2B5EF4-FFF2-40B4-BE49-F238E27FC236}">
                <a16:creationId xmlns:a16="http://schemas.microsoft.com/office/drawing/2014/main" id="{0AF81A4C-887F-9246-99C9-92A74C3D50DD}"/>
              </a:ext>
            </a:extLst>
          </p:cNvPr>
          <p:cNvSpPr txBox="1"/>
          <p:nvPr/>
        </p:nvSpPr>
        <p:spPr>
          <a:xfrm>
            <a:off x="4690528" y="3068532"/>
            <a:ext cx="1321390" cy="991818"/>
          </a:xfrm>
          <a:prstGeom prst="rect">
            <a:avLst/>
          </a:prstGeom>
          <a:noFill/>
        </p:spPr>
        <p:txBody>
          <a:bodyPr wrap="none" rtlCol="0">
            <a:spAutoFit/>
          </a:bodyPr>
          <a:lstStyle/>
          <a:p>
            <a:r>
              <a:rPr lang="en-US" altLang="ja-JP" sz="5400" b="1" dirty="0">
                <a:solidFill>
                  <a:schemeClr val="accent1">
                    <a:lumMod val="75000"/>
                  </a:schemeClr>
                </a:solidFill>
                <a:latin typeface="メイリオ"/>
                <a:ea typeface="メイリオ"/>
                <a:cs typeface="メイリオ"/>
              </a:rPr>
              <a:t>DX</a:t>
            </a:r>
            <a:endParaRPr lang="ja-JP" altLang="en-US" sz="5400" b="1" dirty="0">
              <a:solidFill>
                <a:schemeClr val="accent1">
                  <a:lumMod val="75000"/>
                </a:schemeClr>
              </a:solidFill>
              <a:latin typeface="メイリオ"/>
              <a:ea typeface="メイリオ"/>
              <a:cs typeface="メイリオ"/>
            </a:endParaRPr>
          </a:p>
        </p:txBody>
      </p:sp>
      <p:cxnSp>
        <p:nvCxnSpPr>
          <p:cNvPr id="34" name="直線コネクタ 33">
            <a:extLst>
              <a:ext uri="{FF2B5EF4-FFF2-40B4-BE49-F238E27FC236}">
                <a16:creationId xmlns:a16="http://schemas.microsoft.com/office/drawing/2014/main" id="{9DB7764E-2E80-C14F-8A2A-3A041E704C87}"/>
              </a:ext>
            </a:extLst>
          </p:cNvPr>
          <p:cNvCxnSpPr>
            <a:cxnSpLocks/>
          </p:cNvCxnSpPr>
          <p:nvPr/>
        </p:nvCxnSpPr>
        <p:spPr>
          <a:xfrm>
            <a:off x="1995254" y="1488563"/>
            <a:ext cx="0" cy="5233825"/>
          </a:xfrm>
          <a:prstGeom prst="line">
            <a:avLst/>
          </a:prstGeom>
          <a:ln w="28575"/>
        </p:spPr>
        <p:style>
          <a:lnRef idx="2">
            <a:schemeClr val="accent1"/>
          </a:lnRef>
          <a:fillRef idx="0">
            <a:schemeClr val="accent1"/>
          </a:fillRef>
          <a:effectRef idx="1">
            <a:schemeClr val="accent1"/>
          </a:effectRef>
          <a:fontRef idx="minor">
            <a:schemeClr val="tx1"/>
          </a:fontRef>
        </p:style>
      </p:cxnSp>
      <p:sp>
        <p:nvSpPr>
          <p:cNvPr id="35" name="テキスト ボックス 34">
            <a:extLst>
              <a:ext uri="{FF2B5EF4-FFF2-40B4-BE49-F238E27FC236}">
                <a16:creationId xmlns:a16="http://schemas.microsoft.com/office/drawing/2014/main" id="{83286411-2276-B145-B3EC-86BFADB61120}"/>
              </a:ext>
            </a:extLst>
          </p:cNvPr>
          <p:cNvSpPr txBox="1"/>
          <p:nvPr/>
        </p:nvSpPr>
        <p:spPr>
          <a:xfrm>
            <a:off x="4616857" y="4384883"/>
            <a:ext cx="1445133" cy="742639"/>
          </a:xfrm>
          <a:prstGeom prst="rect">
            <a:avLst/>
          </a:prstGeom>
          <a:noFill/>
        </p:spPr>
        <p:txBody>
          <a:bodyPr wrap="none" rtlCol="0">
            <a:spAutoFit/>
          </a:bodyPr>
          <a:lstStyle/>
          <a:p>
            <a:pPr algn="ctr">
              <a:lnSpc>
                <a:spcPct val="80000"/>
              </a:lnSpc>
            </a:pPr>
            <a:r>
              <a:rPr lang="en-US" altLang="ja-JP" sz="2000" b="1" dirty="0">
                <a:solidFill>
                  <a:schemeClr val="accent1">
                    <a:lumMod val="75000"/>
                  </a:schemeClr>
                </a:solidFill>
                <a:latin typeface="メイリオ"/>
                <a:ea typeface="メイリオ"/>
                <a:cs typeface="メイリオ"/>
              </a:rPr>
              <a:t>Society</a:t>
            </a:r>
            <a:br>
              <a:rPr lang="en-US" altLang="ja-JP" sz="2000" b="1" dirty="0">
                <a:solidFill>
                  <a:schemeClr val="accent1">
                    <a:lumMod val="75000"/>
                  </a:schemeClr>
                </a:solidFill>
                <a:latin typeface="メイリオ"/>
                <a:ea typeface="メイリオ"/>
                <a:cs typeface="メイリオ"/>
              </a:rPr>
            </a:br>
            <a:r>
              <a:rPr lang="en-US" altLang="ja-JP" sz="2000" b="1" dirty="0">
                <a:solidFill>
                  <a:schemeClr val="accent1">
                    <a:lumMod val="75000"/>
                  </a:schemeClr>
                </a:solidFill>
                <a:latin typeface="メイリオ"/>
                <a:ea typeface="メイリオ"/>
                <a:cs typeface="メイリオ"/>
              </a:rPr>
              <a:t>5.0</a:t>
            </a:r>
            <a:endParaRPr lang="ja-JP" altLang="en-US" sz="2000" b="1" dirty="0">
              <a:solidFill>
                <a:schemeClr val="accent1">
                  <a:lumMod val="75000"/>
                </a:schemeClr>
              </a:solidFill>
              <a:latin typeface="メイリオ"/>
              <a:ea typeface="メイリオ"/>
              <a:cs typeface="メイリオ"/>
            </a:endParaRPr>
          </a:p>
        </p:txBody>
      </p:sp>
      <p:sp>
        <p:nvSpPr>
          <p:cNvPr id="37" name="テキスト ボックス 36">
            <a:extLst>
              <a:ext uri="{FF2B5EF4-FFF2-40B4-BE49-F238E27FC236}">
                <a16:creationId xmlns:a16="http://schemas.microsoft.com/office/drawing/2014/main" id="{20A5063B-B80A-394A-B64C-7CE5B26D64A4}"/>
              </a:ext>
            </a:extLst>
          </p:cNvPr>
          <p:cNvSpPr txBox="1"/>
          <p:nvPr/>
        </p:nvSpPr>
        <p:spPr>
          <a:xfrm>
            <a:off x="4590436" y="3971789"/>
            <a:ext cx="1497975" cy="209462"/>
          </a:xfrm>
          <a:prstGeom prst="rect">
            <a:avLst/>
          </a:prstGeom>
          <a:noFill/>
        </p:spPr>
        <p:txBody>
          <a:bodyPr wrap="none" rtlCol="0">
            <a:spAutoFit/>
          </a:bodyPr>
          <a:lstStyle/>
          <a:p>
            <a:pPr algn="ctr"/>
            <a:r>
              <a:rPr lang="ja-JP" altLang="en-US" sz="500" b="1" dirty="0">
                <a:latin typeface="メイリオ"/>
                <a:ea typeface="メイリオ"/>
                <a:cs typeface="メイリオ"/>
              </a:rPr>
              <a:t>デジタルトランスフォーメーション</a:t>
            </a:r>
          </a:p>
        </p:txBody>
      </p:sp>
      <p:sp>
        <p:nvSpPr>
          <p:cNvPr id="38" name="テキスト ボックス 37">
            <a:extLst>
              <a:ext uri="{FF2B5EF4-FFF2-40B4-BE49-F238E27FC236}">
                <a16:creationId xmlns:a16="http://schemas.microsoft.com/office/drawing/2014/main" id="{8DA1B57F-2C92-A248-AD01-7BC1FF61368E}"/>
              </a:ext>
            </a:extLst>
          </p:cNvPr>
          <p:cNvSpPr txBox="1"/>
          <p:nvPr/>
        </p:nvSpPr>
        <p:spPr>
          <a:xfrm>
            <a:off x="4839039" y="2598613"/>
            <a:ext cx="1000771" cy="502315"/>
          </a:xfrm>
          <a:prstGeom prst="rect">
            <a:avLst/>
          </a:prstGeom>
          <a:noFill/>
        </p:spPr>
        <p:txBody>
          <a:bodyPr wrap="none" rtlCol="0">
            <a:spAutoFit/>
          </a:bodyPr>
          <a:lstStyle/>
          <a:p>
            <a:pPr algn="ctr"/>
            <a:r>
              <a:rPr lang="ja-JP" altLang="en-US" sz="813" b="1">
                <a:solidFill>
                  <a:srgbClr val="0070C0"/>
                </a:solidFill>
                <a:latin typeface="メイリオ"/>
                <a:ea typeface="メイリオ"/>
                <a:cs typeface="メイリオ"/>
              </a:rPr>
              <a:t>個人レベルへの</a:t>
            </a:r>
            <a:endParaRPr lang="en-US" altLang="ja-JP" sz="813" b="1" dirty="0">
              <a:solidFill>
                <a:srgbClr val="0070C0"/>
              </a:solidFill>
              <a:latin typeface="メイリオ"/>
              <a:ea typeface="メイリオ"/>
              <a:cs typeface="メイリオ"/>
            </a:endParaRPr>
          </a:p>
          <a:p>
            <a:pPr algn="ctr"/>
            <a:r>
              <a:rPr lang="en-US" altLang="ja-JP" sz="813" b="1" dirty="0">
                <a:solidFill>
                  <a:srgbClr val="0070C0"/>
                </a:solidFill>
                <a:latin typeface="メイリオ"/>
                <a:ea typeface="メイリオ"/>
                <a:cs typeface="メイリオ"/>
              </a:rPr>
              <a:t>IT</a:t>
            </a:r>
            <a:r>
              <a:rPr lang="ja-JP" altLang="en-US" sz="813" b="1">
                <a:solidFill>
                  <a:srgbClr val="0070C0"/>
                </a:solidFill>
                <a:latin typeface="メイリオ"/>
                <a:ea typeface="メイリオ"/>
                <a:cs typeface="メイリオ"/>
              </a:rPr>
              <a:t>の浸透による</a:t>
            </a:r>
            <a:endParaRPr lang="en-US" altLang="ja-JP" sz="813" b="1" dirty="0">
              <a:solidFill>
                <a:srgbClr val="0070C0"/>
              </a:solidFill>
              <a:latin typeface="メイリオ"/>
              <a:ea typeface="メイリオ"/>
              <a:cs typeface="メイリオ"/>
            </a:endParaRPr>
          </a:p>
          <a:p>
            <a:pPr algn="ctr"/>
            <a:r>
              <a:rPr lang="ja-JP" altLang="en-US" sz="813" b="1">
                <a:solidFill>
                  <a:srgbClr val="0070C0"/>
                </a:solidFill>
                <a:latin typeface="メイリオ"/>
                <a:ea typeface="メイリオ"/>
                <a:cs typeface="メイリオ"/>
              </a:rPr>
              <a:t>社会のシフト</a:t>
            </a:r>
            <a:endParaRPr lang="en-US" altLang="ja-JP" sz="813" b="1" dirty="0">
              <a:solidFill>
                <a:srgbClr val="0070C0"/>
              </a:solidFill>
              <a:latin typeface="メイリオ"/>
              <a:ea typeface="メイリオ"/>
              <a:cs typeface="メイリオ"/>
            </a:endParaRPr>
          </a:p>
        </p:txBody>
      </p:sp>
      <p:sp>
        <p:nvSpPr>
          <p:cNvPr id="40" name="テキスト ボックス 39">
            <a:extLst>
              <a:ext uri="{FF2B5EF4-FFF2-40B4-BE49-F238E27FC236}">
                <a16:creationId xmlns:a16="http://schemas.microsoft.com/office/drawing/2014/main" id="{7F9A0917-E110-D549-90FE-8D6F63BAF488}"/>
              </a:ext>
            </a:extLst>
          </p:cNvPr>
          <p:cNvSpPr txBox="1"/>
          <p:nvPr/>
        </p:nvSpPr>
        <p:spPr>
          <a:xfrm>
            <a:off x="2811444" y="1752685"/>
            <a:ext cx="1004214" cy="341006"/>
          </a:xfrm>
          <a:prstGeom prst="rect">
            <a:avLst/>
          </a:prstGeom>
          <a:noFill/>
        </p:spPr>
        <p:txBody>
          <a:bodyPr wrap="none" rtlCol="0">
            <a:spAutoFit/>
          </a:bodyPr>
          <a:lstStyle/>
          <a:p>
            <a:r>
              <a:rPr lang="ja-JP" altLang="en-US" sz="1463" b="1" dirty="0">
                <a:latin typeface="メイリオ"/>
                <a:ea typeface="メイリオ"/>
                <a:cs typeface="メイリオ"/>
              </a:rPr>
              <a:t>いままで</a:t>
            </a:r>
          </a:p>
        </p:txBody>
      </p:sp>
      <p:sp>
        <p:nvSpPr>
          <p:cNvPr id="41" name="テキスト ボックス 40">
            <a:extLst>
              <a:ext uri="{FF2B5EF4-FFF2-40B4-BE49-F238E27FC236}">
                <a16:creationId xmlns:a16="http://schemas.microsoft.com/office/drawing/2014/main" id="{2D164E79-BFAB-564A-8E44-F6F642D68062}"/>
              </a:ext>
            </a:extLst>
          </p:cNvPr>
          <p:cNvSpPr txBox="1"/>
          <p:nvPr/>
        </p:nvSpPr>
        <p:spPr>
          <a:xfrm>
            <a:off x="719099" y="2820536"/>
            <a:ext cx="1082348" cy="307777"/>
          </a:xfrm>
          <a:prstGeom prst="rect">
            <a:avLst/>
          </a:prstGeom>
          <a:noFill/>
        </p:spPr>
        <p:txBody>
          <a:bodyPr wrap="none" rtlCol="0">
            <a:spAutoFit/>
          </a:bodyPr>
          <a:lstStyle/>
          <a:p>
            <a:r>
              <a:rPr lang="ja-JP" altLang="en-US" sz="1400" b="1" dirty="0">
                <a:solidFill>
                  <a:srgbClr val="7030A0"/>
                </a:solidFill>
                <a:latin typeface="メイリオ"/>
                <a:ea typeface="メイリオ"/>
                <a:cs typeface="メイリオ"/>
              </a:rPr>
              <a:t>社会の命題</a:t>
            </a:r>
          </a:p>
        </p:txBody>
      </p:sp>
      <p:sp>
        <p:nvSpPr>
          <p:cNvPr id="42" name="テキスト ボックス 41">
            <a:extLst>
              <a:ext uri="{FF2B5EF4-FFF2-40B4-BE49-F238E27FC236}">
                <a16:creationId xmlns:a16="http://schemas.microsoft.com/office/drawing/2014/main" id="{9D6DDB39-D23F-074B-9412-4E91596B211E}"/>
              </a:ext>
            </a:extLst>
          </p:cNvPr>
          <p:cNvSpPr txBox="1"/>
          <p:nvPr/>
        </p:nvSpPr>
        <p:spPr>
          <a:xfrm>
            <a:off x="719099" y="3444946"/>
            <a:ext cx="1082348" cy="307777"/>
          </a:xfrm>
          <a:prstGeom prst="rect">
            <a:avLst/>
          </a:prstGeom>
          <a:noFill/>
        </p:spPr>
        <p:txBody>
          <a:bodyPr wrap="none" rtlCol="0">
            <a:spAutoFit/>
          </a:bodyPr>
          <a:lstStyle/>
          <a:p>
            <a:r>
              <a:rPr lang="ja-JP" altLang="en-US" sz="1400" b="1" dirty="0">
                <a:solidFill>
                  <a:srgbClr val="7030A0"/>
                </a:solidFill>
                <a:latin typeface="メイリオ"/>
                <a:ea typeface="メイリオ"/>
                <a:cs typeface="メイリオ"/>
              </a:rPr>
              <a:t>組織の意義</a:t>
            </a:r>
          </a:p>
        </p:txBody>
      </p:sp>
      <p:sp>
        <p:nvSpPr>
          <p:cNvPr id="43" name="テキスト ボックス 42">
            <a:extLst>
              <a:ext uri="{FF2B5EF4-FFF2-40B4-BE49-F238E27FC236}">
                <a16:creationId xmlns:a16="http://schemas.microsoft.com/office/drawing/2014/main" id="{A3FC920F-23ED-6B4D-B06D-DE0AE53E5D45}"/>
              </a:ext>
            </a:extLst>
          </p:cNvPr>
          <p:cNvSpPr txBox="1"/>
          <p:nvPr/>
        </p:nvSpPr>
        <p:spPr>
          <a:xfrm>
            <a:off x="2519063" y="2797746"/>
            <a:ext cx="1595310" cy="430887"/>
          </a:xfrm>
          <a:prstGeom prst="rect">
            <a:avLst/>
          </a:prstGeom>
          <a:noFill/>
        </p:spPr>
        <p:txBody>
          <a:bodyPr wrap="none" rtlCol="0">
            <a:spAutoFit/>
          </a:bodyPr>
          <a:lstStyle/>
          <a:p>
            <a:pPr algn="ctr"/>
            <a:r>
              <a:rPr lang="ja-JP" altLang="en-US" sz="1100" dirty="0">
                <a:latin typeface="メイリオ"/>
                <a:ea typeface="メイリオ"/>
                <a:cs typeface="メイリオ"/>
              </a:rPr>
              <a:t>経済成長と経済合理性</a:t>
            </a:r>
            <a:endParaRPr lang="en-US" altLang="ja-JP" sz="1100" dirty="0">
              <a:latin typeface="メイリオ"/>
              <a:ea typeface="メイリオ"/>
              <a:cs typeface="メイリオ"/>
            </a:endParaRPr>
          </a:p>
          <a:p>
            <a:pPr algn="ctr"/>
            <a:r>
              <a:rPr lang="ja-JP" altLang="en-US" sz="1100" dirty="0">
                <a:latin typeface="メイリオ"/>
                <a:ea typeface="メイリオ"/>
                <a:cs typeface="メイリオ"/>
              </a:rPr>
              <a:t>（効率・生産性）</a:t>
            </a:r>
          </a:p>
        </p:txBody>
      </p:sp>
      <p:sp>
        <p:nvSpPr>
          <p:cNvPr id="44" name="テキスト ボックス 43">
            <a:extLst>
              <a:ext uri="{FF2B5EF4-FFF2-40B4-BE49-F238E27FC236}">
                <a16:creationId xmlns:a16="http://schemas.microsoft.com/office/drawing/2014/main" id="{B27B33B6-98C4-CD42-BA88-B33B69C71C40}"/>
              </a:ext>
            </a:extLst>
          </p:cNvPr>
          <p:cNvSpPr txBox="1"/>
          <p:nvPr/>
        </p:nvSpPr>
        <p:spPr>
          <a:xfrm>
            <a:off x="6266461" y="2797746"/>
            <a:ext cx="2646879" cy="430887"/>
          </a:xfrm>
          <a:prstGeom prst="rect">
            <a:avLst/>
          </a:prstGeom>
          <a:noFill/>
        </p:spPr>
        <p:txBody>
          <a:bodyPr wrap="none" rtlCol="0">
            <a:spAutoFit/>
          </a:bodyPr>
          <a:lstStyle/>
          <a:p>
            <a:pPr algn="ctr"/>
            <a:r>
              <a:rPr lang="ja-JP" altLang="en-US" sz="1100" dirty="0">
                <a:latin typeface="メイリオ"/>
                <a:ea typeface="メイリオ"/>
                <a:cs typeface="メイリオ"/>
              </a:rPr>
              <a:t>持続可能性と社会善</a:t>
            </a:r>
            <a:r>
              <a:rPr lang="en-US" altLang="ja-JP" sz="1100" dirty="0">
                <a:latin typeface="メイリオ"/>
                <a:ea typeface="メイリオ"/>
                <a:cs typeface="メイリオ"/>
              </a:rPr>
              <a:t>/</a:t>
            </a:r>
            <a:r>
              <a:rPr lang="ja-JP" altLang="en-US" sz="1100" dirty="0">
                <a:latin typeface="メイリオ"/>
                <a:ea typeface="メイリオ"/>
                <a:cs typeface="メイリオ"/>
              </a:rPr>
              <a:t>ソーシャルグッド</a:t>
            </a:r>
            <a:endParaRPr lang="en-US" altLang="ja-JP" sz="1100" dirty="0">
              <a:latin typeface="メイリオ"/>
              <a:ea typeface="メイリオ"/>
              <a:cs typeface="メイリオ"/>
            </a:endParaRPr>
          </a:p>
          <a:p>
            <a:pPr algn="ctr"/>
            <a:r>
              <a:rPr lang="ja-JP" altLang="en-US" sz="1100" dirty="0">
                <a:latin typeface="メイリオ"/>
                <a:ea typeface="メイリオ"/>
                <a:cs typeface="メイリオ"/>
              </a:rPr>
              <a:t>（創造性）</a:t>
            </a:r>
          </a:p>
        </p:txBody>
      </p:sp>
      <p:sp>
        <p:nvSpPr>
          <p:cNvPr id="45" name="テキスト ボックス 44">
            <a:extLst>
              <a:ext uri="{FF2B5EF4-FFF2-40B4-BE49-F238E27FC236}">
                <a16:creationId xmlns:a16="http://schemas.microsoft.com/office/drawing/2014/main" id="{7EA80D53-BCAA-6847-9619-7C93B997BBBB}"/>
              </a:ext>
            </a:extLst>
          </p:cNvPr>
          <p:cNvSpPr txBox="1"/>
          <p:nvPr/>
        </p:nvSpPr>
        <p:spPr>
          <a:xfrm>
            <a:off x="2277376" y="3485239"/>
            <a:ext cx="2159566" cy="261610"/>
          </a:xfrm>
          <a:prstGeom prst="rect">
            <a:avLst/>
          </a:prstGeom>
          <a:noFill/>
        </p:spPr>
        <p:txBody>
          <a:bodyPr wrap="none" rtlCol="0">
            <a:spAutoFit/>
          </a:bodyPr>
          <a:lstStyle/>
          <a:p>
            <a:r>
              <a:rPr lang="ja-JP" altLang="en-US" sz="1100" dirty="0">
                <a:latin typeface="メイリオ"/>
                <a:ea typeface="メイリオ"/>
                <a:cs typeface="メイリオ"/>
              </a:rPr>
              <a:t>生産性を追求しリソースを管理</a:t>
            </a:r>
          </a:p>
        </p:txBody>
      </p:sp>
      <p:sp>
        <p:nvSpPr>
          <p:cNvPr id="46" name="テキスト ボックス 45">
            <a:extLst>
              <a:ext uri="{FF2B5EF4-FFF2-40B4-BE49-F238E27FC236}">
                <a16:creationId xmlns:a16="http://schemas.microsoft.com/office/drawing/2014/main" id="{FE40EE97-B845-E140-9528-DDAC04EF3134}"/>
              </a:ext>
            </a:extLst>
          </p:cNvPr>
          <p:cNvSpPr txBox="1"/>
          <p:nvPr/>
        </p:nvSpPr>
        <p:spPr>
          <a:xfrm>
            <a:off x="6369053" y="3395442"/>
            <a:ext cx="2441695" cy="430887"/>
          </a:xfrm>
          <a:prstGeom prst="rect">
            <a:avLst/>
          </a:prstGeom>
          <a:noFill/>
        </p:spPr>
        <p:txBody>
          <a:bodyPr wrap="none" rtlCol="0">
            <a:spAutoFit/>
          </a:bodyPr>
          <a:lstStyle/>
          <a:p>
            <a:pPr algn="ctr"/>
            <a:r>
              <a:rPr lang="ja-JP" altLang="en-US" sz="1100" dirty="0">
                <a:latin typeface="メイリオ"/>
                <a:ea typeface="メイリオ"/>
                <a:cs typeface="メイリオ"/>
              </a:rPr>
              <a:t>多様な個人の発見・創造を尊重</a:t>
            </a:r>
            <a:r>
              <a:rPr lang="ja-JP" altLang="en-US" sz="1100">
                <a:latin typeface="メイリオ"/>
                <a:ea typeface="メイリオ"/>
                <a:cs typeface="メイリオ"/>
              </a:rPr>
              <a:t>し、</a:t>
            </a:r>
            <a:br>
              <a:rPr lang="en-US" altLang="ja-JP" sz="1100" dirty="0">
                <a:latin typeface="メイリオ"/>
                <a:ea typeface="メイリオ"/>
                <a:cs typeface="メイリオ"/>
              </a:rPr>
            </a:br>
            <a:r>
              <a:rPr lang="ja-JP" altLang="en-US" sz="1100">
                <a:latin typeface="メイリオ"/>
                <a:ea typeface="メイリオ"/>
                <a:cs typeface="メイリオ"/>
              </a:rPr>
              <a:t>価値化</a:t>
            </a:r>
            <a:r>
              <a:rPr lang="ja-JP" altLang="en-US" sz="1100" dirty="0">
                <a:latin typeface="メイリオ"/>
                <a:ea typeface="メイリオ"/>
                <a:cs typeface="メイリオ"/>
              </a:rPr>
              <a:t>する</a:t>
            </a:r>
          </a:p>
        </p:txBody>
      </p:sp>
      <p:sp>
        <p:nvSpPr>
          <p:cNvPr id="47" name="テキスト ボックス 46">
            <a:extLst>
              <a:ext uri="{FF2B5EF4-FFF2-40B4-BE49-F238E27FC236}">
                <a16:creationId xmlns:a16="http://schemas.microsoft.com/office/drawing/2014/main" id="{A2DD43E0-43A8-BB44-BD41-98E573203083}"/>
              </a:ext>
            </a:extLst>
          </p:cNvPr>
          <p:cNvSpPr txBox="1"/>
          <p:nvPr/>
        </p:nvSpPr>
        <p:spPr>
          <a:xfrm>
            <a:off x="719099" y="4067209"/>
            <a:ext cx="1082348" cy="307777"/>
          </a:xfrm>
          <a:prstGeom prst="rect">
            <a:avLst/>
          </a:prstGeom>
          <a:noFill/>
        </p:spPr>
        <p:txBody>
          <a:bodyPr wrap="none" rtlCol="0">
            <a:spAutoFit/>
          </a:bodyPr>
          <a:lstStyle/>
          <a:p>
            <a:r>
              <a:rPr lang="ja-JP" altLang="en-US" sz="1400" b="1" dirty="0">
                <a:solidFill>
                  <a:srgbClr val="7030A0"/>
                </a:solidFill>
                <a:latin typeface="メイリオ"/>
                <a:ea typeface="メイリオ"/>
                <a:cs typeface="メイリオ"/>
              </a:rPr>
              <a:t>個人の意義</a:t>
            </a:r>
          </a:p>
        </p:txBody>
      </p:sp>
      <p:sp>
        <p:nvSpPr>
          <p:cNvPr id="48" name="テキスト ボックス 47">
            <a:extLst>
              <a:ext uri="{FF2B5EF4-FFF2-40B4-BE49-F238E27FC236}">
                <a16:creationId xmlns:a16="http://schemas.microsoft.com/office/drawing/2014/main" id="{9AB5F4A2-FA7B-9A4C-9CB5-BE0FD4E2C344}"/>
              </a:ext>
            </a:extLst>
          </p:cNvPr>
          <p:cNvSpPr txBox="1"/>
          <p:nvPr/>
        </p:nvSpPr>
        <p:spPr>
          <a:xfrm>
            <a:off x="941256" y="4691619"/>
            <a:ext cx="723275" cy="307777"/>
          </a:xfrm>
          <a:prstGeom prst="rect">
            <a:avLst/>
          </a:prstGeom>
          <a:noFill/>
        </p:spPr>
        <p:txBody>
          <a:bodyPr wrap="none" rtlCol="0">
            <a:spAutoFit/>
          </a:bodyPr>
          <a:lstStyle/>
          <a:p>
            <a:r>
              <a:rPr lang="ja-JP" altLang="en-US" sz="1400" b="1" dirty="0">
                <a:solidFill>
                  <a:srgbClr val="7030A0"/>
                </a:solidFill>
                <a:latin typeface="メイリオ"/>
                <a:ea typeface="メイリオ"/>
                <a:cs typeface="メイリオ"/>
              </a:rPr>
              <a:t>関係性</a:t>
            </a:r>
          </a:p>
        </p:txBody>
      </p:sp>
      <p:sp>
        <p:nvSpPr>
          <p:cNvPr id="49" name="テキスト ボックス 48">
            <a:extLst>
              <a:ext uri="{FF2B5EF4-FFF2-40B4-BE49-F238E27FC236}">
                <a16:creationId xmlns:a16="http://schemas.microsoft.com/office/drawing/2014/main" id="{78948668-BC75-504E-BA19-4240C57BABA6}"/>
              </a:ext>
            </a:extLst>
          </p:cNvPr>
          <p:cNvSpPr txBox="1"/>
          <p:nvPr/>
        </p:nvSpPr>
        <p:spPr>
          <a:xfrm>
            <a:off x="2277376" y="4087792"/>
            <a:ext cx="2159566" cy="261610"/>
          </a:xfrm>
          <a:prstGeom prst="rect">
            <a:avLst/>
          </a:prstGeom>
          <a:noFill/>
        </p:spPr>
        <p:txBody>
          <a:bodyPr wrap="none" rtlCol="0">
            <a:spAutoFit/>
          </a:bodyPr>
          <a:lstStyle/>
          <a:p>
            <a:r>
              <a:rPr lang="ja-JP" altLang="en-US" sz="1100" dirty="0">
                <a:latin typeface="メイリオ"/>
                <a:ea typeface="メイリオ"/>
                <a:cs typeface="メイリオ"/>
              </a:rPr>
              <a:t>組織のために効率を重視し働く</a:t>
            </a:r>
          </a:p>
        </p:txBody>
      </p:sp>
      <p:sp>
        <p:nvSpPr>
          <p:cNvPr id="50" name="テキスト ボックス 49">
            <a:extLst>
              <a:ext uri="{FF2B5EF4-FFF2-40B4-BE49-F238E27FC236}">
                <a16:creationId xmlns:a16="http://schemas.microsoft.com/office/drawing/2014/main" id="{AAF1B5B0-A1D2-3149-BB2F-99A38EDFD6C9}"/>
              </a:ext>
            </a:extLst>
          </p:cNvPr>
          <p:cNvSpPr txBox="1"/>
          <p:nvPr/>
        </p:nvSpPr>
        <p:spPr>
          <a:xfrm>
            <a:off x="6227989" y="4105336"/>
            <a:ext cx="2723823" cy="261610"/>
          </a:xfrm>
          <a:prstGeom prst="rect">
            <a:avLst/>
          </a:prstGeom>
          <a:noFill/>
        </p:spPr>
        <p:txBody>
          <a:bodyPr wrap="none" rtlCol="0">
            <a:spAutoFit/>
          </a:bodyPr>
          <a:lstStyle/>
          <a:p>
            <a:r>
              <a:rPr lang="ja-JP" altLang="en-US" sz="1100" dirty="0">
                <a:latin typeface="メイリオ"/>
                <a:ea typeface="メイリオ"/>
                <a:cs typeface="メイリオ"/>
              </a:rPr>
              <a:t>社会のために自分が楽しく幸せに暮らす</a:t>
            </a:r>
          </a:p>
        </p:txBody>
      </p:sp>
      <p:sp>
        <p:nvSpPr>
          <p:cNvPr id="51" name="テキスト ボックス 50">
            <a:extLst>
              <a:ext uri="{FF2B5EF4-FFF2-40B4-BE49-F238E27FC236}">
                <a16:creationId xmlns:a16="http://schemas.microsoft.com/office/drawing/2014/main" id="{C9B94648-82A3-3543-8637-B143646F6466}"/>
              </a:ext>
            </a:extLst>
          </p:cNvPr>
          <p:cNvSpPr txBox="1"/>
          <p:nvPr/>
        </p:nvSpPr>
        <p:spPr>
          <a:xfrm>
            <a:off x="2277376" y="4731911"/>
            <a:ext cx="2159566" cy="261610"/>
          </a:xfrm>
          <a:prstGeom prst="rect">
            <a:avLst/>
          </a:prstGeom>
          <a:noFill/>
        </p:spPr>
        <p:txBody>
          <a:bodyPr wrap="none" rtlCol="0">
            <a:spAutoFit/>
          </a:bodyPr>
          <a:lstStyle/>
          <a:p>
            <a:r>
              <a:rPr lang="ja-JP" altLang="en-US" sz="1100" dirty="0">
                <a:latin typeface="メイリオ"/>
                <a:ea typeface="メイリオ"/>
                <a:cs typeface="メイリオ"/>
              </a:rPr>
              <a:t>組織の目的のために個人が存在</a:t>
            </a:r>
          </a:p>
        </p:txBody>
      </p:sp>
      <p:sp>
        <p:nvSpPr>
          <p:cNvPr id="52" name="テキスト ボックス 51">
            <a:extLst>
              <a:ext uri="{FF2B5EF4-FFF2-40B4-BE49-F238E27FC236}">
                <a16:creationId xmlns:a16="http://schemas.microsoft.com/office/drawing/2014/main" id="{FCAF2A9F-51D2-D742-8C3E-8082746BA13C}"/>
              </a:ext>
            </a:extLst>
          </p:cNvPr>
          <p:cNvSpPr txBox="1"/>
          <p:nvPr/>
        </p:nvSpPr>
        <p:spPr>
          <a:xfrm>
            <a:off x="6651182" y="4731911"/>
            <a:ext cx="1877437" cy="261610"/>
          </a:xfrm>
          <a:prstGeom prst="rect">
            <a:avLst/>
          </a:prstGeom>
          <a:noFill/>
        </p:spPr>
        <p:txBody>
          <a:bodyPr wrap="none" rtlCol="0">
            <a:spAutoFit/>
          </a:bodyPr>
          <a:lstStyle/>
          <a:p>
            <a:r>
              <a:rPr lang="ja-JP" altLang="en-US" sz="1100" dirty="0">
                <a:latin typeface="メイリオ"/>
                <a:ea typeface="メイリオ"/>
                <a:cs typeface="メイリオ"/>
              </a:rPr>
              <a:t>個人のための機能する組織</a:t>
            </a:r>
          </a:p>
        </p:txBody>
      </p:sp>
      <p:sp>
        <p:nvSpPr>
          <p:cNvPr id="53" name="テキスト ボックス 52">
            <a:extLst>
              <a:ext uri="{FF2B5EF4-FFF2-40B4-BE49-F238E27FC236}">
                <a16:creationId xmlns:a16="http://schemas.microsoft.com/office/drawing/2014/main" id="{FE58EAE5-8384-1C44-923E-020DA949EC5A}"/>
              </a:ext>
            </a:extLst>
          </p:cNvPr>
          <p:cNvSpPr txBox="1"/>
          <p:nvPr/>
        </p:nvSpPr>
        <p:spPr>
          <a:xfrm>
            <a:off x="858791" y="5245663"/>
            <a:ext cx="1059906" cy="617670"/>
          </a:xfrm>
          <a:prstGeom prst="rect">
            <a:avLst/>
          </a:prstGeom>
          <a:noFill/>
        </p:spPr>
        <p:txBody>
          <a:bodyPr wrap="none" rtlCol="0">
            <a:spAutoFit/>
          </a:bodyPr>
          <a:lstStyle/>
          <a:p>
            <a:pPr algn="ctr"/>
            <a:r>
              <a:rPr lang="ja-JP" altLang="en-US" sz="1138" b="1" dirty="0">
                <a:solidFill>
                  <a:srgbClr val="7030A0"/>
                </a:solidFill>
                <a:latin typeface="メイリオ"/>
                <a:ea typeface="メイリオ"/>
                <a:cs typeface="メイリオ"/>
              </a:rPr>
              <a:t>アウトプット</a:t>
            </a:r>
            <a:endParaRPr lang="en-US" altLang="ja-JP" sz="1138" b="1" dirty="0">
              <a:solidFill>
                <a:srgbClr val="7030A0"/>
              </a:solidFill>
              <a:latin typeface="メイリオ"/>
              <a:ea typeface="メイリオ"/>
              <a:cs typeface="メイリオ"/>
            </a:endParaRPr>
          </a:p>
          <a:p>
            <a:pPr algn="ctr"/>
            <a:r>
              <a:rPr lang="ja-JP" altLang="en-US" sz="1138" b="1" dirty="0">
                <a:solidFill>
                  <a:srgbClr val="7030A0"/>
                </a:solidFill>
                <a:latin typeface="メイリオ"/>
                <a:ea typeface="メイリオ"/>
                <a:cs typeface="メイリオ"/>
              </a:rPr>
              <a:t>のための</a:t>
            </a:r>
            <a:endParaRPr lang="en-US" altLang="ja-JP" sz="1138" b="1" dirty="0">
              <a:solidFill>
                <a:srgbClr val="7030A0"/>
              </a:solidFill>
              <a:latin typeface="メイリオ"/>
              <a:ea typeface="メイリオ"/>
              <a:cs typeface="メイリオ"/>
            </a:endParaRPr>
          </a:p>
          <a:p>
            <a:pPr algn="ctr"/>
            <a:r>
              <a:rPr lang="ja-JP" altLang="en-US" sz="1138" b="1" dirty="0">
                <a:solidFill>
                  <a:srgbClr val="7030A0"/>
                </a:solidFill>
                <a:latin typeface="メイリオ"/>
                <a:ea typeface="メイリオ"/>
                <a:cs typeface="メイリオ"/>
              </a:rPr>
              <a:t>与件と能力</a:t>
            </a:r>
          </a:p>
        </p:txBody>
      </p:sp>
      <p:sp>
        <p:nvSpPr>
          <p:cNvPr id="54" name="テキスト ボックス 53">
            <a:extLst>
              <a:ext uri="{FF2B5EF4-FFF2-40B4-BE49-F238E27FC236}">
                <a16:creationId xmlns:a16="http://schemas.microsoft.com/office/drawing/2014/main" id="{862585D5-2715-7647-9E7F-8393330394CF}"/>
              </a:ext>
            </a:extLst>
          </p:cNvPr>
          <p:cNvSpPr txBox="1"/>
          <p:nvPr/>
        </p:nvSpPr>
        <p:spPr>
          <a:xfrm>
            <a:off x="1052335" y="6207033"/>
            <a:ext cx="543739" cy="307777"/>
          </a:xfrm>
          <a:prstGeom prst="rect">
            <a:avLst/>
          </a:prstGeom>
          <a:noFill/>
        </p:spPr>
        <p:txBody>
          <a:bodyPr wrap="none" rtlCol="0">
            <a:spAutoFit/>
          </a:bodyPr>
          <a:lstStyle/>
          <a:p>
            <a:r>
              <a:rPr lang="ja-JP" altLang="en-US" sz="1400" b="1" dirty="0">
                <a:solidFill>
                  <a:srgbClr val="7030A0"/>
                </a:solidFill>
                <a:latin typeface="メイリオ"/>
                <a:ea typeface="メイリオ"/>
                <a:cs typeface="メイリオ"/>
              </a:rPr>
              <a:t>課題</a:t>
            </a:r>
          </a:p>
        </p:txBody>
      </p:sp>
      <p:sp>
        <p:nvSpPr>
          <p:cNvPr id="55" name="テキスト ボックス 54">
            <a:extLst>
              <a:ext uri="{FF2B5EF4-FFF2-40B4-BE49-F238E27FC236}">
                <a16:creationId xmlns:a16="http://schemas.microsoft.com/office/drawing/2014/main" id="{21235B54-9D70-E942-A03D-AA9601E491AF}"/>
              </a:ext>
            </a:extLst>
          </p:cNvPr>
          <p:cNvSpPr txBox="1"/>
          <p:nvPr/>
        </p:nvSpPr>
        <p:spPr>
          <a:xfrm>
            <a:off x="2210222" y="5305251"/>
            <a:ext cx="2300630" cy="600164"/>
          </a:xfrm>
          <a:prstGeom prst="rect">
            <a:avLst/>
          </a:prstGeom>
          <a:noFill/>
        </p:spPr>
        <p:txBody>
          <a:bodyPr wrap="none" rtlCol="0">
            <a:spAutoFit/>
          </a:bodyPr>
          <a:lstStyle/>
          <a:p>
            <a:r>
              <a:rPr lang="ja-JP" altLang="en-US" sz="1100" dirty="0">
                <a:latin typeface="メイリオ"/>
                <a:ea typeface="メイリオ"/>
                <a:cs typeface="メイリオ"/>
              </a:rPr>
              <a:t>・組織からの条件、指示に応える</a:t>
            </a:r>
            <a:endParaRPr lang="en-US" altLang="ja-JP" sz="1100" dirty="0">
              <a:latin typeface="メイリオ"/>
              <a:ea typeface="メイリオ"/>
              <a:cs typeface="メイリオ"/>
            </a:endParaRPr>
          </a:p>
          <a:p>
            <a:r>
              <a:rPr lang="ja-JP" altLang="en-US" sz="1100" dirty="0">
                <a:latin typeface="メイリオ"/>
                <a:ea typeface="メイリオ"/>
                <a:cs typeface="メイリオ"/>
              </a:rPr>
              <a:t>・組織、社会に従う</a:t>
            </a:r>
            <a:endParaRPr lang="en-US" altLang="ja-JP" sz="1100" dirty="0">
              <a:latin typeface="メイリオ"/>
              <a:ea typeface="メイリオ"/>
              <a:cs typeface="メイリオ"/>
            </a:endParaRPr>
          </a:p>
          <a:p>
            <a:r>
              <a:rPr lang="ja-JP" altLang="en-US" sz="1100" dirty="0">
                <a:latin typeface="メイリオ"/>
                <a:ea typeface="メイリオ"/>
                <a:cs typeface="メイリオ"/>
              </a:rPr>
              <a:t>・過去の成功、前例を重視</a:t>
            </a:r>
          </a:p>
        </p:txBody>
      </p:sp>
      <p:sp>
        <p:nvSpPr>
          <p:cNvPr id="56" name="テキスト ボックス 55">
            <a:extLst>
              <a:ext uri="{FF2B5EF4-FFF2-40B4-BE49-F238E27FC236}">
                <a16:creationId xmlns:a16="http://schemas.microsoft.com/office/drawing/2014/main" id="{7A07121A-EFC4-814B-9247-83DEDC00322F}"/>
              </a:ext>
            </a:extLst>
          </p:cNvPr>
          <p:cNvSpPr txBox="1"/>
          <p:nvPr/>
        </p:nvSpPr>
        <p:spPr>
          <a:xfrm>
            <a:off x="6298521" y="5305251"/>
            <a:ext cx="2582758" cy="600164"/>
          </a:xfrm>
          <a:prstGeom prst="rect">
            <a:avLst/>
          </a:prstGeom>
          <a:noFill/>
        </p:spPr>
        <p:txBody>
          <a:bodyPr wrap="none" rtlCol="0">
            <a:spAutoFit/>
          </a:bodyPr>
          <a:lstStyle/>
          <a:p>
            <a:r>
              <a:rPr lang="ja-JP" altLang="en-US" sz="1100" dirty="0">
                <a:latin typeface="メイリオ"/>
                <a:ea typeface="メイリオ"/>
                <a:cs typeface="メイリオ"/>
              </a:rPr>
              <a:t>・自らの存在意義を定義する</a:t>
            </a:r>
            <a:endParaRPr lang="en-US" altLang="ja-JP" sz="1100" dirty="0">
              <a:latin typeface="メイリオ"/>
              <a:ea typeface="メイリオ"/>
              <a:cs typeface="メイリオ"/>
            </a:endParaRPr>
          </a:p>
          <a:p>
            <a:r>
              <a:rPr lang="ja-JP" altLang="en-US" sz="1100" dirty="0">
                <a:latin typeface="メイリオ"/>
                <a:ea typeface="メイリオ"/>
                <a:cs typeface="メイリオ"/>
              </a:rPr>
              <a:t>・自らの存在意義を組織・社会に示す</a:t>
            </a:r>
            <a:endParaRPr lang="en-US" altLang="ja-JP" sz="1100" dirty="0">
              <a:latin typeface="メイリオ"/>
              <a:ea typeface="メイリオ"/>
              <a:cs typeface="メイリオ"/>
            </a:endParaRPr>
          </a:p>
          <a:p>
            <a:r>
              <a:rPr lang="ja-JP" altLang="en-US" sz="1100" dirty="0">
                <a:latin typeface="メイリオ"/>
                <a:ea typeface="メイリオ"/>
                <a:cs typeface="メイリオ"/>
              </a:rPr>
              <a:t>・レビューとイノベーションとコラボ</a:t>
            </a:r>
          </a:p>
        </p:txBody>
      </p:sp>
      <p:sp>
        <p:nvSpPr>
          <p:cNvPr id="57" name="テキスト ボックス 56">
            <a:extLst>
              <a:ext uri="{FF2B5EF4-FFF2-40B4-BE49-F238E27FC236}">
                <a16:creationId xmlns:a16="http://schemas.microsoft.com/office/drawing/2014/main" id="{6F07C837-C8C7-9049-942A-B52754454CC8}"/>
              </a:ext>
            </a:extLst>
          </p:cNvPr>
          <p:cNvSpPr txBox="1"/>
          <p:nvPr/>
        </p:nvSpPr>
        <p:spPr>
          <a:xfrm>
            <a:off x="2647073" y="6228374"/>
            <a:ext cx="1261884" cy="276999"/>
          </a:xfrm>
          <a:prstGeom prst="rect">
            <a:avLst/>
          </a:prstGeom>
          <a:noFill/>
        </p:spPr>
        <p:txBody>
          <a:bodyPr wrap="none" rtlCol="0">
            <a:spAutoFit/>
          </a:bodyPr>
          <a:lstStyle/>
          <a:p>
            <a:r>
              <a:rPr lang="ja-JP" altLang="en-US" sz="1200" dirty="0">
                <a:latin typeface="メイリオ"/>
                <a:ea typeface="メイリオ"/>
                <a:cs typeface="メイリオ"/>
              </a:rPr>
              <a:t>資本主義の限界</a:t>
            </a:r>
          </a:p>
        </p:txBody>
      </p:sp>
      <p:sp>
        <p:nvSpPr>
          <p:cNvPr id="58" name="テキスト ボックス 57">
            <a:extLst>
              <a:ext uri="{FF2B5EF4-FFF2-40B4-BE49-F238E27FC236}">
                <a16:creationId xmlns:a16="http://schemas.microsoft.com/office/drawing/2014/main" id="{0A1D43D2-09BB-6845-9C7C-5F3D0A8393F8}"/>
              </a:ext>
            </a:extLst>
          </p:cNvPr>
          <p:cNvSpPr txBox="1"/>
          <p:nvPr/>
        </p:nvSpPr>
        <p:spPr>
          <a:xfrm>
            <a:off x="6420349" y="6164672"/>
            <a:ext cx="2339103" cy="461665"/>
          </a:xfrm>
          <a:prstGeom prst="rect">
            <a:avLst/>
          </a:prstGeom>
          <a:noFill/>
        </p:spPr>
        <p:txBody>
          <a:bodyPr wrap="none" rtlCol="0">
            <a:spAutoFit/>
          </a:bodyPr>
          <a:lstStyle/>
          <a:p>
            <a:pPr algn="ctr"/>
            <a:r>
              <a:rPr lang="ja-JP" altLang="en-US" sz="1200" dirty="0">
                <a:latin typeface="メイリオ"/>
                <a:ea typeface="メイリオ"/>
                <a:cs typeface="メイリオ"/>
              </a:rPr>
              <a:t>個人と組織・社会の秩序の両立</a:t>
            </a:r>
            <a:endParaRPr lang="en-US" altLang="ja-JP" sz="1200" dirty="0">
              <a:latin typeface="メイリオ"/>
              <a:ea typeface="メイリオ"/>
              <a:cs typeface="メイリオ"/>
            </a:endParaRPr>
          </a:p>
          <a:p>
            <a:pPr algn="ctr"/>
            <a:r>
              <a:rPr lang="ja-JP" altLang="en-US" sz="1200" dirty="0">
                <a:latin typeface="メイリオ"/>
                <a:ea typeface="メイリオ"/>
                <a:cs typeface="メイリオ"/>
              </a:rPr>
              <a:t>（コーディネーション）</a:t>
            </a:r>
          </a:p>
        </p:txBody>
      </p:sp>
      <p:sp>
        <p:nvSpPr>
          <p:cNvPr id="60" name="テキスト ボックス 59">
            <a:extLst>
              <a:ext uri="{FF2B5EF4-FFF2-40B4-BE49-F238E27FC236}">
                <a16:creationId xmlns:a16="http://schemas.microsoft.com/office/drawing/2014/main" id="{DD487E57-B5C8-5B48-958D-2BCE94621133}"/>
              </a:ext>
            </a:extLst>
          </p:cNvPr>
          <p:cNvSpPr txBox="1"/>
          <p:nvPr/>
        </p:nvSpPr>
        <p:spPr>
          <a:xfrm>
            <a:off x="4567734" y="6073384"/>
            <a:ext cx="1579299" cy="679801"/>
          </a:xfrm>
          <a:prstGeom prst="rect">
            <a:avLst/>
          </a:prstGeom>
          <a:noFill/>
        </p:spPr>
        <p:txBody>
          <a:bodyPr wrap="none" rtlCol="0">
            <a:spAutoFit/>
          </a:bodyPr>
          <a:lstStyle/>
          <a:p>
            <a:pPr algn="ctr">
              <a:lnSpc>
                <a:spcPct val="80000"/>
              </a:lnSpc>
            </a:pPr>
            <a:r>
              <a:rPr lang="en-US" altLang="ja-JP" b="1" dirty="0">
                <a:solidFill>
                  <a:schemeClr val="accent1">
                    <a:lumMod val="75000"/>
                  </a:schemeClr>
                </a:solidFill>
                <a:latin typeface="メイリオ"/>
                <a:ea typeface="メイリオ"/>
                <a:cs typeface="メイリオ"/>
              </a:rPr>
              <a:t>Post </a:t>
            </a:r>
          </a:p>
          <a:p>
            <a:pPr algn="ctr">
              <a:lnSpc>
                <a:spcPct val="80000"/>
              </a:lnSpc>
            </a:pPr>
            <a:r>
              <a:rPr lang="en-US" altLang="ja-JP" b="1" dirty="0">
                <a:solidFill>
                  <a:schemeClr val="accent1">
                    <a:lumMod val="75000"/>
                  </a:schemeClr>
                </a:solidFill>
                <a:latin typeface="メイリオ"/>
                <a:ea typeface="メイリオ"/>
                <a:cs typeface="メイリオ"/>
              </a:rPr>
              <a:t>Covid-19</a:t>
            </a:r>
            <a:endParaRPr lang="ja-JP" altLang="en-US" b="1" dirty="0">
              <a:solidFill>
                <a:schemeClr val="accent1">
                  <a:lumMod val="75000"/>
                </a:schemeClr>
              </a:solidFill>
              <a:latin typeface="メイリオ"/>
              <a:ea typeface="メイリオ"/>
              <a:cs typeface="メイリオ"/>
            </a:endParaRPr>
          </a:p>
        </p:txBody>
      </p:sp>
      <p:sp>
        <p:nvSpPr>
          <p:cNvPr id="61" name="正方形/長方形 60">
            <a:extLst>
              <a:ext uri="{FF2B5EF4-FFF2-40B4-BE49-F238E27FC236}">
                <a16:creationId xmlns:a16="http://schemas.microsoft.com/office/drawing/2014/main" id="{8C39610E-0034-9A47-AAEF-F98EB0302466}"/>
              </a:ext>
            </a:extLst>
          </p:cNvPr>
          <p:cNvSpPr/>
          <p:nvPr/>
        </p:nvSpPr>
        <p:spPr>
          <a:xfrm>
            <a:off x="4486301" y="5933024"/>
            <a:ext cx="1706246" cy="228505"/>
          </a:xfrm>
          <a:prstGeom prst="rect">
            <a:avLst/>
          </a:prstGeom>
        </p:spPr>
        <p:txBody>
          <a:bodyPr wrap="none">
            <a:spAutoFit/>
          </a:bodyPr>
          <a:lstStyle/>
          <a:p>
            <a:pPr algn="ctr"/>
            <a:r>
              <a:rPr lang="ja-JP" altLang="en-US" sz="600" b="1">
                <a:latin typeface="メイリオ"/>
                <a:ea typeface="メイリオ"/>
                <a:cs typeface="メイリオ"/>
              </a:rPr>
              <a:t>（</a:t>
            </a:r>
            <a:r>
              <a:rPr lang="en-US" altLang="ja-JP" sz="600" b="1" dirty="0">
                <a:latin typeface="メイリオ"/>
                <a:ea typeface="メイリオ"/>
                <a:cs typeface="メイリオ"/>
              </a:rPr>
              <a:t>DX</a:t>
            </a:r>
            <a:r>
              <a:rPr lang="ja-JP" altLang="en-US" sz="600" b="1">
                <a:latin typeface="メイリオ"/>
                <a:ea typeface="メイリオ"/>
                <a:cs typeface="メイリオ"/>
              </a:rPr>
              <a:t>によるウイルス対応型社会）</a:t>
            </a:r>
            <a:endParaRPr lang="ja-JP" altLang="en-US" sz="600" b="1" dirty="0">
              <a:latin typeface="メイリオ"/>
              <a:ea typeface="メイリオ"/>
              <a:cs typeface="メイリオ"/>
            </a:endParaRPr>
          </a:p>
        </p:txBody>
      </p:sp>
      <p:sp>
        <p:nvSpPr>
          <p:cNvPr id="62" name="正方形/長方形 61">
            <a:extLst>
              <a:ext uri="{FF2B5EF4-FFF2-40B4-BE49-F238E27FC236}">
                <a16:creationId xmlns:a16="http://schemas.microsoft.com/office/drawing/2014/main" id="{C7519C4D-6644-774C-B27B-F32FE7632539}"/>
              </a:ext>
            </a:extLst>
          </p:cNvPr>
          <p:cNvSpPr/>
          <p:nvPr/>
        </p:nvSpPr>
        <p:spPr>
          <a:xfrm>
            <a:off x="4581511" y="4241548"/>
            <a:ext cx="1515826" cy="228505"/>
          </a:xfrm>
          <a:prstGeom prst="rect">
            <a:avLst/>
          </a:prstGeom>
        </p:spPr>
        <p:txBody>
          <a:bodyPr wrap="none">
            <a:spAutoFit/>
          </a:bodyPr>
          <a:lstStyle/>
          <a:p>
            <a:pPr algn="ctr"/>
            <a:r>
              <a:rPr lang="ja-JP" altLang="en-US" sz="600" b="1">
                <a:latin typeface="メイリオ"/>
                <a:ea typeface="メイリオ"/>
                <a:cs typeface="メイリオ"/>
              </a:rPr>
              <a:t>（</a:t>
            </a:r>
            <a:r>
              <a:rPr lang="en-US" altLang="ja-JP" sz="600" b="1" dirty="0">
                <a:latin typeface="メイリオ"/>
                <a:ea typeface="メイリオ"/>
                <a:cs typeface="メイリオ"/>
              </a:rPr>
              <a:t>DX</a:t>
            </a:r>
            <a:r>
              <a:rPr lang="ja-JP" altLang="en-US" sz="600" b="1">
                <a:latin typeface="メイリオ"/>
                <a:ea typeface="メイリオ"/>
                <a:cs typeface="メイリオ"/>
              </a:rPr>
              <a:t>による個人起点の社会）</a:t>
            </a:r>
            <a:endParaRPr lang="ja-JP" altLang="en-US" sz="600" b="1" dirty="0">
              <a:latin typeface="メイリオ"/>
              <a:ea typeface="メイリオ"/>
              <a:cs typeface="メイリオ"/>
            </a:endParaRPr>
          </a:p>
        </p:txBody>
      </p:sp>
      <p:sp>
        <p:nvSpPr>
          <p:cNvPr id="63" name="テキスト ボックス 62">
            <a:extLst>
              <a:ext uri="{FF2B5EF4-FFF2-40B4-BE49-F238E27FC236}">
                <a16:creationId xmlns:a16="http://schemas.microsoft.com/office/drawing/2014/main" id="{726BAB03-7536-4C47-AB08-44805FE70304}"/>
              </a:ext>
            </a:extLst>
          </p:cNvPr>
          <p:cNvSpPr txBox="1"/>
          <p:nvPr/>
        </p:nvSpPr>
        <p:spPr>
          <a:xfrm>
            <a:off x="6169935" y="2265856"/>
            <a:ext cx="3018776" cy="292388"/>
          </a:xfrm>
          <a:prstGeom prst="rect">
            <a:avLst/>
          </a:prstGeom>
          <a:noFill/>
        </p:spPr>
        <p:txBody>
          <a:bodyPr wrap="none" rtlCol="0">
            <a:spAutoFit/>
          </a:bodyPr>
          <a:lstStyle/>
          <a:p>
            <a:pPr algn="ctr"/>
            <a:r>
              <a:rPr lang="ja-JP" altLang="en-US" sz="1300" b="1">
                <a:solidFill>
                  <a:schemeClr val="bg1"/>
                </a:solidFill>
                <a:latin typeface="メイリオ"/>
                <a:ea typeface="メイリオ"/>
                <a:cs typeface="メイリオ"/>
              </a:rPr>
              <a:t>（個）を起点に外部環境を構築できる</a:t>
            </a:r>
            <a:endParaRPr lang="ja-JP" altLang="en-US" sz="1300" b="1" dirty="0">
              <a:solidFill>
                <a:schemeClr val="bg1"/>
              </a:solidFill>
              <a:latin typeface="メイリオ"/>
              <a:ea typeface="メイリオ"/>
              <a:cs typeface="メイリオ"/>
            </a:endParaRPr>
          </a:p>
        </p:txBody>
      </p:sp>
      <p:sp>
        <p:nvSpPr>
          <p:cNvPr id="65" name="テキスト ボックス 64">
            <a:extLst>
              <a:ext uri="{FF2B5EF4-FFF2-40B4-BE49-F238E27FC236}">
                <a16:creationId xmlns:a16="http://schemas.microsoft.com/office/drawing/2014/main" id="{AA40B8B0-0AB7-5040-8CF1-447C86287E37}"/>
              </a:ext>
            </a:extLst>
          </p:cNvPr>
          <p:cNvSpPr txBox="1"/>
          <p:nvPr/>
        </p:nvSpPr>
        <p:spPr>
          <a:xfrm>
            <a:off x="4690444" y="5180536"/>
            <a:ext cx="1244079" cy="677896"/>
          </a:xfrm>
          <a:prstGeom prst="rect">
            <a:avLst/>
          </a:prstGeom>
          <a:noFill/>
        </p:spPr>
        <p:txBody>
          <a:bodyPr wrap="none" rtlCol="0">
            <a:spAutoFit/>
          </a:bodyPr>
          <a:lstStyle/>
          <a:p>
            <a:pPr algn="ctr">
              <a:lnSpc>
                <a:spcPct val="80000"/>
              </a:lnSpc>
            </a:pPr>
            <a:r>
              <a:rPr lang="en-US" altLang="ja-JP" sz="2000" b="1" dirty="0">
                <a:solidFill>
                  <a:schemeClr val="accent1">
                    <a:lumMod val="75000"/>
                  </a:schemeClr>
                </a:solidFill>
                <a:latin typeface="メイリオ"/>
                <a:ea typeface="メイリオ"/>
                <a:cs typeface="メイリオ"/>
              </a:rPr>
              <a:t>GIGA</a:t>
            </a:r>
            <a:br>
              <a:rPr lang="en-US" altLang="ja-JP" sz="1600" b="1" dirty="0">
                <a:solidFill>
                  <a:schemeClr val="accent1">
                    <a:lumMod val="75000"/>
                  </a:schemeClr>
                </a:solidFill>
                <a:latin typeface="メイリオ"/>
                <a:ea typeface="メイリオ"/>
                <a:cs typeface="メイリオ"/>
              </a:rPr>
            </a:br>
            <a:r>
              <a:rPr lang="ja-JP" altLang="en-US" sz="1600" b="1">
                <a:solidFill>
                  <a:schemeClr val="accent1">
                    <a:lumMod val="75000"/>
                  </a:schemeClr>
                </a:solidFill>
                <a:latin typeface="メイリオ"/>
                <a:ea typeface="メイリオ"/>
                <a:cs typeface="メイリオ"/>
              </a:rPr>
              <a:t>スクール</a:t>
            </a:r>
            <a:endParaRPr lang="ja-JP" altLang="en-US" sz="2000" b="1" dirty="0">
              <a:solidFill>
                <a:schemeClr val="accent1">
                  <a:lumMod val="75000"/>
                </a:schemeClr>
              </a:solidFill>
              <a:latin typeface="メイリオ"/>
              <a:ea typeface="メイリオ"/>
              <a:cs typeface="メイリオ"/>
            </a:endParaRPr>
          </a:p>
        </p:txBody>
      </p:sp>
      <p:sp>
        <p:nvSpPr>
          <p:cNvPr id="66" name="正方形/長方形 65">
            <a:extLst>
              <a:ext uri="{FF2B5EF4-FFF2-40B4-BE49-F238E27FC236}">
                <a16:creationId xmlns:a16="http://schemas.microsoft.com/office/drawing/2014/main" id="{B5FB19EC-F1B3-0D41-AF55-1BAA04F6B730}"/>
              </a:ext>
            </a:extLst>
          </p:cNvPr>
          <p:cNvSpPr/>
          <p:nvPr/>
        </p:nvSpPr>
        <p:spPr>
          <a:xfrm>
            <a:off x="4626972" y="5044011"/>
            <a:ext cx="1371027" cy="228505"/>
          </a:xfrm>
          <a:prstGeom prst="rect">
            <a:avLst/>
          </a:prstGeom>
        </p:spPr>
        <p:txBody>
          <a:bodyPr wrap="none">
            <a:spAutoFit/>
          </a:bodyPr>
          <a:lstStyle/>
          <a:p>
            <a:pPr algn="ctr"/>
            <a:r>
              <a:rPr lang="ja-JP" altLang="en-US" sz="600" b="1">
                <a:latin typeface="メイリオ"/>
                <a:ea typeface="メイリオ"/>
                <a:cs typeface="メイリオ"/>
              </a:rPr>
              <a:t>（個別最適な学びの環境）</a:t>
            </a:r>
            <a:endParaRPr lang="ja-JP" altLang="en-US" sz="600" b="1" dirty="0">
              <a:latin typeface="メイリオ"/>
              <a:ea typeface="メイリオ"/>
              <a:cs typeface="メイリオ"/>
            </a:endParaRPr>
          </a:p>
        </p:txBody>
      </p:sp>
      <p:sp>
        <p:nvSpPr>
          <p:cNvPr id="13" name="正方形/長方形 12">
            <a:extLst>
              <a:ext uri="{FF2B5EF4-FFF2-40B4-BE49-F238E27FC236}">
                <a16:creationId xmlns:a16="http://schemas.microsoft.com/office/drawing/2014/main" id="{A50F1080-B9A2-F746-BC91-8EE10E875F22}"/>
              </a:ext>
            </a:extLst>
          </p:cNvPr>
          <p:cNvSpPr/>
          <p:nvPr/>
        </p:nvSpPr>
        <p:spPr>
          <a:xfrm>
            <a:off x="467045" y="1083747"/>
            <a:ext cx="6516528" cy="369332"/>
          </a:xfrm>
          <a:prstGeom prst="rect">
            <a:avLst/>
          </a:prstGeom>
        </p:spPr>
        <p:txBody>
          <a:bodyPr wrap="none">
            <a:spAutoFit/>
          </a:bodyPr>
          <a:lstStyle/>
          <a:p>
            <a:r>
              <a:rPr kumimoji="1" lang="en-US" altLang="ja-JP" b="1" dirty="0">
                <a:solidFill>
                  <a:srgbClr val="05318E"/>
                </a:solidFill>
                <a:latin typeface="+mn-ea"/>
              </a:rPr>
              <a:t>-</a:t>
            </a:r>
            <a:r>
              <a:rPr kumimoji="1" lang="ja-JP" altLang="en-US" b="1">
                <a:solidFill>
                  <a:srgbClr val="05318E"/>
                </a:solidFill>
                <a:latin typeface="+mn-ea"/>
              </a:rPr>
              <a:t>協調と信頼関係の構築から、訊くことを気軽にできるように</a:t>
            </a:r>
            <a:endParaRPr lang="ja-JP" altLang="en-US"/>
          </a:p>
        </p:txBody>
      </p:sp>
      <p:sp>
        <p:nvSpPr>
          <p:cNvPr id="2" name="スライド番号プレースホルダー 1">
            <a:extLst>
              <a:ext uri="{FF2B5EF4-FFF2-40B4-BE49-F238E27FC236}">
                <a16:creationId xmlns:a16="http://schemas.microsoft.com/office/drawing/2014/main" id="{5ADE95B9-287F-A443-A064-6E215E8D8F26}"/>
              </a:ext>
            </a:extLst>
          </p:cNvPr>
          <p:cNvSpPr>
            <a:spLocks noGrp="1"/>
          </p:cNvSpPr>
          <p:nvPr>
            <p:ph type="sldNum" sz="quarter" idx="12"/>
          </p:nvPr>
        </p:nvSpPr>
        <p:spPr/>
        <p:txBody>
          <a:bodyPr/>
          <a:lstStyle/>
          <a:p>
            <a:fld id="{A24A08D3-4842-684C-BE54-C9E1F2E8DB8B}" type="slidenum">
              <a:rPr kumimoji="1" lang="ja-JP" altLang="en-US" smtClean="0"/>
              <a:t>42</a:t>
            </a:fld>
            <a:endParaRPr kumimoji="1" lang="ja-JP" altLang="en-US"/>
          </a:p>
        </p:txBody>
      </p:sp>
      <p:pic>
        <p:nvPicPr>
          <p:cNvPr id="59" name="図 58">
            <a:extLst>
              <a:ext uri="{FF2B5EF4-FFF2-40B4-BE49-F238E27FC236}">
                <a16:creationId xmlns:a16="http://schemas.microsoft.com/office/drawing/2014/main" id="{F2C1D547-0DDF-9B44-B041-98A5CE8139F6}"/>
              </a:ext>
            </a:extLst>
          </p:cNvPr>
          <p:cNvPicPr>
            <a:picLocks noChangeAspect="1"/>
          </p:cNvPicPr>
          <p:nvPr/>
        </p:nvPicPr>
        <p:blipFill>
          <a:blip r:embed="rId2"/>
          <a:stretch>
            <a:fillRect/>
          </a:stretch>
        </p:blipFill>
        <p:spPr>
          <a:xfrm>
            <a:off x="229681" y="49879"/>
            <a:ext cx="1207236" cy="437623"/>
          </a:xfrm>
          <a:prstGeom prst="rect">
            <a:avLst/>
          </a:prstGeom>
        </p:spPr>
      </p:pic>
      <p:sp>
        <p:nvSpPr>
          <p:cNvPr id="67" name="テキスト ボックス 66">
            <a:extLst>
              <a:ext uri="{FF2B5EF4-FFF2-40B4-BE49-F238E27FC236}">
                <a16:creationId xmlns:a16="http://schemas.microsoft.com/office/drawing/2014/main" id="{0121F6B1-5FE6-4549-8B72-32C9A30CBDC9}"/>
              </a:ext>
            </a:extLst>
          </p:cNvPr>
          <p:cNvSpPr txBox="1"/>
          <p:nvPr/>
        </p:nvSpPr>
        <p:spPr>
          <a:xfrm>
            <a:off x="1570054" y="91664"/>
            <a:ext cx="2519624" cy="369332"/>
          </a:xfrm>
          <a:prstGeom prst="rect">
            <a:avLst/>
          </a:prstGeom>
          <a:noFill/>
        </p:spPr>
        <p:txBody>
          <a:bodyPr wrap="square">
            <a:spAutoFit/>
          </a:bodyPr>
          <a:lstStyle/>
          <a:p>
            <a:r>
              <a:rPr lang="ja-JP" altLang="en-US" sz="1800" b="1">
                <a:effectLst/>
                <a:latin typeface="+mn-ea"/>
              </a:rPr>
              <a:t>参考資料</a:t>
            </a:r>
            <a:endParaRPr lang="ja-JP" altLang="en-US"/>
          </a:p>
        </p:txBody>
      </p:sp>
    </p:spTree>
    <p:extLst>
      <p:ext uri="{BB962C8B-B14F-4D97-AF65-F5344CB8AC3E}">
        <p14:creationId xmlns:p14="http://schemas.microsoft.com/office/powerpoint/2010/main" val="25260086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スクリーンショット 2019-07-24 12.03.27.png">
            <a:extLst>
              <a:ext uri="{FF2B5EF4-FFF2-40B4-BE49-F238E27FC236}">
                <a16:creationId xmlns:a16="http://schemas.microsoft.com/office/drawing/2014/main" id="{4D8FD7F0-5C25-1443-A1C0-CE0573DCE89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03986" y="2928661"/>
            <a:ext cx="5802014" cy="2880606"/>
          </a:xfrm>
          <a:prstGeom prst="rect">
            <a:avLst/>
          </a:prstGeom>
        </p:spPr>
      </p:pic>
      <p:sp>
        <p:nvSpPr>
          <p:cNvPr id="9" name="正方形/長方形 8">
            <a:extLst>
              <a:ext uri="{FF2B5EF4-FFF2-40B4-BE49-F238E27FC236}">
                <a16:creationId xmlns:a16="http://schemas.microsoft.com/office/drawing/2014/main" id="{AA32CEEA-0274-0042-AA46-3D6CC0ADDBE8}"/>
              </a:ext>
            </a:extLst>
          </p:cNvPr>
          <p:cNvSpPr/>
          <p:nvPr/>
        </p:nvSpPr>
        <p:spPr>
          <a:xfrm>
            <a:off x="5864095" y="2646912"/>
            <a:ext cx="3147015" cy="1862048"/>
          </a:xfrm>
          <a:prstGeom prst="rect">
            <a:avLst/>
          </a:prstGeom>
        </p:spPr>
        <p:txBody>
          <a:bodyPr wrap="none">
            <a:spAutoFit/>
          </a:bodyPr>
          <a:lstStyle/>
          <a:p>
            <a:r>
              <a:rPr lang="en-US" altLang="ja-JP" sz="11500" b="1" dirty="0">
                <a:solidFill>
                  <a:srgbClr val="44C413"/>
                </a:solidFill>
                <a:latin typeface="メイリオ"/>
                <a:ea typeface="メイリオ"/>
                <a:cs typeface="メイリオ"/>
              </a:rPr>
              <a:t>91</a:t>
            </a:r>
            <a:r>
              <a:rPr lang="en-US" altLang="ja-JP" sz="6000" b="1" dirty="0">
                <a:solidFill>
                  <a:srgbClr val="44C413"/>
                </a:solidFill>
                <a:latin typeface="メイリオ"/>
                <a:ea typeface="メイリオ"/>
                <a:cs typeface="メイリオ"/>
              </a:rPr>
              <a:t>%</a:t>
            </a:r>
            <a:endParaRPr lang="ja-JP" altLang="en-US" sz="6000" dirty="0">
              <a:solidFill>
                <a:srgbClr val="44C413"/>
              </a:solidFill>
            </a:endParaRPr>
          </a:p>
        </p:txBody>
      </p:sp>
      <p:sp>
        <p:nvSpPr>
          <p:cNvPr id="10" name="正方形/長方形 9">
            <a:extLst>
              <a:ext uri="{FF2B5EF4-FFF2-40B4-BE49-F238E27FC236}">
                <a16:creationId xmlns:a16="http://schemas.microsoft.com/office/drawing/2014/main" id="{ADE87B0D-50C5-4E40-BBB4-08D35DEAA672}"/>
              </a:ext>
            </a:extLst>
          </p:cNvPr>
          <p:cNvSpPr/>
          <p:nvPr/>
        </p:nvSpPr>
        <p:spPr>
          <a:xfrm>
            <a:off x="4401177" y="1270716"/>
            <a:ext cx="5275385" cy="923330"/>
          </a:xfrm>
          <a:prstGeom prst="rect">
            <a:avLst/>
          </a:prstGeom>
        </p:spPr>
        <p:txBody>
          <a:bodyPr wrap="square">
            <a:spAutoFit/>
          </a:bodyPr>
          <a:lstStyle/>
          <a:p>
            <a:r>
              <a:rPr lang="ja-JP" altLang="en-US" b="1" dirty="0">
                <a:solidFill>
                  <a:srgbClr val="44C413"/>
                </a:solidFill>
                <a:latin typeface="メイリオ"/>
                <a:ea typeface="メイリオ"/>
                <a:cs typeface="メイリオ"/>
              </a:rPr>
              <a:t>約</a:t>
            </a:r>
            <a:r>
              <a:rPr lang="en-US" altLang="ja-JP" b="1" dirty="0">
                <a:solidFill>
                  <a:srgbClr val="44C413"/>
                </a:solidFill>
                <a:latin typeface="メイリオ"/>
                <a:ea typeface="メイリオ"/>
                <a:cs typeface="メイリオ"/>
              </a:rPr>
              <a:t>9</a:t>
            </a:r>
            <a:r>
              <a:rPr lang="ja-JP" altLang="en-US" b="1" dirty="0">
                <a:solidFill>
                  <a:srgbClr val="44C413"/>
                </a:solidFill>
                <a:latin typeface="メイリオ"/>
                <a:ea typeface="メイリオ"/>
                <a:cs typeface="メイリオ"/>
              </a:rPr>
              <a:t>割超の自治体が人口流出を</a:t>
            </a:r>
            <a:r>
              <a:rPr lang="ja-JP" altLang="en-US" b="1">
                <a:solidFill>
                  <a:srgbClr val="44C413"/>
                </a:solidFill>
                <a:latin typeface="メイリオ"/>
                <a:ea typeface="メイリオ"/>
                <a:cs typeface="メイリオ"/>
              </a:rPr>
              <a:t>課題視</a:t>
            </a:r>
            <a:endParaRPr lang="en-US" altLang="ja-JP" b="1" dirty="0">
              <a:solidFill>
                <a:srgbClr val="44C413"/>
              </a:solidFill>
              <a:latin typeface="メイリオ"/>
              <a:ea typeface="メイリオ"/>
              <a:cs typeface="メイリオ"/>
            </a:endParaRPr>
          </a:p>
          <a:p>
            <a:r>
              <a:rPr lang="ja-JP" altLang="en-US" b="1" dirty="0">
                <a:solidFill>
                  <a:srgbClr val="44C413"/>
                </a:solidFill>
                <a:latin typeface="メイリオ"/>
                <a:ea typeface="メイリオ"/>
                <a:cs typeface="メイリオ"/>
              </a:rPr>
              <a:t>人口増の自治体はコミュニケーションの希薄化を課題視</a:t>
            </a:r>
            <a:endParaRPr lang="ja-JP" altLang="en-US" dirty="0">
              <a:solidFill>
                <a:srgbClr val="44C413"/>
              </a:solidFill>
            </a:endParaRPr>
          </a:p>
        </p:txBody>
      </p:sp>
      <p:sp>
        <p:nvSpPr>
          <p:cNvPr id="11" name="正方形/長方形 10">
            <a:extLst>
              <a:ext uri="{FF2B5EF4-FFF2-40B4-BE49-F238E27FC236}">
                <a16:creationId xmlns:a16="http://schemas.microsoft.com/office/drawing/2014/main" id="{7D2AD433-5B26-854E-8B75-2A2B4D7FFF2F}"/>
              </a:ext>
            </a:extLst>
          </p:cNvPr>
          <p:cNvSpPr/>
          <p:nvPr/>
        </p:nvSpPr>
        <p:spPr>
          <a:xfrm>
            <a:off x="4264445" y="2279579"/>
            <a:ext cx="3059264" cy="246221"/>
          </a:xfrm>
          <a:prstGeom prst="rect">
            <a:avLst/>
          </a:prstGeom>
        </p:spPr>
        <p:txBody>
          <a:bodyPr wrap="square">
            <a:spAutoFit/>
          </a:bodyPr>
          <a:lstStyle/>
          <a:p>
            <a:r>
              <a:rPr lang="ja-JP" altLang="en-US" sz="1000" b="1" dirty="0">
                <a:solidFill>
                  <a:srgbClr val="000000"/>
                </a:solidFill>
                <a:latin typeface="ヒラギノ角ゴ ProN"/>
                <a:ea typeface="ヒラギノ角ゴ ProN"/>
                <a:cs typeface="ヒラギノ角ゴ ProN"/>
              </a:rPr>
              <a:t>人口流出について課題を感じていますか？</a:t>
            </a:r>
            <a:endParaRPr lang="ja-JP" altLang="en-US" sz="1000" b="1" dirty="0"/>
          </a:p>
        </p:txBody>
      </p:sp>
      <p:pic>
        <p:nvPicPr>
          <p:cNvPr id="13" name="図 12">
            <a:extLst>
              <a:ext uri="{FF2B5EF4-FFF2-40B4-BE49-F238E27FC236}">
                <a16:creationId xmlns:a16="http://schemas.microsoft.com/office/drawing/2014/main" id="{B635081D-6C57-794A-B414-52998EB8D7CF}"/>
              </a:ext>
            </a:extLst>
          </p:cNvPr>
          <p:cNvPicPr>
            <a:picLocks noChangeAspect="1"/>
          </p:cNvPicPr>
          <p:nvPr/>
        </p:nvPicPr>
        <p:blipFill>
          <a:blip r:embed="rId3"/>
          <a:stretch>
            <a:fillRect/>
          </a:stretch>
        </p:blipFill>
        <p:spPr>
          <a:xfrm>
            <a:off x="239730" y="49879"/>
            <a:ext cx="1207236" cy="437623"/>
          </a:xfrm>
          <a:prstGeom prst="rect">
            <a:avLst/>
          </a:prstGeom>
        </p:spPr>
      </p:pic>
      <p:sp>
        <p:nvSpPr>
          <p:cNvPr id="14" name="テキスト ボックス 13">
            <a:extLst>
              <a:ext uri="{FF2B5EF4-FFF2-40B4-BE49-F238E27FC236}">
                <a16:creationId xmlns:a16="http://schemas.microsoft.com/office/drawing/2014/main" id="{2A903D36-11A8-7A45-BCD3-06ED84954EE3}"/>
              </a:ext>
            </a:extLst>
          </p:cNvPr>
          <p:cNvSpPr txBox="1"/>
          <p:nvPr/>
        </p:nvSpPr>
        <p:spPr>
          <a:xfrm>
            <a:off x="1580103" y="91664"/>
            <a:ext cx="2519624" cy="369332"/>
          </a:xfrm>
          <a:prstGeom prst="rect">
            <a:avLst/>
          </a:prstGeom>
          <a:noFill/>
        </p:spPr>
        <p:txBody>
          <a:bodyPr wrap="square">
            <a:spAutoFit/>
          </a:bodyPr>
          <a:lstStyle/>
          <a:p>
            <a:r>
              <a:rPr lang="ja-JP" altLang="en-US" sz="1800" b="1">
                <a:effectLst/>
                <a:latin typeface="+mn-ea"/>
              </a:rPr>
              <a:t>参考資料</a:t>
            </a:r>
            <a:endParaRPr lang="ja-JP" altLang="en-US"/>
          </a:p>
        </p:txBody>
      </p:sp>
      <p:pic>
        <p:nvPicPr>
          <p:cNvPr id="15" name="図 14" descr="スクリーンショット 2019-07-24 12.02.10.png">
            <a:extLst>
              <a:ext uri="{FF2B5EF4-FFF2-40B4-BE49-F238E27FC236}">
                <a16:creationId xmlns:a16="http://schemas.microsoft.com/office/drawing/2014/main" id="{B8794A38-CC98-6143-9D40-4B306B8EFB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2686" y="2597065"/>
            <a:ext cx="3022961" cy="3079115"/>
          </a:xfrm>
          <a:prstGeom prst="rect">
            <a:avLst/>
          </a:prstGeom>
        </p:spPr>
      </p:pic>
      <p:sp>
        <p:nvSpPr>
          <p:cNvPr id="16" name="正方形/長方形 15">
            <a:extLst>
              <a:ext uri="{FF2B5EF4-FFF2-40B4-BE49-F238E27FC236}">
                <a16:creationId xmlns:a16="http://schemas.microsoft.com/office/drawing/2014/main" id="{D0395EE2-649B-5541-B761-FC73F708EAA1}"/>
              </a:ext>
            </a:extLst>
          </p:cNvPr>
          <p:cNvSpPr/>
          <p:nvPr/>
        </p:nvSpPr>
        <p:spPr>
          <a:xfrm>
            <a:off x="690088" y="1270716"/>
            <a:ext cx="2723823" cy="646331"/>
          </a:xfrm>
          <a:prstGeom prst="rect">
            <a:avLst/>
          </a:prstGeom>
        </p:spPr>
        <p:txBody>
          <a:bodyPr wrap="none">
            <a:spAutoFit/>
          </a:bodyPr>
          <a:lstStyle/>
          <a:p>
            <a:pPr algn="ctr"/>
            <a:r>
              <a:rPr lang="ja-JP" altLang="en-US" b="1" dirty="0">
                <a:solidFill>
                  <a:srgbClr val="44C413"/>
                </a:solidFill>
                <a:latin typeface="メイリオ"/>
                <a:ea typeface="メイリオ"/>
                <a:cs typeface="メイリオ"/>
              </a:rPr>
              <a:t>半数</a:t>
            </a:r>
            <a:r>
              <a:rPr lang="ja-JP" altLang="en-US" b="1">
                <a:solidFill>
                  <a:srgbClr val="44C413"/>
                </a:solidFill>
                <a:latin typeface="メイリオ"/>
                <a:ea typeface="メイリオ"/>
                <a:cs typeface="メイリオ"/>
              </a:rPr>
              <a:t>以上の自治体</a:t>
            </a:r>
            <a:r>
              <a:rPr lang="ja-JP" altLang="en-US" b="1" dirty="0">
                <a:solidFill>
                  <a:srgbClr val="44C413"/>
                </a:solidFill>
                <a:latin typeface="メイリオ"/>
                <a:ea typeface="メイリオ"/>
                <a:cs typeface="メイリオ"/>
              </a:rPr>
              <a:t>が</a:t>
            </a:r>
            <a:endParaRPr lang="en-US" altLang="ja-JP" b="1" dirty="0">
              <a:solidFill>
                <a:srgbClr val="44C413"/>
              </a:solidFill>
              <a:latin typeface="メイリオ"/>
              <a:ea typeface="メイリオ"/>
              <a:cs typeface="メイリオ"/>
            </a:endParaRPr>
          </a:p>
          <a:p>
            <a:pPr algn="ctr"/>
            <a:r>
              <a:rPr lang="ja-JP" altLang="en-US" b="1" dirty="0">
                <a:solidFill>
                  <a:srgbClr val="44C413"/>
                </a:solidFill>
                <a:latin typeface="メイリオ"/>
                <a:ea typeface="メイリオ"/>
                <a:cs typeface="メイリオ"/>
              </a:rPr>
              <a:t>若者の声を聞いていない</a:t>
            </a:r>
            <a:endParaRPr lang="ja-JP" altLang="en-US" dirty="0">
              <a:solidFill>
                <a:srgbClr val="44C413"/>
              </a:solidFill>
            </a:endParaRPr>
          </a:p>
        </p:txBody>
      </p:sp>
      <p:sp>
        <p:nvSpPr>
          <p:cNvPr id="17" name="正方形/長方形 16">
            <a:extLst>
              <a:ext uri="{FF2B5EF4-FFF2-40B4-BE49-F238E27FC236}">
                <a16:creationId xmlns:a16="http://schemas.microsoft.com/office/drawing/2014/main" id="{BA268F4F-48F6-A742-92BB-C12B4C8611EF}"/>
              </a:ext>
            </a:extLst>
          </p:cNvPr>
          <p:cNvSpPr/>
          <p:nvPr/>
        </p:nvSpPr>
        <p:spPr>
          <a:xfrm>
            <a:off x="281354" y="5671959"/>
            <a:ext cx="4161487" cy="600164"/>
          </a:xfrm>
          <a:prstGeom prst="rect">
            <a:avLst/>
          </a:prstGeom>
        </p:spPr>
        <p:txBody>
          <a:bodyPr wrap="square">
            <a:spAutoFit/>
          </a:bodyPr>
          <a:lstStyle/>
          <a:p>
            <a:r>
              <a:rPr lang="ja-JP" altLang="en-US" sz="1100" b="1" dirty="0">
                <a:solidFill>
                  <a:srgbClr val="00B050"/>
                </a:solidFill>
              </a:rPr>
              <a:t>・「ある」場合</a:t>
            </a:r>
            <a:r>
              <a:rPr lang="ja-JP" altLang="en-US" sz="1100" b="1">
                <a:solidFill>
                  <a:srgbClr val="00B050"/>
                </a:solidFill>
              </a:rPr>
              <a:t>でも、数名の生徒代表と市長との面会など、</a:t>
            </a:r>
            <a:endParaRPr lang="en-US" altLang="ja-JP" sz="1100" b="1" dirty="0">
              <a:solidFill>
                <a:srgbClr val="00B050"/>
              </a:solidFill>
            </a:endParaRPr>
          </a:p>
          <a:p>
            <a:r>
              <a:rPr lang="ja-JP" altLang="en-US" sz="1100" b="1">
                <a:solidFill>
                  <a:srgbClr val="00B050"/>
                </a:solidFill>
              </a:rPr>
              <a:t>　</a:t>
            </a:r>
            <a:r>
              <a:rPr lang="en-US" altLang="ja-JP" sz="1100" b="1" dirty="0">
                <a:solidFill>
                  <a:srgbClr val="00B050"/>
                </a:solidFill>
              </a:rPr>
              <a:t>  </a:t>
            </a:r>
            <a:r>
              <a:rPr lang="ja-JP" altLang="en-US" sz="1100" b="1">
                <a:solidFill>
                  <a:srgbClr val="00B050"/>
                </a:solidFill>
              </a:rPr>
              <a:t>予定</a:t>
            </a:r>
            <a:r>
              <a:rPr lang="ja-JP" altLang="en-US" sz="1100" b="1" dirty="0">
                <a:solidFill>
                  <a:srgbClr val="00B050"/>
                </a:solidFill>
              </a:rPr>
              <a:t>調和な機会を以て「ある」</a:t>
            </a:r>
            <a:r>
              <a:rPr lang="ja-JP" altLang="en-US" sz="1100" b="1">
                <a:solidFill>
                  <a:srgbClr val="00B050"/>
                </a:solidFill>
              </a:rPr>
              <a:t>としているケースも</a:t>
            </a:r>
            <a:endParaRPr lang="en-US" altLang="ja-JP" sz="1100" b="1" dirty="0">
              <a:solidFill>
                <a:srgbClr val="00B050"/>
              </a:solidFill>
            </a:endParaRPr>
          </a:p>
          <a:p>
            <a:r>
              <a:rPr lang="en-US" altLang="ja-JP" sz="1100" b="1" dirty="0">
                <a:solidFill>
                  <a:srgbClr val="00B050"/>
                </a:solidFill>
              </a:rPr>
              <a:t>      </a:t>
            </a:r>
            <a:r>
              <a:rPr lang="ja-JP" altLang="en-US" sz="1100" b="1">
                <a:solidFill>
                  <a:srgbClr val="00B050"/>
                </a:solidFill>
              </a:rPr>
              <a:t>少なく</a:t>
            </a:r>
            <a:r>
              <a:rPr lang="ja-JP" altLang="en-US" sz="1100" b="1" dirty="0">
                <a:solidFill>
                  <a:srgbClr val="00B050"/>
                </a:solidFill>
              </a:rPr>
              <a:t>ない。</a:t>
            </a:r>
          </a:p>
        </p:txBody>
      </p:sp>
      <p:sp>
        <p:nvSpPr>
          <p:cNvPr id="18" name="正方形/長方形 17">
            <a:extLst>
              <a:ext uri="{FF2B5EF4-FFF2-40B4-BE49-F238E27FC236}">
                <a16:creationId xmlns:a16="http://schemas.microsoft.com/office/drawing/2014/main" id="{F156B3F8-8AFA-4946-9173-F6564AB5380C}"/>
              </a:ext>
            </a:extLst>
          </p:cNvPr>
          <p:cNvSpPr/>
          <p:nvPr/>
        </p:nvSpPr>
        <p:spPr>
          <a:xfrm>
            <a:off x="597977" y="1842340"/>
            <a:ext cx="3059264" cy="400110"/>
          </a:xfrm>
          <a:prstGeom prst="rect">
            <a:avLst/>
          </a:prstGeom>
        </p:spPr>
        <p:txBody>
          <a:bodyPr wrap="square">
            <a:spAutoFit/>
          </a:bodyPr>
          <a:lstStyle/>
          <a:p>
            <a:r>
              <a:rPr lang="ja-JP" altLang="en-US" sz="1000" dirty="0">
                <a:latin typeface="ヒラギノ角ゴ ProN W6"/>
                <a:ea typeface="ヒラギノ角ゴ ProN W6"/>
                <a:cs typeface="ヒラギノ角ゴ ProN W6"/>
              </a:rPr>
              <a:t>選挙権を持たない</a:t>
            </a:r>
            <a:r>
              <a:rPr lang="en-US" altLang="ja-JP" sz="1000" dirty="0">
                <a:latin typeface="ヒラギノ角ゴ ProN W6"/>
                <a:ea typeface="ヒラギノ角ゴ ProN W6"/>
                <a:cs typeface="ヒラギノ角ゴ ProN W6"/>
              </a:rPr>
              <a:t>18</a:t>
            </a:r>
            <a:r>
              <a:rPr lang="ja-JP" altLang="en-US" sz="1000" dirty="0">
                <a:latin typeface="ヒラギノ角ゴ ProN W6"/>
                <a:ea typeface="ヒラギノ角ゴ ProN W6"/>
                <a:cs typeface="ヒラギノ角ゴ ProN W6"/>
              </a:rPr>
              <a:t>歳未満の住民の地域経営、</a:t>
            </a:r>
            <a:br>
              <a:rPr lang="en-US" altLang="ja-JP" sz="1000" dirty="0">
                <a:latin typeface="ヒラギノ角ゴ ProN W6"/>
                <a:ea typeface="ヒラギノ角ゴ ProN W6"/>
                <a:cs typeface="ヒラギノ角ゴ ProN W6"/>
              </a:rPr>
            </a:br>
            <a:r>
              <a:rPr lang="ja-JP" altLang="en-US" sz="1000" dirty="0">
                <a:latin typeface="ヒラギノ角ゴ ProN W6"/>
                <a:ea typeface="ヒラギノ角ゴ ProN W6"/>
                <a:cs typeface="ヒラギノ角ゴ ProN W6"/>
              </a:rPr>
              <a:t>政策形成への参加、意見表出の場はありますか。</a:t>
            </a:r>
          </a:p>
        </p:txBody>
      </p:sp>
      <p:sp>
        <p:nvSpPr>
          <p:cNvPr id="19" name="正方形/長方形 18">
            <a:extLst>
              <a:ext uri="{FF2B5EF4-FFF2-40B4-BE49-F238E27FC236}">
                <a16:creationId xmlns:a16="http://schemas.microsoft.com/office/drawing/2014/main" id="{70410F5B-99F0-3C4D-806D-024CDE719073}"/>
              </a:ext>
            </a:extLst>
          </p:cNvPr>
          <p:cNvSpPr/>
          <p:nvPr/>
        </p:nvSpPr>
        <p:spPr>
          <a:xfrm>
            <a:off x="4691814" y="6276388"/>
            <a:ext cx="4679041" cy="577081"/>
          </a:xfrm>
          <a:prstGeom prst="rect">
            <a:avLst/>
          </a:prstGeom>
        </p:spPr>
        <p:txBody>
          <a:bodyPr wrap="square">
            <a:spAutoFit/>
          </a:bodyPr>
          <a:lstStyle/>
          <a:p>
            <a:r>
              <a:rPr lang="en-US" altLang="ja-JP" sz="1050" dirty="0">
                <a:latin typeface="メイリオ"/>
                <a:ea typeface="メイリオ"/>
                <a:cs typeface="メイリオ"/>
              </a:rPr>
              <a:t>『</a:t>
            </a:r>
            <a:r>
              <a:rPr lang="ja-JP" altLang="en-US" sz="1050" dirty="0">
                <a:latin typeface="メイリオ"/>
                <a:ea typeface="メイリオ"/>
                <a:cs typeface="メイリオ"/>
              </a:rPr>
              <a:t>自治体コミュニケーションの未来を展望する調査</a:t>
            </a:r>
            <a:r>
              <a:rPr lang="en-US" altLang="ja-JP" sz="1050" dirty="0">
                <a:latin typeface="メイリオ"/>
                <a:ea typeface="メイリオ"/>
                <a:cs typeface="メイリオ"/>
              </a:rPr>
              <a:t>2019』</a:t>
            </a:r>
            <a:r>
              <a:rPr lang="ja-JP" altLang="en-US" sz="1050" dirty="0">
                <a:latin typeface="メイリオ"/>
                <a:ea typeface="メイリオ"/>
                <a:cs typeface="メイリオ"/>
              </a:rPr>
              <a:t>より</a:t>
            </a:r>
            <a:br>
              <a:rPr lang="en-US" altLang="ja-JP" sz="1050" dirty="0">
                <a:latin typeface="メイリオ"/>
                <a:ea typeface="メイリオ"/>
                <a:cs typeface="メイリオ"/>
              </a:rPr>
            </a:br>
            <a:r>
              <a:rPr lang="en-US" altLang="ja-JP" sz="1050" dirty="0">
                <a:latin typeface="メイリオ"/>
                <a:ea typeface="メイリオ"/>
                <a:cs typeface="メイリオ"/>
              </a:rPr>
              <a:t>  </a:t>
            </a:r>
            <a:r>
              <a:rPr lang="ja-JP" altLang="en-US" sz="1050" dirty="0">
                <a:latin typeface="メイリオ"/>
                <a:ea typeface="メイリオ"/>
                <a:cs typeface="メイリオ"/>
              </a:rPr>
              <a:t>デロイトトーマツコンサルティング、岩田崇</a:t>
            </a:r>
            <a:r>
              <a:rPr lang="ja-JP" altLang="en-US" sz="1050">
                <a:latin typeface="メイリオ"/>
                <a:ea typeface="メイリオ"/>
                <a:cs typeface="メイリオ"/>
              </a:rPr>
              <a:t>共同調査</a:t>
            </a:r>
            <a:endParaRPr lang="en-US" altLang="ja-JP" sz="1050" dirty="0">
              <a:latin typeface="メイリオ"/>
              <a:ea typeface="メイリオ"/>
              <a:cs typeface="メイリオ"/>
            </a:endParaRPr>
          </a:p>
          <a:p>
            <a:r>
              <a:rPr lang="ja-JP" altLang="en-US" sz="1050">
                <a:latin typeface="メイリオ"/>
                <a:ea typeface="メイリオ"/>
                <a:cs typeface="メイリオ"/>
              </a:rPr>
              <a:t>＊</a:t>
            </a:r>
            <a:r>
              <a:rPr lang="en" altLang="ja-JP" sz="1050" dirty="0">
                <a:latin typeface="メイリオ"/>
                <a:ea typeface="メイリオ"/>
                <a:cs typeface="メイリオ"/>
              </a:rPr>
              <a:t> https://</a:t>
            </a:r>
            <a:r>
              <a:rPr lang="en" altLang="ja-JP" sz="1050" dirty="0" err="1">
                <a:latin typeface="メイリオ"/>
                <a:ea typeface="メイリオ"/>
                <a:cs typeface="メイリオ"/>
              </a:rPr>
              <a:t>prtimes.jp</a:t>
            </a:r>
            <a:r>
              <a:rPr lang="en" altLang="ja-JP" sz="1050" dirty="0">
                <a:latin typeface="メイリオ"/>
                <a:ea typeface="メイリオ"/>
                <a:cs typeface="メイリオ"/>
              </a:rPr>
              <a:t>/main/html/</a:t>
            </a:r>
            <a:r>
              <a:rPr lang="en" altLang="ja-JP" sz="1050" dirty="0" err="1">
                <a:latin typeface="メイリオ"/>
                <a:ea typeface="メイリオ"/>
                <a:cs typeface="メイリオ"/>
              </a:rPr>
              <a:t>rd</a:t>
            </a:r>
            <a:r>
              <a:rPr lang="en" altLang="ja-JP" sz="1050" dirty="0">
                <a:latin typeface="メイリオ"/>
                <a:ea typeface="メイリオ"/>
                <a:cs typeface="メイリオ"/>
              </a:rPr>
              <a:t>/p/000000229.000000202.html</a:t>
            </a:r>
            <a:endParaRPr lang="en-US" altLang="ja-JP" sz="1050" dirty="0">
              <a:latin typeface="メイリオ"/>
              <a:ea typeface="メイリオ"/>
              <a:cs typeface="メイリオ"/>
            </a:endParaRPr>
          </a:p>
        </p:txBody>
      </p:sp>
      <p:sp>
        <p:nvSpPr>
          <p:cNvPr id="20" name="正方形/長方形 19">
            <a:extLst>
              <a:ext uri="{FF2B5EF4-FFF2-40B4-BE49-F238E27FC236}">
                <a16:creationId xmlns:a16="http://schemas.microsoft.com/office/drawing/2014/main" id="{1963A0B8-D9E8-E94E-A978-9E94DB36CCF6}"/>
              </a:ext>
            </a:extLst>
          </p:cNvPr>
          <p:cNvSpPr/>
          <p:nvPr/>
        </p:nvSpPr>
        <p:spPr>
          <a:xfrm>
            <a:off x="0" y="0"/>
            <a:ext cx="194513" cy="6858000"/>
          </a:xfrm>
          <a:prstGeom prst="rect">
            <a:avLst/>
          </a:prstGeom>
          <a:pattFill prst="dkDnDiag">
            <a:fgClr>
              <a:srgbClr val="0420E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EC0FAD64-519A-024E-92BF-74D3014A53FD}"/>
              </a:ext>
            </a:extLst>
          </p:cNvPr>
          <p:cNvSpPr/>
          <p:nvPr/>
        </p:nvSpPr>
        <p:spPr>
          <a:xfrm flipV="1">
            <a:off x="74429" y="959809"/>
            <a:ext cx="9675628" cy="45719"/>
          </a:xfrm>
          <a:prstGeom prst="rect">
            <a:avLst/>
          </a:prstGeom>
          <a:pattFill prst="dkDnDiag">
            <a:fgClr>
              <a:srgbClr val="0420E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3F0D513A-8C03-C74A-88E9-48F2AEDBDD34}"/>
              </a:ext>
            </a:extLst>
          </p:cNvPr>
          <p:cNvSpPr/>
          <p:nvPr/>
        </p:nvSpPr>
        <p:spPr>
          <a:xfrm>
            <a:off x="211089" y="561065"/>
            <a:ext cx="7725192" cy="523220"/>
          </a:xfrm>
          <a:prstGeom prst="rect">
            <a:avLst/>
          </a:prstGeom>
        </p:spPr>
        <p:txBody>
          <a:bodyPr wrap="none">
            <a:spAutoFit/>
          </a:bodyPr>
          <a:lstStyle/>
          <a:p>
            <a:r>
              <a:rPr lang="ja-JP" altLang="en-US" sz="2800" b="1">
                <a:solidFill>
                  <a:srgbClr val="0F498D"/>
                </a:solidFill>
                <a:latin typeface="Meiryo" panose="020B0604030504040204" pitchFamily="34" charset="-128"/>
                <a:ea typeface="Meiryo" panose="020B0604030504040204" pitchFamily="34" charset="-128"/>
              </a:rPr>
              <a:t>地域経営のボトルネックはコミュニケーション</a:t>
            </a:r>
            <a:endParaRPr lang="ja-JP" altLang="en-US" sz="2800"/>
          </a:p>
        </p:txBody>
      </p:sp>
      <p:sp>
        <p:nvSpPr>
          <p:cNvPr id="2" name="スライド番号プレースホルダー 1">
            <a:extLst>
              <a:ext uri="{FF2B5EF4-FFF2-40B4-BE49-F238E27FC236}">
                <a16:creationId xmlns:a16="http://schemas.microsoft.com/office/drawing/2014/main" id="{930EA07B-A21B-D048-9FC9-D8B934B24F80}"/>
              </a:ext>
            </a:extLst>
          </p:cNvPr>
          <p:cNvSpPr>
            <a:spLocks noGrp="1"/>
          </p:cNvSpPr>
          <p:nvPr>
            <p:ph type="sldNum" sz="quarter" idx="12"/>
          </p:nvPr>
        </p:nvSpPr>
        <p:spPr/>
        <p:txBody>
          <a:bodyPr/>
          <a:lstStyle/>
          <a:p>
            <a:fld id="{A24A08D3-4842-684C-BE54-C9E1F2E8DB8B}" type="slidenum">
              <a:rPr kumimoji="1" lang="ja-JP" altLang="en-US" smtClean="0"/>
              <a:t>43</a:t>
            </a:fld>
            <a:endParaRPr kumimoji="1" lang="ja-JP" altLang="en-US"/>
          </a:p>
        </p:txBody>
      </p:sp>
    </p:spTree>
    <p:extLst>
      <p:ext uri="{BB962C8B-B14F-4D97-AF65-F5344CB8AC3E}">
        <p14:creationId xmlns:p14="http://schemas.microsoft.com/office/powerpoint/2010/main" val="7286426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12C3C915-FA9B-2F4C-88D1-6A9152E6F61B}"/>
              </a:ext>
            </a:extLst>
          </p:cNvPr>
          <p:cNvPicPr>
            <a:picLocks noChangeAspect="1"/>
          </p:cNvPicPr>
          <p:nvPr/>
        </p:nvPicPr>
        <p:blipFill>
          <a:blip r:embed="rId2"/>
          <a:stretch>
            <a:fillRect/>
          </a:stretch>
        </p:blipFill>
        <p:spPr>
          <a:xfrm>
            <a:off x="247811" y="1529082"/>
            <a:ext cx="9022313" cy="4524182"/>
          </a:xfrm>
          <a:prstGeom prst="rect">
            <a:avLst/>
          </a:prstGeom>
        </p:spPr>
      </p:pic>
      <p:sp>
        <p:nvSpPr>
          <p:cNvPr id="8" name="正方形/長方形 7">
            <a:extLst>
              <a:ext uri="{FF2B5EF4-FFF2-40B4-BE49-F238E27FC236}">
                <a16:creationId xmlns:a16="http://schemas.microsoft.com/office/drawing/2014/main" id="{E53F70F6-77A0-FC4D-89C7-95B713FDD2FA}"/>
              </a:ext>
            </a:extLst>
          </p:cNvPr>
          <p:cNvSpPr/>
          <p:nvPr/>
        </p:nvSpPr>
        <p:spPr>
          <a:xfrm>
            <a:off x="6923315" y="3257431"/>
            <a:ext cx="3867978" cy="646331"/>
          </a:xfrm>
          <a:prstGeom prst="rect">
            <a:avLst/>
          </a:prstGeom>
        </p:spPr>
        <p:txBody>
          <a:bodyPr wrap="square">
            <a:spAutoFit/>
          </a:bodyPr>
          <a:lstStyle/>
          <a:p>
            <a:r>
              <a:rPr lang="ja-JP" altLang="en-US" b="1">
                <a:solidFill>
                  <a:srgbClr val="44C413"/>
                </a:solidFill>
                <a:latin typeface="メイリオ"/>
                <a:ea typeface="メイリオ"/>
                <a:cs typeface="メイリオ"/>
              </a:rPr>
              <a:t>住民参画において、</a:t>
            </a:r>
            <a:endParaRPr lang="en-US" altLang="ja-JP" b="1" dirty="0">
              <a:solidFill>
                <a:srgbClr val="44C413"/>
              </a:solidFill>
              <a:latin typeface="メイリオ"/>
              <a:ea typeface="メイリオ"/>
              <a:cs typeface="メイリオ"/>
            </a:endParaRPr>
          </a:p>
          <a:p>
            <a:r>
              <a:rPr lang="ja-JP" altLang="en-US" b="1">
                <a:solidFill>
                  <a:srgbClr val="44C413"/>
                </a:solidFill>
                <a:latin typeface="メイリオ"/>
                <a:ea typeface="メイリオ"/>
              </a:rPr>
              <a:t>年代の偏りが課題</a:t>
            </a:r>
            <a:endParaRPr lang="ja-JP" altLang="en-US" dirty="0">
              <a:solidFill>
                <a:srgbClr val="44C413"/>
              </a:solidFill>
            </a:endParaRPr>
          </a:p>
        </p:txBody>
      </p:sp>
      <p:sp>
        <p:nvSpPr>
          <p:cNvPr id="9" name="正方形/長方形 8">
            <a:extLst>
              <a:ext uri="{FF2B5EF4-FFF2-40B4-BE49-F238E27FC236}">
                <a16:creationId xmlns:a16="http://schemas.microsoft.com/office/drawing/2014/main" id="{0E996F36-3278-9445-8C20-1102EDD05837}"/>
              </a:ext>
            </a:extLst>
          </p:cNvPr>
          <p:cNvSpPr/>
          <p:nvPr/>
        </p:nvSpPr>
        <p:spPr>
          <a:xfrm>
            <a:off x="415924" y="1099331"/>
            <a:ext cx="4316849" cy="246221"/>
          </a:xfrm>
          <a:prstGeom prst="rect">
            <a:avLst/>
          </a:prstGeom>
        </p:spPr>
        <p:txBody>
          <a:bodyPr wrap="square">
            <a:spAutoFit/>
          </a:bodyPr>
          <a:lstStyle/>
          <a:p>
            <a:r>
              <a:rPr lang="ja-JP" altLang="en-US" sz="1000">
                <a:effectLst/>
                <a:latin typeface="MS PGothic" panose="020B0600070205080204" pitchFamily="34" charset="-128"/>
                <a:ea typeface="MS PGothic" panose="020B0600070205080204" pitchFamily="34" charset="-128"/>
              </a:rPr>
              <a:t>現状の住民参画の手法について、課題と思うことを教えてください。</a:t>
            </a:r>
          </a:p>
        </p:txBody>
      </p:sp>
      <p:sp>
        <p:nvSpPr>
          <p:cNvPr id="10" name="正方形/長方形 9">
            <a:extLst>
              <a:ext uri="{FF2B5EF4-FFF2-40B4-BE49-F238E27FC236}">
                <a16:creationId xmlns:a16="http://schemas.microsoft.com/office/drawing/2014/main" id="{8541B236-C86D-C246-8E3F-77CED4233D8B}"/>
              </a:ext>
            </a:extLst>
          </p:cNvPr>
          <p:cNvSpPr/>
          <p:nvPr/>
        </p:nvSpPr>
        <p:spPr>
          <a:xfrm>
            <a:off x="6527286" y="3814255"/>
            <a:ext cx="3147015" cy="1862048"/>
          </a:xfrm>
          <a:prstGeom prst="rect">
            <a:avLst/>
          </a:prstGeom>
        </p:spPr>
        <p:txBody>
          <a:bodyPr wrap="none">
            <a:spAutoFit/>
          </a:bodyPr>
          <a:lstStyle/>
          <a:p>
            <a:r>
              <a:rPr lang="en-US" altLang="ja-JP" sz="11500" b="1" dirty="0">
                <a:solidFill>
                  <a:srgbClr val="44C413"/>
                </a:solidFill>
                <a:latin typeface="メイリオ"/>
                <a:ea typeface="メイリオ"/>
                <a:cs typeface="メイリオ"/>
              </a:rPr>
              <a:t>79</a:t>
            </a:r>
            <a:r>
              <a:rPr lang="en-US" altLang="ja-JP" sz="6000" b="1" dirty="0">
                <a:solidFill>
                  <a:srgbClr val="44C413"/>
                </a:solidFill>
                <a:latin typeface="メイリオ"/>
                <a:ea typeface="メイリオ"/>
                <a:cs typeface="メイリオ"/>
              </a:rPr>
              <a:t>%</a:t>
            </a:r>
            <a:endParaRPr lang="ja-JP" altLang="en-US" sz="6000" dirty="0">
              <a:solidFill>
                <a:srgbClr val="44C413"/>
              </a:solidFill>
            </a:endParaRPr>
          </a:p>
        </p:txBody>
      </p:sp>
      <p:sp>
        <p:nvSpPr>
          <p:cNvPr id="2" name="スライド番号プレースホルダー 1">
            <a:extLst>
              <a:ext uri="{FF2B5EF4-FFF2-40B4-BE49-F238E27FC236}">
                <a16:creationId xmlns:a16="http://schemas.microsoft.com/office/drawing/2014/main" id="{102946A0-B769-0D4A-AD91-D93917E1BBCE}"/>
              </a:ext>
            </a:extLst>
          </p:cNvPr>
          <p:cNvSpPr>
            <a:spLocks noGrp="1"/>
          </p:cNvSpPr>
          <p:nvPr>
            <p:ph type="sldNum" sz="quarter" idx="12"/>
          </p:nvPr>
        </p:nvSpPr>
        <p:spPr/>
        <p:txBody>
          <a:bodyPr/>
          <a:lstStyle/>
          <a:p>
            <a:fld id="{A24A08D3-4842-684C-BE54-C9E1F2E8DB8B}" type="slidenum">
              <a:rPr kumimoji="1" lang="ja-JP" altLang="en-US" smtClean="0"/>
              <a:t>44</a:t>
            </a:fld>
            <a:endParaRPr kumimoji="1" lang="ja-JP" altLang="en-US"/>
          </a:p>
        </p:txBody>
      </p:sp>
      <p:pic>
        <p:nvPicPr>
          <p:cNvPr id="12" name="図 11">
            <a:extLst>
              <a:ext uri="{FF2B5EF4-FFF2-40B4-BE49-F238E27FC236}">
                <a16:creationId xmlns:a16="http://schemas.microsoft.com/office/drawing/2014/main" id="{152251BC-960B-AE43-B2DB-F8DA4924C402}"/>
              </a:ext>
            </a:extLst>
          </p:cNvPr>
          <p:cNvPicPr>
            <a:picLocks noChangeAspect="1"/>
          </p:cNvPicPr>
          <p:nvPr/>
        </p:nvPicPr>
        <p:blipFill>
          <a:blip r:embed="rId3"/>
          <a:stretch>
            <a:fillRect/>
          </a:stretch>
        </p:blipFill>
        <p:spPr>
          <a:xfrm>
            <a:off x="239730" y="49879"/>
            <a:ext cx="1207236" cy="437623"/>
          </a:xfrm>
          <a:prstGeom prst="rect">
            <a:avLst/>
          </a:prstGeom>
        </p:spPr>
      </p:pic>
      <p:sp>
        <p:nvSpPr>
          <p:cNvPr id="13" name="テキスト ボックス 12">
            <a:extLst>
              <a:ext uri="{FF2B5EF4-FFF2-40B4-BE49-F238E27FC236}">
                <a16:creationId xmlns:a16="http://schemas.microsoft.com/office/drawing/2014/main" id="{02CE9DF9-E629-4B46-8F08-F4ACB44B1691}"/>
              </a:ext>
            </a:extLst>
          </p:cNvPr>
          <p:cNvSpPr txBox="1"/>
          <p:nvPr/>
        </p:nvSpPr>
        <p:spPr>
          <a:xfrm>
            <a:off x="1580103" y="91664"/>
            <a:ext cx="2519624" cy="369332"/>
          </a:xfrm>
          <a:prstGeom prst="rect">
            <a:avLst/>
          </a:prstGeom>
          <a:noFill/>
        </p:spPr>
        <p:txBody>
          <a:bodyPr wrap="square">
            <a:spAutoFit/>
          </a:bodyPr>
          <a:lstStyle/>
          <a:p>
            <a:r>
              <a:rPr lang="ja-JP" altLang="en-US" sz="1800" b="1">
                <a:effectLst/>
                <a:latin typeface="+mn-ea"/>
              </a:rPr>
              <a:t>参考資料</a:t>
            </a:r>
            <a:endParaRPr lang="ja-JP" altLang="en-US"/>
          </a:p>
        </p:txBody>
      </p:sp>
      <p:sp>
        <p:nvSpPr>
          <p:cNvPr id="14" name="正方形/長方形 13">
            <a:extLst>
              <a:ext uri="{FF2B5EF4-FFF2-40B4-BE49-F238E27FC236}">
                <a16:creationId xmlns:a16="http://schemas.microsoft.com/office/drawing/2014/main" id="{7B3A27AE-0C47-C94A-9655-E7449FB56B27}"/>
              </a:ext>
            </a:extLst>
          </p:cNvPr>
          <p:cNvSpPr/>
          <p:nvPr/>
        </p:nvSpPr>
        <p:spPr>
          <a:xfrm>
            <a:off x="0" y="0"/>
            <a:ext cx="194513" cy="6858000"/>
          </a:xfrm>
          <a:prstGeom prst="rect">
            <a:avLst/>
          </a:prstGeom>
          <a:pattFill prst="dkDnDiag">
            <a:fgClr>
              <a:srgbClr val="0420E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A7FC3BB6-080C-0140-A566-A8C3B0B66980}"/>
              </a:ext>
            </a:extLst>
          </p:cNvPr>
          <p:cNvSpPr/>
          <p:nvPr/>
        </p:nvSpPr>
        <p:spPr>
          <a:xfrm flipV="1">
            <a:off x="74429" y="959809"/>
            <a:ext cx="9675628" cy="45719"/>
          </a:xfrm>
          <a:prstGeom prst="rect">
            <a:avLst/>
          </a:prstGeom>
          <a:pattFill prst="dkDnDiag">
            <a:fgClr>
              <a:srgbClr val="0420E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AE567525-71AF-B64F-9748-482628632406}"/>
              </a:ext>
            </a:extLst>
          </p:cNvPr>
          <p:cNvSpPr/>
          <p:nvPr/>
        </p:nvSpPr>
        <p:spPr>
          <a:xfrm>
            <a:off x="211089" y="561065"/>
            <a:ext cx="7725192" cy="523220"/>
          </a:xfrm>
          <a:prstGeom prst="rect">
            <a:avLst/>
          </a:prstGeom>
        </p:spPr>
        <p:txBody>
          <a:bodyPr wrap="none">
            <a:spAutoFit/>
          </a:bodyPr>
          <a:lstStyle/>
          <a:p>
            <a:r>
              <a:rPr lang="ja-JP" altLang="en-US" sz="2800" b="1">
                <a:solidFill>
                  <a:srgbClr val="0F498D"/>
                </a:solidFill>
                <a:latin typeface="Meiryo" panose="020B0604030504040204" pitchFamily="34" charset="-128"/>
                <a:ea typeface="Meiryo" panose="020B0604030504040204" pitchFamily="34" charset="-128"/>
              </a:rPr>
              <a:t>地域経営のボトルネックはコミュニケーション</a:t>
            </a:r>
            <a:endParaRPr lang="ja-JP" altLang="en-US" sz="2800"/>
          </a:p>
        </p:txBody>
      </p:sp>
      <p:sp>
        <p:nvSpPr>
          <p:cNvPr id="17" name="スライド番号プレースホルダー 1">
            <a:extLst>
              <a:ext uri="{FF2B5EF4-FFF2-40B4-BE49-F238E27FC236}">
                <a16:creationId xmlns:a16="http://schemas.microsoft.com/office/drawing/2014/main" id="{F2A4250B-F2AF-5F4B-9CA2-579D117AAE67}"/>
              </a:ext>
            </a:extLst>
          </p:cNvPr>
          <p:cNvSpPr txBox="1">
            <a:spLocks/>
          </p:cNvSpPr>
          <p:nvPr/>
        </p:nvSpPr>
        <p:spPr>
          <a:xfrm>
            <a:off x="7677150" y="0"/>
            <a:ext cx="222885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24A08D3-4842-684C-BE54-C9E1F2E8DB8B}" type="slidenum">
              <a:rPr kumimoji="1" lang="ja-JP" altLang="en-US" smtClean="0"/>
              <a:pPr/>
              <a:t>44</a:t>
            </a:fld>
            <a:endParaRPr kumimoji="1" lang="ja-JP" altLang="en-US"/>
          </a:p>
        </p:txBody>
      </p:sp>
      <p:sp>
        <p:nvSpPr>
          <p:cNvPr id="18" name="正方形/長方形 17">
            <a:extLst>
              <a:ext uri="{FF2B5EF4-FFF2-40B4-BE49-F238E27FC236}">
                <a16:creationId xmlns:a16="http://schemas.microsoft.com/office/drawing/2014/main" id="{31C97DE7-43BE-D14D-B2BC-65219B21D906}"/>
              </a:ext>
            </a:extLst>
          </p:cNvPr>
          <p:cNvSpPr/>
          <p:nvPr/>
        </p:nvSpPr>
        <p:spPr>
          <a:xfrm>
            <a:off x="4691814" y="6276388"/>
            <a:ext cx="4679041" cy="577081"/>
          </a:xfrm>
          <a:prstGeom prst="rect">
            <a:avLst/>
          </a:prstGeom>
        </p:spPr>
        <p:txBody>
          <a:bodyPr wrap="square">
            <a:spAutoFit/>
          </a:bodyPr>
          <a:lstStyle/>
          <a:p>
            <a:r>
              <a:rPr lang="en-US" altLang="ja-JP" sz="1050" dirty="0">
                <a:latin typeface="メイリオ"/>
                <a:ea typeface="メイリオ"/>
                <a:cs typeface="メイリオ"/>
              </a:rPr>
              <a:t>『</a:t>
            </a:r>
            <a:r>
              <a:rPr lang="ja-JP" altLang="en-US" sz="1050" dirty="0">
                <a:latin typeface="メイリオ"/>
                <a:ea typeface="メイリオ"/>
                <a:cs typeface="メイリオ"/>
              </a:rPr>
              <a:t>自治体コミュニケーションの未来を展望する調査</a:t>
            </a:r>
            <a:r>
              <a:rPr lang="en-US" altLang="ja-JP" sz="1050" dirty="0">
                <a:latin typeface="メイリオ"/>
                <a:ea typeface="メイリオ"/>
                <a:cs typeface="メイリオ"/>
              </a:rPr>
              <a:t>2019』</a:t>
            </a:r>
            <a:r>
              <a:rPr lang="ja-JP" altLang="en-US" sz="1050" dirty="0">
                <a:latin typeface="メイリオ"/>
                <a:ea typeface="メイリオ"/>
                <a:cs typeface="メイリオ"/>
              </a:rPr>
              <a:t>より</a:t>
            </a:r>
            <a:br>
              <a:rPr lang="en-US" altLang="ja-JP" sz="1050" dirty="0">
                <a:latin typeface="メイリオ"/>
                <a:ea typeface="メイリオ"/>
                <a:cs typeface="メイリオ"/>
              </a:rPr>
            </a:br>
            <a:r>
              <a:rPr lang="en-US" altLang="ja-JP" sz="1050" dirty="0">
                <a:latin typeface="メイリオ"/>
                <a:ea typeface="メイリオ"/>
                <a:cs typeface="メイリオ"/>
              </a:rPr>
              <a:t>  </a:t>
            </a:r>
            <a:r>
              <a:rPr lang="ja-JP" altLang="en-US" sz="1050" dirty="0">
                <a:latin typeface="メイリオ"/>
                <a:ea typeface="メイリオ"/>
                <a:cs typeface="メイリオ"/>
              </a:rPr>
              <a:t>デロイトトーマツコンサルティング、岩田崇</a:t>
            </a:r>
            <a:r>
              <a:rPr lang="ja-JP" altLang="en-US" sz="1050">
                <a:latin typeface="メイリオ"/>
                <a:ea typeface="メイリオ"/>
                <a:cs typeface="メイリオ"/>
              </a:rPr>
              <a:t>共同調査</a:t>
            </a:r>
            <a:endParaRPr lang="en-US" altLang="ja-JP" sz="1050" dirty="0">
              <a:latin typeface="メイリオ"/>
              <a:ea typeface="メイリオ"/>
              <a:cs typeface="メイリオ"/>
            </a:endParaRPr>
          </a:p>
          <a:p>
            <a:r>
              <a:rPr lang="ja-JP" altLang="en-US" sz="1050">
                <a:latin typeface="メイリオ"/>
                <a:ea typeface="メイリオ"/>
                <a:cs typeface="メイリオ"/>
              </a:rPr>
              <a:t>＊</a:t>
            </a:r>
            <a:r>
              <a:rPr lang="en" altLang="ja-JP" sz="1050" dirty="0">
                <a:latin typeface="メイリオ"/>
                <a:ea typeface="メイリオ"/>
                <a:cs typeface="メイリオ"/>
              </a:rPr>
              <a:t> https://</a:t>
            </a:r>
            <a:r>
              <a:rPr lang="en" altLang="ja-JP" sz="1050" dirty="0" err="1">
                <a:latin typeface="メイリオ"/>
                <a:ea typeface="メイリオ"/>
                <a:cs typeface="メイリオ"/>
              </a:rPr>
              <a:t>prtimes.jp</a:t>
            </a:r>
            <a:r>
              <a:rPr lang="en" altLang="ja-JP" sz="1050" dirty="0">
                <a:latin typeface="メイリオ"/>
                <a:ea typeface="メイリオ"/>
                <a:cs typeface="メイリオ"/>
              </a:rPr>
              <a:t>/main/html/</a:t>
            </a:r>
            <a:r>
              <a:rPr lang="en" altLang="ja-JP" sz="1050" dirty="0" err="1">
                <a:latin typeface="メイリオ"/>
                <a:ea typeface="メイリオ"/>
                <a:cs typeface="メイリオ"/>
              </a:rPr>
              <a:t>rd</a:t>
            </a:r>
            <a:r>
              <a:rPr lang="en" altLang="ja-JP" sz="1050" dirty="0">
                <a:latin typeface="メイリオ"/>
                <a:ea typeface="メイリオ"/>
                <a:cs typeface="メイリオ"/>
              </a:rPr>
              <a:t>/p/000000229.000000202.html</a:t>
            </a:r>
            <a:endParaRPr lang="en-US" altLang="ja-JP" sz="1050" dirty="0">
              <a:latin typeface="メイリオ"/>
              <a:ea typeface="メイリオ"/>
              <a:cs typeface="メイリオ"/>
            </a:endParaRPr>
          </a:p>
        </p:txBody>
      </p:sp>
    </p:spTree>
    <p:extLst>
      <p:ext uri="{BB962C8B-B14F-4D97-AF65-F5344CB8AC3E}">
        <p14:creationId xmlns:p14="http://schemas.microsoft.com/office/powerpoint/2010/main" val="41566017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6D1ABF37-E82B-FE4F-9465-CFD3D08B394B}"/>
              </a:ext>
            </a:extLst>
          </p:cNvPr>
          <p:cNvSpPr/>
          <p:nvPr/>
        </p:nvSpPr>
        <p:spPr>
          <a:xfrm>
            <a:off x="0" y="0"/>
            <a:ext cx="602901" cy="6029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F1C90396-E4AD-8241-8B94-8B2E0539D1A6}"/>
              </a:ext>
            </a:extLst>
          </p:cNvPr>
          <p:cNvSpPr/>
          <p:nvPr/>
        </p:nvSpPr>
        <p:spPr>
          <a:xfrm rot="5400000">
            <a:off x="4930139" y="-4128574"/>
            <a:ext cx="45719" cy="9906001"/>
          </a:xfrm>
          <a:prstGeom prst="rect">
            <a:avLst/>
          </a:prstGeom>
          <a:pattFill prst="dkDnDiag">
            <a:fgClr>
              <a:srgbClr val="1CC6D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BFB6F426-AAC9-2D4C-8B3C-1055AF4E5539}"/>
              </a:ext>
            </a:extLst>
          </p:cNvPr>
          <p:cNvSpPr txBox="1"/>
          <p:nvPr/>
        </p:nvSpPr>
        <p:spPr>
          <a:xfrm>
            <a:off x="2662813" y="111760"/>
            <a:ext cx="6189784" cy="523220"/>
          </a:xfrm>
          <a:prstGeom prst="rect">
            <a:avLst/>
          </a:prstGeom>
          <a:noFill/>
        </p:spPr>
        <p:txBody>
          <a:bodyPr wrap="square">
            <a:spAutoFit/>
          </a:bodyPr>
          <a:lstStyle/>
          <a:p>
            <a:pPr>
              <a:spcAft>
                <a:spcPts val="0"/>
              </a:spcAft>
            </a:pPr>
            <a:r>
              <a:rPr lang="ja-JP" altLang="en-US" sz="2800" b="1">
                <a:latin typeface="+mn-ea"/>
              </a:rPr>
              <a:t>予算構成と期待される成果</a:t>
            </a:r>
            <a:endParaRPr lang="en-US" altLang="ja-JP" sz="2800" b="1" dirty="0">
              <a:effectLst/>
              <a:latin typeface="+mn-ea"/>
            </a:endParaRPr>
          </a:p>
        </p:txBody>
      </p:sp>
      <p:pic>
        <p:nvPicPr>
          <p:cNvPr id="7" name="図 6">
            <a:extLst>
              <a:ext uri="{FF2B5EF4-FFF2-40B4-BE49-F238E27FC236}">
                <a16:creationId xmlns:a16="http://schemas.microsoft.com/office/drawing/2014/main" id="{FBEE262D-B31F-2844-94F2-1072BB15A665}"/>
              </a:ext>
            </a:extLst>
          </p:cNvPr>
          <p:cNvPicPr>
            <a:picLocks noChangeAspect="1"/>
          </p:cNvPicPr>
          <p:nvPr/>
        </p:nvPicPr>
        <p:blipFill>
          <a:blip r:embed="rId2"/>
          <a:stretch>
            <a:fillRect/>
          </a:stretch>
        </p:blipFill>
        <p:spPr>
          <a:xfrm>
            <a:off x="699741" y="0"/>
            <a:ext cx="1969732" cy="696163"/>
          </a:xfrm>
          <a:prstGeom prst="rect">
            <a:avLst/>
          </a:prstGeom>
        </p:spPr>
      </p:pic>
      <p:sp>
        <p:nvSpPr>
          <p:cNvPr id="10" name="テキスト ボックス 9">
            <a:extLst>
              <a:ext uri="{FF2B5EF4-FFF2-40B4-BE49-F238E27FC236}">
                <a16:creationId xmlns:a16="http://schemas.microsoft.com/office/drawing/2014/main" id="{AEEAD9B0-5C06-C64C-A53B-9C4C1940BF61}"/>
              </a:ext>
            </a:extLst>
          </p:cNvPr>
          <p:cNvSpPr txBox="1"/>
          <p:nvPr/>
        </p:nvSpPr>
        <p:spPr>
          <a:xfrm>
            <a:off x="790469" y="1419221"/>
            <a:ext cx="8383674" cy="2781339"/>
          </a:xfrm>
          <a:prstGeom prst="rect">
            <a:avLst/>
          </a:prstGeom>
          <a:noFill/>
        </p:spPr>
        <p:txBody>
          <a:bodyPr wrap="square">
            <a:spAutoFit/>
          </a:bodyPr>
          <a:lstStyle/>
          <a:p>
            <a:pPr>
              <a:lnSpc>
                <a:spcPct val="140000"/>
              </a:lnSpc>
            </a:pPr>
            <a:r>
              <a:rPr lang="ja-JP" altLang="en-US" sz="1400"/>
              <a:t>・設問設計（こども基本法に対応する環境構築、＋教育行政、各校からの要請に応じて校則改正などに</a:t>
            </a:r>
            <a:br>
              <a:rPr lang="en-US" altLang="ja-JP" sz="1400" dirty="0"/>
            </a:br>
            <a:r>
              <a:rPr lang="ja-JP" altLang="en-US" sz="1400"/>
              <a:t>　　　　　　も対応する設問、参考情報の設計、開発）</a:t>
            </a:r>
            <a:br>
              <a:rPr lang="ja-JP" altLang="en-US" sz="1400"/>
            </a:br>
            <a:r>
              <a:rPr lang="ja-JP" altLang="en-US" sz="1400"/>
              <a:t>・全校教職員への研修、ワークショップ実施</a:t>
            </a:r>
            <a:endParaRPr lang="en-US" altLang="ja-JP" sz="1400" dirty="0"/>
          </a:p>
          <a:p>
            <a:pPr>
              <a:lnSpc>
                <a:spcPct val="140000"/>
              </a:lnSpc>
            </a:pPr>
            <a:r>
              <a:rPr lang="ja-JP" altLang="en-US" sz="1400"/>
              <a:t>・庁内への説明、議会議員への説明</a:t>
            </a:r>
            <a:br>
              <a:rPr lang="ja-JP" altLang="en-US" sz="1400"/>
            </a:br>
            <a:r>
              <a:rPr lang="ja-JP" altLang="en-US" sz="1400"/>
              <a:t>・ブログ運営</a:t>
            </a:r>
            <a:br>
              <a:rPr lang="ja-JP" altLang="en-US" sz="1400"/>
            </a:br>
            <a:r>
              <a:rPr lang="ja-JP" altLang="en-US" sz="1400"/>
              <a:t>・コンサルテーション（年次レポート含む）及び（こども基本法対応）毎年の更新</a:t>
            </a:r>
            <a:br>
              <a:rPr lang="en-US" altLang="ja-JP" sz="1400" dirty="0"/>
            </a:br>
            <a:r>
              <a:rPr lang="ja-JP" altLang="en-US" sz="1400"/>
              <a:t>・告知及び操作案内のカードやフライヤーなどツール開発</a:t>
            </a:r>
            <a:br>
              <a:rPr lang="ja-JP" altLang="en-US" sz="1400"/>
            </a:br>
            <a:r>
              <a:rPr lang="ja-JP" altLang="en-US" sz="1400"/>
              <a:t>✕</a:t>
            </a:r>
            <a:br>
              <a:rPr lang="ja-JP" altLang="en-US" sz="1400"/>
            </a:br>
            <a:r>
              <a:rPr lang="ja-JP" altLang="en-US" sz="1400"/>
              <a:t>・手段としての特許を用いた統合アンケートシステム（データベース、設問管理）</a:t>
            </a:r>
          </a:p>
        </p:txBody>
      </p:sp>
      <p:sp>
        <p:nvSpPr>
          <p:cNvPr id="14" name="テキスト ボックス 13">
            <a:extLst>
              <a:ext uri="{FF2B5EF4-FFF2-40B4-BE49-F238E27FC236}">
                <a16:creationId xmlns:a16="http://schemas.microsoft.com/office/drawing/2014/main" id="{67B7A978-40B5-9040-B2EB-3C9091E0EFBE}"/>
              </a:ext>
            </a:extLst>
          </p:cNvPr>
          <p:cNvSpPr txBox="1"/>
          <p:nvPr/>
        </p:nvSpPr>
        <p:spPr>
          <a:xfrm>
            <a:off x="306475" y="1116595"/>
            <a:ext cx="1803678" cy="338554"/>
          </a:xfrm>
          <a:prstGeom prst="rect">
            <a:avLst/>
          </a:prstGeom>
          <a:noFill/>
        </p:spPr>
        <p:txBody>
          <a:bodyPr wrap="square">
            <a:spAutoFit/>
          </a:bodyPr>
          <a:lstStyle/>
          <a:p>
            <a:r>
              <a:rPr lang="ja-JP" altLang="en-US" sz="1600" b="1"/>
              <a:t>予算構成</a:t>
            </a:r>
          </a:p>
        </p:txBody>
      </p:sp>
      <p:sp>
        <p:nvSpPr>
          <p:cNvPr id="15" name="テキスト ボックス 14">
            <a:extLst>
              <a:ext uri="{FF2B5EF4-FFF2-40B4-BE49-F238E27FC236}">
                <a16:creationId xmlns:a16="http://schemas.microsoft.com/office/drawing/2014/main" id="{71B6F747-B17B-C94C-8140-93AABD3DC1D8}"/>
              </a:ext>
            </a:extLst>
          </p:cNvPr>
          <p:cNvSpPr txBox="1"/>
          <p:nvPr/>
        </p:nvSpPr>
        <p:spPr>
          <a:xfrm>
            <a:off x="308150" y="4455365"/>
            <a:ext cx="1803678" cy="338554"/>
          </a:xfrm>
          <a:prstGeom prst="rect">
            <a:avLst/>
          </a:prstGeom>
          <a:noFill/>
        </p:spPr>
        <p:txBody>
          <a:bodyPr wrap="square">
            <a:spAutoFit/>
          </a:bodyPr>
          <a:lstStyle/>
          <a:p>
            <a:r>
              <a:rPr lang="ja-JP" altLang="en-US" sz="1600" b="1"/>
              <a:t>期待される成果</a:t>
            </a:r>
          </a:p>
        </p:txBody>
      </p:sp>
      <p:sp>
        <p:nvSpPr>
          <p:cNvPr id="16" name="テキスト ボックス 15">
            <a:extLst>
              <a:ext uri="{FF2B5EF4-FFF2-40B4-BE49-F238E27FC236}">
                <a16:creationId xmlns:a16="http://schemas.microsoft.com/office/drawing/2014/main" id="{C9BB8880-A820-D248-A1FE-59680C1809FF}"/>
              </a:ext>
            </a:extLst>
          </p:cNvPr>
          <p:cNvSpPr txBox="1"/>
          <p:nvPr/>
        </p:nvSpPr>
        <p:spPr>
          <a:xfrm>
            <a:off x="823964" y="4842076"/>
            <a:ext cx="8631534" cy="1815882"/>
          </a:xfrm>
          <a:prstGeom prst="rect">
            <a:avLst/>
          </a:prstGeom>
          <a:noFill/>
        </p:spPr>
        <p:txBody>
          <a:bodyPr wrap="square">
            <a:spAutoFit/>
          </a:bodyPr>
          <a:lstStyle/>
          <a:p>
            <a:r>
              <a:rPr lang="ja-JP" altLang="en-US" sz="1600"/>
              <a:t>・公立学校のオープンな運営（閉鎖性の解消、低減）、学校選びの運頼みを解消</a:t>
            </a:r>
            <a:br>
              <a:rPr lang="en-US" altLang="ja-JP" sz="1600" dirty="0"/>
            </a:br>
            <a:r>
              <a:rPr lang="ja-JP" altLang="en-US" sz="1600"/>
              <a:t>・自ら考え自律を指向する児童、生徒を増やす</a:t>
            </a:r>
            <a:endParaRPr lang="en-US" altLang="ja-JP" sz="1600" dirty="0"/>
          </a:p>
          <a:p>
            <a:r>
              <a:rPr lang="ja-JP" altLang="en-US" sz="1600"/>
              <a:t>・教育（行政）の現在形を理解する教職員、保護者を増やす</a:t>
            </a:r>
            <a:br>
              <a:rPr lang="ja-JP" altLang="en-US" sz="1600"/>
            </a:br>
            <a:r>
              <a:rPr lang="ja-JP" altLang="en-US" sz="1600"/>
              <a:t>・いじめの予防・早期対応</a:t>
            </a:r>
            <a:endParaRPr lang="en-US" altLang="ja-JP" sz="1600" dirty="0"/>
          </a:p>
          <a:p>
            <a:r>
              <a:rPr lang="ja-JP" altLang="en-US" sz="1600"/>
              <a:t>・部活動地域移行対応（要望の取りまとめ）</a:t>
            </a:r>
            <a:br>
              <a:rPr lang="en-US" altLang="ja-JP" sz="1600" dirty="0"/>
            </a:br>
            <a:r>
              <a:rPr lang="ja-JP" altLang="en-US" sz="1600"/>
              <a:t>・ヤングケアラーの早期発見・対応</a:t>
            </a:r>
            <a:endParaRPr lang="en-US" altLang="ja-JP" sz="1600" dirty="0"/>
          </a:p>
          <a:p>
            <a:r>
              <a:rPr lang="ja-JP" altLang="en-US" sz="1600"/>
              <a:t>・次世代（</a:t>
            </a:r>
            <a:r>
              <a:rPr lang="en-US" altLang="ja-JP" sz="1600" dirty="0"/>
              <a:t>10</a:t>
            </a:r>
            <a:r>
              <a:rPr lang="ja-JP" altLang="en-US" sz="1600"/>
              <a:t>代）、現役世代（</a:t>
            </a:r>
            <a:r>
              <a:rPr lang="en-US" altLang="ja-JP" sz="1600" dirty="0"/>
              <a:t>20-50</a:t>
            </a:r>
            <a:r>
              <a:rPr lang="ja-JP" altLang="en-US" sz="1600"/>
              <a:t>代）の市政参画（住民参加）基盤構築</a:t>
            </a:r>
          </a:p>
        </p:txBody>
      </p:sp>
      <p:sp>
        <p:nvSpPr>
          <p:cNvPr id="13" name="スライド番号プレースホルダー 1">
            <a:extLst>
              <a:ext uri="{FF2B5EF4-FFF2-40B4-BE49-F238E27FC236}">
                <a16:creationId xmlns:a16="http://schemas.microsoft.com/office/drawing/2014/main" id="{4E485772-4F2E-554A-8193-3EDE614B98A3}"/>
              </a:ext>
            </a:extLst>
          </p:cNvPr>
          <p:cNvSpPr txBox="1">
            <a:spLocks/>
          </p:cNvSpPr>
          <p:nvPr/>
        </p:nvSpPr>
        <p:spPr>
          <a:xfrm>
            <a:off x="7677150" y="0"/>
            <a:ext cx="222885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24A08D3-4842-684C-BE54-C9E1F2E8DB8B}" type="slidenum">
              <a:rPr kumimoji="1" lang="ja-JP" altLang="en-US" smtClean="0"/>
              <a:pPr/>
              <a:t>45</a:t>
            </a:fld>
            <a:endParaRPr kumimoji="1" lang="ja-JP" altLang="en-US"/>
          </a:p>
        </p:txBody>
      </p:sp>
    </p:spTree>
    <p:extLst>
      <p:ext uri="{BB962C8B-B14F-4D97-AF65-F5344CB8AC3E}">
        <p14:creationId xmlns:p14="http://schemas.microsoft.com/office/powerpoint/2010/main" val="34509242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1B3C660-B5A9-0247-B29D-57100D3FDBCC}"/>
              </a:ext>
            </a:extLst>
          </p:cNvPr>
          <p:cNvSpPr>
            <a:spLocks noGrp="1"/>
          </p:cNvSpPr>
          <p:nvPr>
            <p:ph type="sldNum" sz="quarter" idx="12"/>
          </p:nvPr>
        </p:nvSpPr>
        <p:spPr/>
        <p:txBody>
          <a:bodyPr/>
          <a:lstStyle/>
          <a:p>
            <a:fld id="{A24A08D3-4842-684C-BE54-C9E1F2E8DB8B}" type="slidenum">
              <a:rPr kumimoji="1" lang="ja-JP" altLang="en-US" smtClean="0"/>
              <a:t>46</a:t>
            </a:fld>
            <a:endParaRPr kumimoji="1" lang="ja-JP" altLang="en-US"/>
          </a:p>
        </p:txBody>
      </p:sp>
    </p:spTree>
    <p:extLst>
      <p:ext uri="{BB962C8B-B14F-4D97-AF65-F5344CB8AC3E}">
        <p14:creationId xmlns:p14="http://schemas.microsoft.com/office/powerpoint/2010/main" val="36739913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1B3C660-B5A9-0247-B29D-57100D3FDBCC}"/>
              </a:ext>
            </a:extLst>
          </p:cNvPr>
          <p:cNvSpPr>
            <a:spLocks noGrp="1"/>
          </p:cNvSpPr>
          <p:nvPr>
            <p:ph type="sldNum" sz="quarter" idx="12"/>
          </p:nvPr>
        </p:nvSpPr>
        <p:spPr/>
        <p:txBody>
          <a:bodyPr/>
          <a:lstStyle/>
          <a:p>
            <a:fld id="{A24A08D3-4842-684C-BE54-C9E1F2E8DB8B}" type="slidenum">
              <a:rPr kumimoji="1" lang="ja-JP" altLang="en-US" smtClean="0"/>
              <a:t>47</a:t>
            </a:fld>
            <a:endParaRPr kumimoji="1" lang="ja-JP" altLang="en-US"/>
          </a:p>
        </p:txBody>
      </p:sp>
    </p:spTree>
    <p:extLst>
      <p:ext uri="{BB962C8B-B14F-4D97-AF65-F5344CB8AC3E}">
        <p14:creationId xmlns:p14="http://schemas.microsoft.com/office/powerpoint/2010/main" val="17871811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正方形/長方形 77"/>
          <p:cNvSpPr/>
          <p:nvPr/>
        </p:nvSpPr>
        <p:spPr>
          <a:xfrm>
            <a:off x="6092828" y="340207"/>
            <a:ext cx="3635238" cy="2907822"/>
          </a:xfrm>
          <a:prstGeom prst="rect">
            <a:avLst/>
          </a:prstGeom>
          <a:solidFill>
            <a:srgbClr val="FFFFFF"/>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54" name="直線コネクタ 53"/>
          <p:cNvCxnSpPr/>
          <p:nvPr/>
        </p:nvCxnSpPr>
        <p:spPr>
          <a:xfrm flipH="1">
            <a:off x="8021959" y="6024167"/>
            <a:ext cx="1" cy="470510"/>
          </a:xfrm>
          <a:prstGeom prst="line">
            <a:avLst/>
          </a:prstGeom>
        </p:spPr>
        <p:style>
          <a:lnRef idx="2">
            <a:schemeClr val="accent1"/>
          </a:lnRef>
          <a:fillRef idx="0">
            <a:schemeClr val="accent1"/>
          </a:fillRef>
          <a:effectRef idx="1">
            <a:schemeClr val="accent1"/>
          </a:effectRef>
          <a:fontRef idx="minor">
            <a:schemeClr val="tx1"/>
          </a:fontRef>
        </p:style>
      </p:cxnSp>
      <p:sp>
        <p:nvSpPr>
          <p:cNvPr id="69" name="角丸四角形 68"/>
          <p:cNvSpPr/>
          <p:nvPr/>
        </p:nvSpPr>
        <p:spPr>
          <a:xfrm>
            <a:off x="6092828" y="218106"/>
            <a:ext cx="3635238" cy="23395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kumimoji="1" lang="ja-JP" altLang="en-US"/>
          </a:p>
        </p:txBody>
      </p:sp>
      <p:cxnSp>
        <p:nvCxnSpPr>
          <p:cNvPr id="8" name="カギ線コネクタ 7"/>
          <p:cNvCxnSpPr>
            <a:stCxn id="51" idx="1"/>
            <a:endCxn id="6" idx="2"/>
          </p:cNvCxnSpPr>
          <p:nvPr/>
        </p:nvCxnSpPr>
        <p:spPr>
          <a:xfrm rot="10800000">
            <a:off x="644693" y="6161168"/>
            <a:ext cx="4565880" cy="45368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3" name="カギ線コネクタ 32"/>
          <p:cNvCxnSpPr/>
          <p:nvPr/>
        </p:nvCxnSpPr>
        <p:spPr>
          <a:xfrm rot="16200000" flipH="1">
            <a:off x="8006060" y="4771128"/>
            <a:ext cx="19456" cy="2611630"/>
          </a:xfrm>
          <a:prstGeom prst="bentConnector3">
            <a:avLst>
              <a:gd name="adj1" fmla="val 998391"/>
            </a:avLst>
          </a:prstGeom>
        </p:spPr>
        <p:style>
          <a:lnRef idx="2">
            <a:schemeClr val="accent1"/>
          </a:lnRef>
          <a:fillRef idx="0">
            <a:schemeClr val="accent1"/>
          </a:fillRef>
          <a:effectRef idx="1">
            <a:schemeClr val="accent1"/>
          </a:effectRef>
          <a:fontRef idx="minor">
            <a:schemeClr val="tx1"/>
          </a:fontRef>
        </p:style>
      </p:cxnSp>
      <p:sp>
        <p:nvSpPr>
          <p:cNvPr id="58" name="角丸四角形 57"/>
          <p:cNvSpPr/>
          <p:nvPr/>
        </p:nvSpPr>
        <p:spPr>
          <a:xfrm>
            <a:off x="5090902" y="6480977"/>
            <a:ext cx="4763444" cy="256983"/>
          </a:xfrm>
          <a:prstGeom prst="round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4" name="図 3" descr="iicao_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7250" y="3995744"/>
            <a:ext cx="1219171" cy="2158313"/>
          </a:xfrm>
          <a:prstGeom prst="rect">
            <a:avLst/>
          </a:prstGeom>
        </p:spPr>
      </p:pic>
      <p:pic>
        <p:nvPicPr>
          <p:cNvPr id="5" name="図 4" descr="iicao_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8171" y="3993948"/>
            <a:ext cx="1216565" cy="2138495"/>
          </a:xfrm>
          <a:prstGeom prst="rect">
            <a:avLst/>
          </a:prstGeom>
        </p:spPr>
      </p:pic>
      <p:pic>
        <p:nvPicPr>
          <p:cNvPr id="6" name="図 5" descr="iicao_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43" y="3996334"/>
            <a:ext cx="1226100" cy="2164833"/>
          </a:xfrm>
          <a:prstGeom prst="rect">
            <a:avLst/>
          </a:prstGeom>
        </p:spPr>
      </p:pic>
      <p:pic>
        <p:nvPicPr>
          <p:cNvPr id="7" name="図 6" descr="iicao_4.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1021" y="3996334"/>
            <a:ext cx="1226100" cy="2164833"/>
          </a:xfrm>
          <a:prstGeom prst="rect">
            <a:avLst/>
          </a:prstGeom>
        </p:spPr>
      </p:pic>
      <p:pic>
        <p:nvPicPr>
          <p:cNvPr id="9" name="図 8" descr="iicao_5.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2828" y="3997471"/>
            <a:ext cx="1234289" cy="2177364"/>
          </a:xfrm>
          <a:prstGeom prst="rect">
            <a:avLst/>
          </a:prstGeom>
        </p:spPr>
      </p:pic>
      <p:pic>
        <p:nvPicPr>
          <p:cNvPr id="12" name="図 11" descr="iicao_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70334" y="3989218"/>
            <a:ext cx="1102537" cy="2205073"/>
          </a:xfrm>
          <a:prstGeom prst="rect">
            <a:avLst/>
          </a:prstGeom>
        </p:spPr>
      </p:pic>
      <p:sp>
        <p:nvSpPr>
          <p:cNvPr id="13" name="二等辺三角形 12"/>
          <p:cNvSpPr/>
          <p:nvPr/>
        </p:nvSpPr>
        <p:spPr>
          <a:xfrm rot="5400000">
            <a:off x="1191161" y="5012290"/>
            <a:ext cx="252760" cy="83446"/>
          </a:xfrm>
          <a:prstGeom prst="triangle">
            <a:avLst/>
          </a:prstGeom>
          <a:solidFill>
            <a:srgbClr val="1298FF"/>
          </a:solidFill>
          <a:ln>
            <a:solidFill>
              <a:srgbClr val="1298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二等辺三角形 13"/>
          <p:cNvSpPr/>
          <p:nvPr/>
        </p:nvSpPr>
        <p:spPr>
          <a:xfrm rot="5400000">
            <a:off x="2514655" y="5012290"/>
            <a:ext cx="252760" cy="83446"/>
          </a:xfrm>
          <a:prstGeom prst="triangle">
            <a:avLst/>
          </a:prstGeom>
          <a:solidFill>
            <a:srgbClr val="1298FF"/>
          </a:solidFill>
          <a:ln>
            <a:solidFill>
              <a:srgbClr val="1298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5" name="二等辺三角形 14"/>
          <p:cNvSpPr/>
          <p:nvPr/>
        </p:nvSpPr>
        <p:spPr>
          <a:xfrm rot="5400000">
            <a:off x="3933838" y="5012290"/>
            <a:ext cx="252760" cy="83446"/>
          </a:xfrm>
          <a:prstGeom prst="triangle">
            <a:avLst/>
          </a:prstGeom>
          <a:solidFill>
            <a:srgbClr val="1298FF"/>
          </a:solidFill>
          <a:ln>
            <a:solidFill>
              <a:srgbClr val="1298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6" name="二等辺三角形 15"/>
          <p:cNvSpPr/>
          <p:nvPr/>
        </p:nvSpPr>
        <p:spPr>
          <a:xfrm rot="5400000">
            <a:off x="5291301" y="5012290"/>
            <a:ext cx="252760" cy="83446"/>
          </a:xfrm>
          <a:prstGeom prst="triangle">
            <a:avLst/>
          </a:prstGeom>
          <a:solidFill>
            <a:srgbClr val="1298FF"/>
          </a:solidFill>
          <a:ln>
            <a:solidFill>
              <a:srgbClr val="1298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二等辺三角形 16"/>
          <p:cNvSpPr/>
          <p:nvPr/>
        </p:nvSpPr>
        <p:spPr>
          <a:xfrm rot="5400000">
            <a:off x="7266461" y="5012290"/>
            <a:ext cx="252760" cy="83446"/>
          </a:xfrm>
          <a:prstGeom prst="triangle">
            <a:avLst/>
          </a:prstGeom>
          <a:solidFill>
            <a:srgbClr val="1298FF"/>
          </a:solidFill>
          <a:ln>
            <a:solidFill>
              <a:srgbClr val="1298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二等辺三角形 17"/>
          <p:cNvSpPr/>
          <p:nvPr/>
        </p:nvSpPr>
        <p:spPr>
          <a:xfrm rot="5400000">
            <a:off x="8590795" y="5012290"/>
            <a:ext cx="252760" cy="83446"/>
          </a:xfrm>
          <a:prstGeom prst="triangle">
            <a:avLst/>
          </a:prstGeom>
          <a:solidFill>
            <a:srgbClr val="1298FF"/>
          </a:solidFill>
          <a:ln>
            <a:solidFill>
              <a:srgbClr val="1298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34" name="図形グループ 33"/>
          <p:cNvGrpSpPr/>
          <p:nvPr/>
        </p:nvGrpSpPr>
        <p:grpSpPr>
          <a:xfrm>
            <a:off x="5580617" y="181564"/>
            <a:ext cx="302780" cy="5992982"/>
            <a:chOff x="5768347" y="308862"/>
            <a:chExt cx="326797" cy="6468356"/>
          </a:xfrm>
        </p:grpSpPr>
        <p:sp>
          <p:nvSpPr>
            <p:cNvPr id="19" name="角丸四角形 18"/>
            <p:cNvSpPr/>
            <p:nvPr/>
          </p:nvSpPr>
          <p:spPr>
            <a:xfrm>
              <a:off x="5768347" y="784236"/>
              <a:ext cx="326797" cy="326797"/>
            </a:xfrm>
            <a:prstGeom prst="roundRect">
              <a:avLst/>
            </a:prstGeom>
            <a:solidFill>
              <a:srgbClr val="FC280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0" name="角丸四角形 19"/>
            <p:cNvSpPr/>
            <p:nvPr/>
          </p:nvSpPr>
          <p:spPr>
            <a:xfrm>
              <a:off x="5768347" y="1259610"/>
              <a:ext cx="326797" cy="326797"/>
            </a:xfrm>
            <a:prstGeom prst="roundRect">
              <a:avLst/>
            </a:prstGeom>
            <a:solidFill>
              <a:srgbClr val="FD5F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角丸四角形 20"/>
            <p:cNvSpPr/>
            <p:nvPr/>
          </p:nvSpPr>
          <p:spPr>
            <a:xfrm>
              <a:off x="5768347" y="1734984"/>
              <a:ext cx="326797" cy="326797"/>
            </a:xfrm>
            <a:prstGeom prst="roundRect">
              <a:avLst/>
            </a:prstGeom>
            <a:solidFill>
              <a:srgbClr val="FD95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2" name="角丸四角形 21"/>
            <p:cNvSpPr/>
            <p:nvPr/>
          </p:nvSpPr>
          <p:spPr>
            <a:xfrm>
              <a:off x="5768347" y="2210358"/>
              <a:ext cx="326797" cy="326797"/>
            </a:xfrm>
            <a:prstGeom prst="roundRect">
              <a:avLst/>
            </a:prstGeom>
            <a:solidFill>
              <a:srgbClr val="FEBF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3" name="角丸四角形 22"/>
            <p:cNvSpPr/>
            <p:nvPr/>
          </p:nvSpPr>
          <p:spPr>
            <a:xfrm>
              <a:off x="5768347" y="2685732"/>
              <a:ext cx="326797" cy="326797"/>
            </a:xfrm>
            <a:prstGeom prst="roundRect">
              <a:avLst/>
            </a:prstGeom>
            <a:solidFill>
              <a:srgbClr val="FC00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 name="角丸四角形 23"/>
            <p:cNvSpPr/>
            <p:nvPr/>
          </p:nvSpPr>
          <p:spPr>
            <a:xfrm>
              <a:off x="5768347" y="3636480"/>
              <a:ext cx="326797" cy="326797"/>
            </a:xfrm>
            <a:prstGeom prst="roundRect">
              <a:avLst/>
            </a:prstGeom>
            <a:solidFill>
              <a:srgbClr val="7800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5" name="角丸四角形 24"/>
            <p:cNvSpPr/>
            <p:nvPr/>
          </p:nvSpPr>
          <p:spPr>
            <a:xfrm>
              <a:off x="5768347" y="3161106"/>
              <a:ext cx="326797" cy="326797"/>
            </a:xfrm>
            <a:prstGeom prst="roundRect">
              <a:avLst/>
            </a:prstGeom>
            <a:solidFill>
              <a:srgbClr val="CB00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6" name="角丸四角形 25"/>
            <p:cNvSpPr/>
            <p:nvPr/>
          </p:nvSpPr>
          <p:spPr>
            <a:xfrm>
              <a:off x="5768347" y="308862"/>
              <a:ext cx="326797" cy="326797"/>
            </a:xfrm>
            <a:prstGeom prst="roundRect">
              <a:avLst/>
            </a:prstGeom>
            <a:solidFill>
              <a:srgbClr val="DAB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7" name="角丸四角形 26"/>
            <p:cNvSpPr/>
            <p:nvPr/>
          </p:nvSpPr>
          <p:spPr>
            <a:xfrm>
              <a:off x="5768347" y="4111854"/>
              <a:ext cx="326797" cy="326797"/>
            </a:xfrm>
            <a:prstGeom prst="roundRect">
              <a:avLst/>
            </a:prstGeom>
            <a:solidFill>
              <a:srgbClr val="1100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8" name="角丸四角形 27"/>
            <p:cNvSpPr/>
            <p:nvPr/>
          </p:nvSpPr>
          <p:spPr>
            <a:xfrm>
              <a:off x="5768347" y="4587228"/>
              <a:ext cx="326797" cy="326797"/>
            </a:xfrm>
            <a:prstGeom prst="roundRect">
              <a:avLst/>
            </a:prstGeom>
            <a:solidFill>
              <a:srgbClr val="0444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9" name="角丸四角形 28"/>
            <p:cNvSpPr/>
            <p:nvPr/>
          </p:nvSpPr>
          <p:spPr>
            <a:xfrm>
              <a:off x="5768347" y="5062602"/>
              <a:ext cx="326797" cy="326797"/>
            </a:xfrm>
            <a:prstGeom prst="roundRect">
              <a:avLst/>
            </a:prstGeom>
            <a:solidFill>
              <a:srgbClr val="1298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0" name="角丸四角形 29"/>
            <p:cNvSpPr/>
            <p:nvPr/>
          </p:nvSpPr>
          <p:spPr>
            <a:xfrm>
              <a:off x="5768347" y="6011820"/>
              <a:ext cx="302789" cy="302789"/>
            </a:xfrm>
            <a:prstGeom prst="roundRect">
              <a:avLst/>
            </a:prstGeom>
            <a:solidFill>
              <a:srgbClr val="C3FF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1" name="角丸四角形 30"/>
            <p:cNvSpPr/>
            <p:nvPr/>
          </p:nvSpPr>
          <p:spPr>
            <a:xfrm>
              <a:off x="5769877" y="5537976"/>
              <a:ext cx="325267" cy="325267"/>
            </a:xfrm>
            <a:prstGeom prst="roundRect">
              <a:avLst/>
            </a:prstGeom>
            <a:solidFill>
              <a:srgbClr val="2CFF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2" name="角丸四角形 31"/>
            <p:cNvSpPr/>
            <p:nvPr/>
          </p:nvSpPr>
          <p:spPr>
            <a:xfrm>
              <a:off x="5768347" y="6463190"/>
              <a:ext cx="314028" cy="314028"/>
            </a:xfrm>
            <a:prstGeom prst="round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sp>
        <p:nvSpPr>
          <p:cNvPr id="35" name="二等辺三角形 34"/>
          <p:cNvSpPr/>
          <p:nvPr/>
        </p:nvSpPr>
        <p:spPr>
          <a:xfrm rot="5400000">
            <a:off x="5863335" y="5021131"/>
            <a:ext cx="252760" cy="83446"/>
          </a:xfrm>
          <a:prstGeom prst="triangle">
            <a:avLst/>
          </a:prstGeom>
          <a:solidFill>
            <a:srgbClr val="1298FF"/>
          </a:solidFill>
          <a:ln>
            <a:solidFill>
              <a:srgbClr val="1298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36" name="図 35" descr="スクリーンショット 2019-07-07 23.15.41.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773" y="32323"/>
            <a:ext cx="2452121" cy="899770"/>
          </a:xfrm>
          <a:prstGeom prst="rect">
            <a:avLst/>
          </a:prstGeom>
        </p:spPr>
      </p:pic>
      <p:pic>
        <p:nvPicPr>
          <p:cNvPr id="37" name="図 36" descr="イイカオ特許状.jpe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38300" y="53849"/>
            <a:ext cx="609100" cy="870933"/>
          </a:xfrm>
          <a:prstGeom prst="rect">
            <a:avLst/>
          </a:prstGeom>
        </p:spPr>
      </p:pic>
      <p:pic>
        <p:nvPicPr>
          <p:cNvPr id="38" name="図 37" descr="スクリーンショット 2020-09-02 16.55.17.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86562" y="571530"/>
            <a:ext cx="3228775" cy="2062174"/>
          </a:xfrm>
          <a:prstGeom prst="rect">
            <a:avLst/>
          </a:prstGeom>
        </p:spPr>
      </p:pic>
      <p:sp>
        <p:nvSpPr>
          <p:cNvPr id="2" name="正方形/長方形 1"/>
          <p:cNvSpPr/>
          <p:nvPr/>
        </p:nvSpPr>
        <p:spPr>
          <a:xfrm>
            <a:off x="1434546" y="3232777"/>
            <a:ext cx="1082348" cy="738664"/>
          </a:xfrm>
          <a:prstGeom prst="rect">
            <a:avLst/>
          </a:prstGeom>
        </p:spPr>
        <p:txBody>
          <a:bodyPr wrap="none">
            <a:spAutoFit/>
          </a:bodyPr>
          <a:lstStyle/>
          <a:p>
            <a:pPr algn="ctr"/>
            <a:r>
              <a:rPr lang="ja-JP" altLang="en-US" sz="1400" dirty="0">
                <a:latin typeface="メイリオ"/>
                <a:ea typeface="メイリオ"/>
                <a:cs typeface="メイリオ"/>
              </a:rPr>
              <a:t>戦略・理念</a:t>
            </a:r>
            <a:endParaRPr lang="en-US" altLang="ja-JP" sz="1400" dirty="0">
              <a:latin typeface="メイリオ"/>
              <a:ea typeface="メイリオ"/>
              <a:cs typeface="メイリオ"/>
            </a:endParaRPr>
          </a:p>
          <a:p>
            <a:pPr algn="ctr"/>
            <a:r>
              <a:rPr lang="ja-JP" altLang="en-US" sz="1400" dirty="0">
                <a:latin typeface="メイリオ"/>
                <a:ea typeface="メイリオ"/>
                <a:cs typeface="メイリオ"/>
              </a:rPr>
              <a:t>への理解と</a:t>
            </a:r>
            <a:endParaRPr lang="en-US" altLang="ja-JP" sz="1400" dirty="0">
              <a:latin typeface="メイリオ"/>
              <a:ea typeface="メイリオ"/>
              <a:cs typeface="メイリオ"/>
            </a:endParaRPr>
          </a:p>
          <a:p>
            <a:pPr algn="ctr"/>
            <a:r>
              <a:rPr lang="ja-JP" altLang="en-US" sz="1400" dirty="0">
                <a:latin typeface="メイリオ"/>
                <a:ea typeface="メイリオ"/>
                <a:cs typeface="メイリオ"/>
              </a:rPr>
              <a:t>学習レベル</a:t>
            </a:r>
            <a:endParaRPr lang="ja-JP" altLang="en-US" sz="1400" dirty="0"/>
          </a:p>
        </p:txBody>
      </p:sp>
      <p:sp>
        <p:nvSpPr>
          <p:cNvPr id="40" name="正方形/長方形 39"/>
          <p:cNvSpPr/>
          <p:nvPr/>
        </p:nvSpPr>
        <p:spPr>
          <a:xfrm>
            <a:off x="3013641" y="3394207"/>
            <a:ext cx="2077260" cy="523220"/>
          </a:xfrm>
          <a:prstGeom prst="rect">
            <a:avLst/>
          </a:prstGeom>
        </p:spPr>
        <p:txBody>
          <a:bodyPr wrap="square">
            <a:spAutoFit/>
          </a:bodyPr>
          <a:lstStyle/>
          <a:p>
            <a:pPr algn="ctr"/>
            <a:r>
              <a:rPr lang="ja-JP" altLang="en-US" sz="1400" dirty="0">
                <a:latin typeface="メイリオ"/>
                <a:ea typeface="メイリオ"/>
                <a:cs typeface="メイリオ"/>
              </a:rPr>
              <a:t>戦略・理念</a:t>
            </a:r>
            <a:r>
              <a:rPr lang="ja-JP" altLang="en-US" sz="1400" dirty="0"/>
              <a:t>を</a:t>
            </a:r>
            <a:endParaRPr lang="en-US" altLang="ja-JP" sz="1400" dirty="0"/>
          </a:p>
          <a:p>
            <a:pPr algn="ctr"/>
            <a:r>
              <a:rPr lang="ja-JP" altLang="en-US" sz="1400" dirty="0">
                <a:latin typeface="メイリオ"/>
                <a:ea typeface="メイリオ"/>
                <a:cs typeface="メイリオ"/>
              </a:rPr>
              <a:t>踏まえた自己表明</a:t>
            </a:r>
            <a:endParaRPr lang="en-US" altLang="ja-JP" sz="1400" dirty="0">
              <a:latin typeface="メイリオ"/>
              <a:ea typeface="メイリオ"/>
              <a:cs typeface="メイリオ"/>
            </a:endParaRPr>
          </a:p>
        </p:txBody>
      </p:sp>
      <p:sp>
        <p:nvSpPr>
          <p:cNvPr id="41" name="正方形/長方形 40"/>
          <p:cNvSpPr/>
          <p:nvPr/>
        </p:nvSpPr>
        <p:spPr>
          <a:xfrm>
            <a:off x="5996809" y="3371277"/>
            <a:ext cx="1261884" cy="523220"/>
          </a:xfrm>
          <a:prstGeom prst="rect">
            <a:avLst/>
          </a:prstGeom>
        </p:spPr>
        <p:txBody>
          <a:bodyPr wrap="none">
            <a:spAutoFit/>
          </a:bodyPr>
          <a:lstStyle/>
          <a:p>
            <a:pPr algn="ctr"/>
            <a:r>
              <a:rPr lang="ja-JP" altLang="en-US" sz="1400" dirty="0">
                <a:latin typeface="メイリオ"/>
                <a:ea typeface="メイリオ"/>
                <a:cs typeface="メイリオ"/>
              </a:rPr>
              <a:t>回答の</a:t>
            </a:r>
            <a:endParaRPr lang="en-US" altLang="ja-JP" sz="1400" dirty="0">
              <a:latin typeface="メイリオ"/>
              <a:ea typeface="メイリオ"/>
              <a:cs typeface="メイリオ"/>
            </a:endParaRPr>
          </a:p>
          <a:p>
            <a:pPr algn="ctr"/>
            <a:r>
              <a:rPr lang="ja-JP" altLang="en-US" sz="1400" dirty="0">
                <a:latin typeface="メイリオ"/>
                <a:ea typeface="メイリオ"/>
                <a:cs typeface="メイリオ"/>
              </a:rPr>
              <a:t>「色」の提示</a:t>
            </a:r>
            <a:endParaRPr lang="ja-JP" altLang="en-US" sz="1400" dirty="0"/>
          </a:p>
        </p:txBody>
      </p:sp>
      <p:sp>
        <p:nvSpPr>
          <p:cNvPr id="42" name="正方形/長方形 41"/>
          <p:cNvSpPr/>
          <p:nvPr/>
        </p:nvSpPr>
        <p:spPr>
          <a:xfrm>
            <a:off x="7588530" y="3371277"/>
            <a:ext cx="902811" cy="523220"/>
          </a:xfrm>
          <a:prstGeom prst="rect">
            <a:avLst/>
          </a:prstGeom>
        </p:spPr>
        <p:txBody>
          <a:bodyPr wrap="none">
            <a:spAutoFit/>
          </a:bodyPr>
          <a:lstStyle/>
          <a:p>
            <a:pPr algn="ctr"/>
            <a:r>
              <a:rPr lang="ja-JP" altLang="en-US" sz="1400" dirty="0">
                <a:latin typeface="メイリオ"/>
                <a:ea typeface="メイリオ"/>
                <a:cs typeface="メイリオ"/>
              </a:rPr>
              <a:t>「色」の</a:t>
            </a:r>
            <a:endParaRPr lang="en-US" altLang="ja-JP" sz="1400" dirty="0">
              <a:latin typeface="メイリオ"/>
              <a:ea typeface="メイリオ"/>
              <a:cs typeface="メイリオ"/>
            </a:endParaRPr>
          </a:p>
          <a:p>
            <a:pPr algn="ctr"/>
            <a:r>
              <a:rPr lang="ja-JP" altLang="en-US" sz="1400" dirty="0">
                <a:latin typeface="メイリオ"/>
                <a:ea typeface="メイリオ"/>
                <a:cs typeface="メイリオ"/>
              </a:rPr>
              <a:t>俯瞰</a:t>
            </a:r>
            <a:endParaRPr lang="ja-JP" altLang="en-US" sz="1400" dirty="0"/>
          </a:p>
        </p:txBody>
      </p:sp>
      <p:sp>
        <p:nvSpPr>
          <p:cNvPr id="43" name="正方形/長方形 42"/>
          <p:cNvSpPr/>
          <p:nvPr/>
        </p:nvSpPr>
        <p:spPr>
          <a:xfrm>
            <a:off x="8825255" y="3371277"/>
            <a:ext cx="902811" cy="523220"/>
          </a:xfrm>
          <a:prstGeom prst="rect">
            <a:avLst/>
          </a:prstGeom>
        </p:spPr>
        <p:txBody>
          <a:bodyPr wrap="none">
            <a:spAutoFit/>
          </a:bodyPr>
          <a:lstStyle/>
          <a:p>
            <a:pPr algn="ctr"/>
            <a:r>
              <a:rPr lang="ja-JP" altLang="en-US" sz="1400" dirty="0">
                <a:latin typeface="メイリオ"/>
                <a:ea typeface="メイリオ"/>
                <a:cs typeface="メイリオ"/>
              </a:rPr>
              <a:t>「色」の</a:t>
            </a:r>
            <a:endParaRPr lang="en-US" altLang="ja-JP" sz="1400" dirty="0">
              <a:latin typeface="メイリオ"/>
              <a:ea typeface="メイリオ"/>
              <a:cs typeface="メイリオ"/>
            </a:endParaRPr>
          </a:p>
          <a:p>
            <a:pPr algn="ctr"/>
            <a:r>
              <a:rPr lang="ja-JP" altLang="en-US" sz="1400" dirty="0">
                <a:latin typeface="メイリオ"/>
                <a:ea typeface="メイリオ"/>
                <a:cs typeface="メイリオ"/>
              </a:rPr>
              <a:t>相互参照</a:t>
            </a:r>
            <a:endParaRPr lang="ja-JP" altLang="en-US" sz="1400" dirty="0"/>
          </a:p>
        </p:txBody>
      </p:sp>
      <p:sp>
        <p:nvSpPr>
          <p:cNvPr id="44" name="二等辺三角形 43"/>
          <p:cNvSpPr/>
          <p:nvPr/>
        </p:nvSpPr>
        <p:spPr>
          <a:xfrm rot="5400000">
            <a:off x="1191161" y="3561539"/>
            <a:ext cx="252760" cy="83446"/>
          </a:xfrm>
          <a:prstGeom prst="triangle">
            <a:avLst/>
          </a:prstGeom>
          <a:solidFill>
            <a:srgbClr val="1298FF"/>
          </a:solidFill>
          <a:ln>
            <a:solidFill>
              <a:srgbClr val="1298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5" name="二等辺三角形 44"/>
          <p:cNvSpPr/>
          <p:nvPr/>
        </p:nvSpPr>
        <p:spPr>
          <a:xfrm rot="5400000">
            <a:off x="2514655" y="3561539"/>
            <a:ext cx="252760" cy="83446"/>
          </a:xfrm>
          <a:prstGeom prst="triangle">
            <a:avLst/>
          </a:prstGeom>
          <a:solidFill>
            <a:srgbClr val="1298FF"/>
          </a:solidFill>
          <a:ln>
            <a:solidFill>
              <a:srgbClr val="1298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7" name="二等辺三角形 46"/>
          <p:cNvSpPr/>
          <p:nvPr/>
        </p:nvSpPr>
        <p:spPr>
          <a:xfrm rot="5400000">
            <a:off x="5291301" y="3561539"/>
            <a:ext cx="252760" cy="83446"/>
          </a:xfrm>
          <a:prstGeom prst="triangle">
            <a:avLst/>
          </a:prstGeom>
          <a:solidFill>
            <a:srgbClr val="1298FF"/>
          </a:solidFill>
          <a:ln>
            <a:solidFill>
              <a:srgbClr val="1298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8" name="二等辺三角形 47"/>
          <p:cNvSpPr/>
          <p:nvPr/>
        </p:nvSpPr>
        <p:spPr>
          <a:xfrm rot="5400000">
            <a:off x="7266461" y="3561539"/>
            <a:ext cx="252760" cy="83446"/>
          </a:xfrm>
          <a:prstGeom prst="triangle">
            <a:avLst/>
          </a:prstGeom>
          <a:solidFill>
            <a:srgbClr val="1298FF"/>
          </a:solidFill>
          <a:ln>
            <a:solidFill>
              <a:srgbClr val="1298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9" name="二等辺三角形 48"/>
          <p:cNvSpPr/>
          <p:nvPr/>
        </p:nvSpPr>
        <p:spPr>
          <a:xfrm rot="5400000">
            <a:off x="8590795" y="3561539"/>
            <a:ext cx="252760" cy="83446"/>
          </a:xfrm>
          <a:prstGeom prst="triangle">
            <a:avLst/>
          </a:prstGeom>
          <a:solidFill>
            <a:srgbClr val="1298FF"/>
          </a:solidFill>
          <a:ln>
            <a:solidFill>
              <a:srgbClr val="1298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0" name="二等辺三角形 49"/>
          <p:cNvSpPr/>
          <p:nvPr/>
        </p:nvSpPr>
        <p:spPr>
          <a:xfrm rot="5400000">
            <a:off x="5863335" y="3570380"/>
            <a:ext cx="252760" cy="83446"/>
          </a:xfrm>
          <a:prstGeom prst="triangle">
            <a:avLst/>
          </a:prstGeom>
          <a:solidFill>
            <a:srgbClr val="1298FF"/>
          </a:solidFill>
          <a:ln>
            <a:solidFill>
              <a:srgbClr val="1298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1" name="テキスト ボックス 50"/>
          <p:cNvSpPr txBox="1"/>
          <p:nvPr/>
        </p:nvSpPr>
        <p:spPr>
          <a:xfrm>
            <a:off x="5210573" y="6491739"/>
            <a:ext cx="4673074" cy="246221"/>
          </a:xfrm>
          <a:prstGeom prst="rect">
            <a:avLst/>
          </a:prstGeom>
          <a:noFill/>
        </p:spPr>
        <p:txBody>
          <a:bodyPr wrap="none" rtlCol="0">
            <a:spAutoFit/>
          </a:bodyPr>
          <a:lstStyle/>
          <a:p>
            <a:r>
              <a:rPr lang="ja-JP" altLang="en-US" sz="1000" dirty="0">
                <a:latin typeface="メイリオ"/>
                <a:ea typeface="メイリオ"/>
                <a:cs typeface="メイリオ"/>
              </a:rPr>
              <a:t>理念・戦略への向き合いを共有。集計分析結果を踏まえて次の回答サイクルへ</a:t>
            </a:r>
            <a:endParaRPr lang="en-US" altLang="ja-JP" sz="1000" dirty="0">
              <a:latin typeface="メイリオ"/>
              <a:ea typeface="メイリオ"/>
              <a:cs typeface="メイリオ"/>
            </a:endParaRPr>
          </a:p>
        </p:txBody>
      </p:sp>
      <p:sp>
        <p:nvSpPr>
          <p:cNvPr id="55" name="テキスト ボックス 54"/>
          <p:cNvSpPr txBox="1"/>
          <p:nvPr/>
        </p:nvSpPr>
        <p:spPr>
          <a:xfrm>
            <a:off x="0" y="6694912"/>
            <a:ext cx="2236510" cy="215444"/>
          </a:xfrm>
          <a:prstGeom prst="rect">
            <a:avLst/>
          </a:prstGeom>
          <a:noFill/>
        </p:spPr>
        <p:txBody>
          <a:bodyPr wrap="none" rtlCol="0">
            <a:spAutoFit/>
          </a:bodyPr>
          <a:lstStyle/>
          <a:p>
            <a:r>
              <a:rPr lang="ja-JP" altLang="en-US" sz="800" dirty="0">
                <a:latin typeface="メイリオ"/>
                <a:ea typeface="メイリオ"/>
                <a:cs typeface="メイリオ"/>
              </a:rPr>
              <a:t>＊上記画面は開発中のアウトライン版です。</a:t>
            </a:r>
            <a:endParaRPr lang="en-US" altLang="ja-JP" sz="800" dirty="0">
              <a:latin typeface="メイリオ"/>
              <a:ea typeface="メイリオ"/>
              <a:cs typeface="メイリオ"/>
            </a:endParaRPr>
          </a:p>
        </p:txBody>
      </p:sp>
      <p:sp>
        <p:nvSpPr>
          <p:cNvPr id="59" name="正方形/長方形 58"/>
          <p:cNvSpPr/>
          <p:nvPr/>
        </p:nvSpPr>
        <p:spPr>
          <a:xfrm>
            <a:off x="159594" y="1401033"/>
            <a:ext cx="5364328" cy="1828193"/>
          </a:xfrm>
          <a:prstGeom prst="rect">
            <a:avLst/>
          </a:prstGeom>
        </p:spPr>
        <p:txBody>
          <a:bodyPr wrap="square">
            <a:spAutoFit/>
          </a:bodyPr>
          <a:lstStyle/>
          <a:p>
            <a:r>
              <a:rPr lang="ja-JP" altLang="en-US" sz="1200" dirty="0">
                <a:latin typeface="メイリオ"/>
                <a:ea typeface="メイリオ"/>
                <a:cs typeface="メイリオ"/>
              </a:rPr>
              <a:t>・</a:t>
            </a:r>
            <a:r>
              <a:rPr lang="en-US" altLang="ja-JP" sz="1200" dirty="0">
                <a:latin typeface="メイリオ"/>
                <a:ea typeface="メイリオ"/>
                <a:cs typeface="メイリオ"/>
              </a:rPr>
              <a:t>POST COVID-19</a:t>
            </a:r>
            <a:r>
              <a:rPr lang="ja-JP" altLang="en-US" sz="1200" dirty="0">
                <a:latin typeface="メイリオ"/>
                <a:ea typeface="メイリオ"/>
                <a:cs typeface="メイリオ"/>
              </a:rPr>
              <a:t>で対面空間が減少する環境では、従来以上に</a:t>
            </a:r>
            <a:endParaRPr lang="en-US" altLang="ja-JP" sz="1200" dirty="0">
              <a:latin typeface="メイリオ"/>
              <a:ea typeface="メイリオ"/>
              <a:cs typeface="メイリオ"/>
            </a:endParaRPr>
          </a:p>
          <a:p>
            <a:r>
              <a:rPr lang="ja-JP" altLang="ja-JP" sz="1200" dirty="0">
                <a:latin typeface="メイリオ"/>
                <a:ea typeface="メイリオ"/>
                <a:cs typeface="メイリオ"/>
              </a:rPr>
              <a:t>　</a:t>
            </a:r>
            <a:r>
              <a:rPr lang="ja-JP" altLang="en-US" sz="1200" dirty="0">
                <a:latin typeface="メイリオ"/>
                <a:ea typeface="メイリオ"/>
                <a:cs typeface="メイリオ"/>
              </a:rPr>
              <a:t>相互理解、信頼醸成が必要です。そのためには人を管理するのでは</a:t>
            </a:r>
            <a:br>
              <a:rPr lang="en-US" altLang="ja-JP" sz="1200" dirty="0">
                <a:latin typeface="メイリオ"/>
                <a:ea typeface="メイリオ"/>
                <a:cs typeface="メイリオ"/>
              </a:rPr>
            </a:br>
            <a:r>
              <a:rPr lang="ja-JP" altLang="en-US" sz="1200" dirty="0">
                <a:latin typeface="メイリオ"/>
                <a:ea typeface="メイリオ"/>
                <a:cs typeface="メイリオ"/>
              </a:rPr>
              <a:t>　なく、戦略・理念と各個人がどう向き合うか、向き合えるかを</a:t>
            </a:r>
            <a:endParaRPr lang="en-US" altLang="ja-JP" sz="1200" dirty="0">
              <a:latin typeface="メイリオ"/>
              <a:ea typeface="メイリオ"/>
              <a:cs typeface="メイリオ"/>
            </a:endParaRPr>
          </a:p>
          <a:p>
            <a:r>
              <a:rPr lang="ja-JP" altLang="ja-JP" sz="1200" dirty="0">
                <a:latin typeface="メイリオ"/>
                <a:ea typeface="メイリオ"/>
                <a:cs typeface="メイリオ"/>
              </a:rPr>
              <a:t>　</a:t>
            </a:r>
            <a:r>
              <a:rPr lang="ja-JP" altLang="en-US" sz="1200" dirty="0">
                <a:latin typeface="メイリオ"/>
                <a:ea typeface="メイリオ"/>
                <a:cs typeface="メイリオ"/>
              </a:rPr>
              <a:t>直感的に見える形で示し合う必要があります。</a:t>
            </a:r>
            <a:endParaRPr lang="en-US" altLang="ja-JP" sz="1200" dirty="0">
              <a:latin typeface="メイリオ"/>
              <a:ea typeface="メイリオ"/>
              <a:cs typeface="メイリオ"/>
            </a:endParaRPr>
          </a:p>
          <a:p>
            <a:pPr>
              <a:lnSpc>
                <a:spcPct val="70000"/>
              </a:lnSpc>
            </a:pPr>
            <a:endParaRPr lang="en-US" altLang="ja-JP" sz="1200" dirty="0">
              <a:latin typeface="メイリオ"/>
              <a:ea typeface="メイリオ"/>
              <a:cs typeface="メイリオ"/>
            </a:endParaRPr>
          </a:p>
          <a:p>
            <a:r>
              <a:rPr lang="ja-JP" altLang="en-US" sz="1200" dirty="0">
                <a:latin typeface="メイリオ"/>
                <a:ea typeface="メイリオ"/>
                <a:cs typeface="メイリオ"/>
              </a:rPr>
              <a:t>・強いリーダーシップと各部門</a:t>
            </a:r>
            <a:r>
              <a:rPr lang="en-US" altLang="ja-JP" sz="1200" dirty="0">
                <a:latin typeface="メイリオ"/>
                <a:ea typeface="メイリオ"/>
                <a:cs typeface="メイリオ"/>
              </a:rPr>
              <a:t>/</a:t>
            </a:r>
            <a:r>
              <a:rPr lang="ja-JP" altLang="en-US" sz="1200" dirty="0">
                <a:latin typeface="メイリオ"/>
                <a:ea typeface="メイリオ"/>
                <a:cs typeface="メイリオ"/>
              </a:rPr>
              <a:t>階層の縦割りの打破は両立しません。</a:t>
            </a:r>
            <a:endParaRPr lang="en-US" altLang="ja-JP" sz="1200" dirty="0">
              <a:latin typeface="メイリオ"/>
              <a:ea typeface="メイリオ"/>
              <a:cs typeface="メイリオ"/>
            </a:endParaRPr>
          </a:p>
          <a:p>
            <a:pPr>
              <a:lnSpc>
                <a:spcPct val="70000"/>
              </a:lnSpc>
            </a:pPr>
            <a:endParaRPr lang="en-US" altLang="ja-JP" sz="1200" dirty="0">
              <a:latin typeface="メイリオ"/>
              <a:ea typeface="メイリオ"/>
              <a:cs typeface="メイリオ"/>
            </a:endParaRPr>
          </a:p>
          <a:p>
            <a:r>
              <a:rPr lang="ja-JP" altLang="en-US" sz="1200" dirty="0">
                <a:latin typeface="メイリオ"/>
                <a:ea typeface="メイリオ"/>
                <a:cs typeface="メイリオ"/>
              </a:rPr>
              <a:t>・人事情報は機微情報も多く共有しにくいものです。それが相互理解を</a:t>
            </a:r>
            <a:endParaRPr lang="en-US" altLang="ja-JP" sz="1200" dirty="0">
              <a:latin typeface="メイリオ"/>
              <a:ea typeface="メイリオ"/>
              <a:cs typeface="メイリオ"/>
            </a:endParaRPr>
          </a:p>
          <a:p>
            <a:r>
              <a:rPr lang="ja-JP" altLang="ja-JP" sz="1200" dirty="0">
                <a:latin typeface="メイリオ"/>
                <a:ea typeface="メイリオ"/>
                <a:cs typeface="メイリオ"/>
              </a:rPr>
              <a:t>　</a:t>
            </a:r>
            <a:r>
              <a:rPr lang="ja-JP" altLang="en-US" sz="1200" dirty="0">
                <a:latin typeface="メイリオ"/>
                <a:ea typeface="メイリオ"/>
                <a:cs typeface="メイリオ"/>
              </a:rPr>
              <a:t>妨げます。「イイカオ」はそれを「色」で見せ合えるようにし、理念と</a:t>
            </a:r>
            <a:endParaRPr lang="en-US" altLang="ja-JP" sz="1200" dirty="0">
              <a:latin typeface="メイリオ"/>
              <a:ea typeface="メイリオ"/>
              <a:cs typeface="メイリオ"/>
            </a:endParaRPr>
          </a:p>
          <a:p>
            <a:r>
              <a:rPr lang="ja-JP" altLang="ja-JP" sz="1200" dirty="0">
                <a:latin typeface="メイリオ"/>
                <a:ea typeface="メイリオ"/>
                <a:cs typeface="メイリオ"/>
              </a:rPr>
              <a:t>　</a:t>
            </a:r>
            <a:r>
              <a:rPr lang="ja-JP" altLang="en-US" sz="1200" dirty="0">
                <a:latin typeface="メイリオ"/>
                <a:ea typeface="メイリオ"/>
                <a:cs typeface="メイリオ"/>
              </a:rPr>
              <a:t>戦略に基づく双方向信頼醸成型の組織運営、企業統治を実現します。</a:t>
            </a:r>
            <a:endParaRPr lang="en-US" altLang="ja-JP" sz="1200" dirty="0">
              <a:latin typeface="メイリオ"/>
              <a:ea typeface="メイリオ"/>
              <a:cs typeface="メイリオ"/>
            </a:endParaRPr>
          </a:p>
        </p:txBody>
      </p:sp>
      <p:pic>
        <p:nvPicPr>
          <p:cNvPr id="11" name="図 10" descr="iicao_6.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435459" y="3997471"/>
            <a:ext cx="1237578" cy="2177364"/>
          </a:xfrm>
          <a:prstGeom prst="rect">
            <a:avLst/>
          </a:prstGeom>
        </p:spPr>
      </p:pic>
      <p:sp>
        <p:nvSpPr>
          <p:cNvPr id="60" name="正方形/長方形 59"/>
          <p:cNvSpPr/>
          <p:nvPr/>
        </p:nvSpPr>
        <p:spPr>
          <a:xfrm>
            <a:off x="-95149" y="3227966"/>
            <a:ext cx="1422981" cy="738664"/>
          </a:xfrm>
          <a:prstGeom prst="rect">
            <a:avLst/>
          </a:prstGeom>
        </p:spPr>
        <p:txBody>
          <a:bodyPr wrap="square">
            <a:spAutoFit/>
          </a:bodyPr>
          <a:lstStyle/>
          <a:p>
            <a:pPr algn="ctr"/>
            <a:r>
              <a:rPr lang="ja-JP" altLang="en-US" sz="1400" dirty="0">
                <a:latin typeface="メイリオ"/>
                <a:ea typeface="メイリオ"/>
                <a:cs typeface="メイリオ"/>
              </a:rPr>
              <a:t>経営者の</a:t>
            </a:r>
            <a:endParaRPr lang="en-US" altLang="ja-JP" sz="1400" dirty="0">
              <a:latin typeface="メイリオ"/>
              <a:ea typeface="メイリオ"/>
              <a:cs typeface="メイリオ"/>
            </a:endParaRPr>
          </a:p>
          <a:p>
            <a:pPr algn="ctr"/>
            <a:r>
              <a:rPr lang="en-US" altLang="en-US" sz="1400" dirty="0">
                <a:latin typeface="メイリオ"/>
                <a:ea typeface="メイリオ"/>
                <a:cs typeface="メイリオ"/>
              </a:rPr>
              <a:t>展望</a:t>
            </a:r>
            <a:r>
              <a:rPr lang="ja-JP" altLang="en-US" sz="1400" dirty="0">
                <a:latin typeface="メイリオ"/>
                <a:ea typeface="メイリオ"/>
                <a:cs typeface="メイリオ"/>
              </a:rPr>
              <a:t>に基づく</a:t>
            </a:r>
            <a:br>
              <a:rPr lang="en-US" altLang="ja-JP" sz="1400" dirty="0">
                <a:latin typeface="メイリオ"/>
                <a:ea typeface="メイリオ"/>
                <a:cs typeface="メイリオ"/>
              </a:rPr>
            </a:br>
            <a:r>
              <a:rPr lang="ja-JP" altLang="en-US" sz="1400" dirty="0">
                <a:latin typeface="メイリオ"/>
                <a:ea typeface="メイリオ"/>
                <a:cs typeface="メイリオ"/>
              </a:rPr>
              <a:t>設問設計</a:t>
            </a:r>
            <a:endParaRPr lang="en-US" altLang="ja-JP" sz="1400" dirty="0">
              <a:latin typeface="メイリオ"/>
              <a:ea typeface="メイリオ"/>
              <a:cs typeface="メイリオ"/>
            </a:endParaRPr>
          </a:p>
        </p:txBody>
      </p:sp>
      <p:sp>
        <p:nvSpPr>
          <p:cNvPr id="61" name="正方形/長方形 60"/>
          <p:cNvSpPr/>
          <p:nvPr/>
        </p:nvSpPr>
        <p:spPr>
          <a:xfrm>
            <a:off x="-445154" y="3391128"/>
            <a:ext cx="1422981" cy="184666"/>
          </a:xfrm>
          <a:prstGeom prst="rect">
            <a:avLst/>
          </a:prstGeom>
        </p:spPr>
        <p:txBody>
          <a:bodyPr wrap="square">
            <a:spAutoFit/>
          </a:bodyPr>
          <a:lstStyle/>
          <a:p>
            <a:pPr algn="ctr"/>
            <a:r>
              <a:rPr lang="ja-JP" altLang="en-US" sz="600" dirty="0">
                <a:latin typeface="メイリオ"/>
                <a:ea typeface="メイリオ"/>
                <a:cs typeface="メイリオ"/>
              </a:rPr>
              <a:t>ヴィジョン</a:t>
            </a:r>
            <a:endParaRPr lang="en-US" altLang="ja-JP" sz="600" dirty="0">
              <a:latin typeface="メイリオ"/>
              <a:ea typeface="メイリオ"/>
              <a:cs typeface="メイリオ"/>
            </a:endParaRPr>
          </a:p>
        </p:txBody>
      </p:sp>
      <p:sp>
        <p:nvSpPr>
          <p:cNvPr id="62" name="正方形/長方形 61"/>
          <p:cNvSpPr/>
          <p:nvPr/>
        </p:nvSpPr>
        <p:spPr>
          <a:xfrm>
            <a:off x="6578011" y="2647865"/>
            <a:ext cx="3150055" cy="600164"/>
          </a:xfrm>
          <a:prstGeom prst="rect">
            <a:avLst/>
          </a:prstGeom>
        </p:spPr>
        <p:txBody>
          <a:bodyPr wrap="square">
            <a:spAutoFit/>
          </a:bodyPr>
          <a:lstStyle/>
          <a:p>
            <a:r>
              <a:rPr lang="ja-JP" altLang="en-US" sz="1100" dirty="0">
                <a:latin typeface="メイリオ"/>
                <a:ea typeface="メイリオ"/>
                <a:cs typeface="メイリオ"/>
              </a:rPr>
              <a:t>・回答から</a:t>
            </a:r>
            <a:r>
              <a:rPr lang="en-US" altLang="ja-JP" sz="1100" dirty="0">
                <a:latin typeface="メイリオ"/>
                <a:ea typeface="メイリオ"/>
                <a:cs typeface="メイリオ"/>
              </a:rPr>
              <a:t>14</a:t>
            </a:r>
            <a:r>
              <a:rPr lang="ja-JP" altLang="en-US" sz="1100" dirty="0">
                <a:latin typeface="メイリオ"/>
                <a:ea typeface="メイリオ"/>
                <a:cs typeface="メイリオ"/>
              </a:rPr>
              <a:t>色</a:t>
            </a:r>
            <a:r>
              <a:rPr lang="en-US" altLang="ja-JP" sz="1100" dirty="0">
                <a:latin typeface="メイリオ"/>
                <a:ea typeface="メイリオ"/>
                <a:cs typeface="メイリオ"/>
              </a:rPr>
              <a:t>×6</a:t>
            </a:r>
            <a:r>
              <a:rPr lang="ja-JP" altLang="en-US" sz="1100" dirty="0">
                <a:latin typeface="メイリオ"/>
                <a:ea typeface="メイリオ"/>
                <a:cs typeface="メイリオ"/>
              </a:rPr>
              <a:t>階調の</a:t>
            </a:r>
            <a:r>
              <a:rPr lang="en-US" altLang="ja-JP" sz="1100" dirty="0">
                <a:latin typeface="メイリオ"/>
                <a:ea typeface="メイリオ"/>
                <a:cs typeface="メイリオ"/>
              </a:rPr>
              <a:t>84</a:t>
            </a:r>
            <a:r>
              <a:rPr lang="ja-JP" altLang="en-US" sz="1100" dirty="0">
                <a:latin typeface="メイリオ"/>
                <a:ea typeface="メイリオ"/>
                <a:cs typeface="メイリオ"/>
              </a:rPr>
              <a:t>色の基本色を提示</a:t>
            </a:r>
            <a:endParaRPr lang="en-US" altLang="ja-JP" sz="1100" dirty="0">
              <a:latin typeface="メイリオ"/>
              <a:ea typeface="メイリオ"/>
              <a:cs typeface="メイリオ"/>
            </a:endParaRPr>
          </a:p>
          <a:p>
            <a:r>
              <a:rPr lang="ja-JP" altLang="en-US" sz="1100" dirty="0">
                <a:latin typeface="メイリオ"/>
                <a:ea typeface="メイリオ"/>
                <a:cs typeface="メイリオ"/>
              </a:rPr>
              <a:t>・色を見せ合うことで、相互理解が深化</a:t>
            </a:r>
            <a:endParaRPr lang="en-US" altLang="ja-JP" sz="1100" dirty="0">
              <a:latin typeface="メイリオ"/>
              <a:ea typeface="メイリオ"/>
              <a:cs typeface="メイリオ"/>
            </a:endParaRPr>
          </a:p>
          <a:p>
            <a:r>
              <a:rPr lang="ja-JP" altLang="en-US" sz="1100" dirty="0">
                <a:latin typeface="メイリオ"/>
                <a:ea typeface="メイリオ"/>
                <a:cs typeface="メイリオ"/>
              </a:rPr>
              <a:t>・見せ合い、回答追加で色が更に変化</a:t>
            </a:r>
            <a:endParaRPr lang="en-US" altLang="ja-JP" sz="1100" dirty="0">
              <a:latin typeface="メイリオ"/>
              <a:ea typeface="メイリオ"/>
              <a:cs typeface="メイリオ"/>
            </a:endParaRPr>
          </a:p>
        </p:txBody>
      </p:sp>
      <p:sp>
        <p:nvSpPr>
          <p:cNvPr id="63" name="正方形/長方形 62"/>
          <p:cNvSpPr/>
          <p:nvPr/>
        </p:nvSpPr>
        <p:spPr>
          <a:xfrm>
            <a:off x="6192261" y="196583"/>
            <a:ext cx="3857537" cy="276999"/>
          </a:xfrm>
          <a:prstGeom prst="rect">
            <a:avLst/>
          </a:prstGeom>
        </p:spPr>
        <p:txBody>
          <a:bodyPr wrap="square">
            <a:spAutoFit/>
          </a:bodyPr>
          <a:lstStyle/>
          <a:p>
            <a:r>
              <a:rPr lang="en-US" altLang="ja-JP" sz="1200" dirty="0">
                <a:solidFill>
                  <a:schemeClr val="bg1"/>
                </a:solidFill>
                <a:latin typeface="メイリオ"/>
                <a:ea typeface="メイリオ"/>
                <a:cs typeface="メイリオ"/>
              </a:rPr>
              <a:t>Basic colors of what I am with our company</a:t>
            </a:r>
          </a:p>
        </p:txBody>
      </p:sp>
      <p:sp>
        <p:nvSpPr>
          <p:cNvPr id="65" name="正方形/長方形 64"/>
          <p:cNvSpPr/>
          <p:nvPr/>
        </p:nvSpPr>
        <p:spPr>
          <a:xfrm>
            <a:off x="1099402" y="6134599"/>
            <a:ext cx="1723549" cy="461665"/>
          </a:xfrm>
          <a:prstGeom prst="rect">
            <a:avLst/>
          </a:prstGeom>
        </p:spPr>
        <p:txBody>
          <a:bodyPr wrap="none">
            <a:spAutoFit/>
          </a:bodyPr>
          <a:lstStyle/>
          <a:p>
            <a:pPr algn="ctr"/>
            <a:r>
              <a:rPr lang="ja-JP" altLang="en-US" sz="800" dirty="0">
                <a:latin typeface="メイリオ"/>
                <a:ea typeface="メイリオ"/>
                <a:cs typeface="メイリオ"/>
              </a:rPr>
              <a:t>経営者のビジョン、背景にある</a:t>
            </a:r>
            <a:endParaRPr lang="en-US" altLang="ja-JP" sz="800" dirty="0">
              <a:latin typeface="メイリオ"/>
              <a:ea typeface="メイリオ"/>
              <a:cs typeface="メイリオ"/>
            </a:endParaRPr>
          </a:p>
          <a:p>
            <a:pPr algn="ctr"/>
            <a:r>
              <a:rPr lang="ja-JP" altLang="en-US" sz="800" dirty="0">
                <a:latin typeface="メイリオ"/>
                <a:ea typeface="メイリオ"/>
                <a:cs typeface="メイリオ"/>
              </a:rPr>
              <a:t>データやファクトなどをどの程度</a:t>
            </a:r>
            <a:endParaRPr lang="en-US" altLang="ja-JP" sz="800" dirty="0">
              <a:latin typeface="メイリオ"/>
              <a:ea typeface="メイリオ"/>
              <a:cs typeface="メイリオ"/>
            </a:endParaRPr>
          </a:p>
          <a:p>
            <a:pPr algn="ctr"/>
            <a:r>
              <a:rPr lang="ja-JP" altLang="en-US" sz="800" dirty="0">
                <a:latin typeface="メイリオ"/>
                <a:ea typeface="メイリオ"/>
                <a:cs typeface="メイリオ"/>
              </a:rPr>
              <a:t>理解しているかを回答</a:t>
            </a:r>
          </a:p>
        </p:txBody>
      </p:sp>
      <p:sp>
        <p:nvSpPr>
          <p:cNvPr id="68" name="正方形/長方形 67"/>
          <p:cNvSpPr/>
          <p:nvPr/>
        </p:nvSpPr>
        <p:spPr>
          <a:xfrm>
            <a:off x="2964819" y="6139643"/>
            <a:ext cx="2236510" cy="461665"/>
          </a:xfrm>
          <a:prstGeom prst="rect">
            <a:avLst/>
          </a:prstGeom>
        </p:spPr>
        <p:txBody>
          <a:bodyPr wrap="none">
            <a:spAutoFit/>
          </a:bodyPr>
          <a:lstStyle/>
          <a:p>
            <a:pPr algn="ctr"/>
            <a:r>
              <a:rPr lang="ja-JP" altLang="en-US" sz="800" dirty="0">
                <a:latin typeface="メイリオ"/>
                <a:ea typeface="メイリオ"/>
                <a:cs typeface="メイリオ"/>
              </a:rPr>
              <a:t>回答者は自身の向き合い方、背景、</a:t>
            </a:r>
            <a:endParaRPr lang="en-US" altLang="ja-JP" sz="800" dirty="0">
              <a:latin typeface="メイリオ"/>
              <a:ea typeface="メイリオ"/>
              <a:cs typeface="メイリオ"/>
            </a:endParaRPr>
          </a:p>
          <a:p>
            <a:pPr algn="ctr"/>
            <a:r>
              <a:rPr lang="ja-JP" altLang="en-US" sz="800" dirty="0">
                <a:latin typeface="メイリオ"/>
                <a:ea typeface="メイリオ"/>
                <a:cs typeface="メイリオ"/>
              </a:rPr>
              <a:t>暮らしの中の枷となっていることなどを投稿</a:t>
            </a:r>
            <a:endParaRPr lang="en-US" altLang="ja-JP" sz="800" dirty="0">
              <a:latin typeface="メイリオ"/>
              <a:ea typeface="メイリオ"/>
              <a:cs typeface="メイリオ"/>
            </a:endParaRPr>
          </a:p>
          <a:p>
            <a:pPr algn="ctr"/>
            <a:r>
              <a:rPr lang="ja-JP" altLang="en-US" sz="800" dirty="0">
                <a:latin typeface="メイリオ"/>
                <a:ea typeface="メイリオ"/>
                <a:cs typeface="メイリオ"/>
              </a:rPr>
              <a:t>（内容は</a:t>
            </a:r>
            <a:r>
              <a:rPr lang="en-US" altLang="ja-JP" sz="800" dirty="0" err="1">
                <a:latin typeface="メイリオ"/>
                <a:ea typeface="メイリオ"/>
                <a:cs typeface="メイリオ"/>
              </a:rPr>
              <a:t>iicao</a:t>
            </a:r>
            <a:r>
              <a:rPr lang="ja-JP" altLang="en-US" sz="800" dirty="0">
                <a:latin typeface="メイリオ"/>
                <a:ea typeface="メイリオ"/>
                <a:cs typeface="メイリオ"/>
              </a:rPr>
              <a:t>で管理）</a:t>
            </a:r>
          </a:p>
        </p:txBody>
      </p:sp>
      <p:sp>
        <p:nvSpPr>
          <p:cNvPr id="70" name="正方形/長方形 69"/>
          <p:cNvSpPr/>
          <p:nvPr/>
        </p:nvSpPr>
        <p:spPr>
          <a:xfrm>
            <a:off x="1747731" y="4286616"/>
            <a:ext cx="442760" cy="15584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1" name="正方形/長方形 70"/>
          <p:cNvSpPr/>
          <p:nvPr/>
        </p:nvSpPr>
        <p:spPr>
          <a:xfrm>
            <a:off x="3119694" y="4286616"/>
            <a:ext cx="442760" cy="15584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2" name="正方形/長方形 71"/>
          <p:cNvSpPr/>
          <p:nvPr/>
        </p:nvSpPr>
        <p:spPr>
          <a:xfrm>
            <a:off x="4524640" y="4283174"/>
            <a:ext cx="442760" cy="15584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3" name="正方形/長方形 72"/>
          <p:cNvSpPr/>
          <p:nvPr/>
        </p:nvSpPr>
        <p:spPr>
          <a:xfrm>
            <a:off x="6471123" y="4278649"/>
            <a:ext cx="442760" cy="15584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4" name="正方形/長方形 73"/>
          <p:cNvSpPr/>
          <p:nvPr/>
        </p:nvSpPr>
        <p:spPr>
          <a:xfrm>
            <a:off x="6092828" y="4556815"/>
            <a:ext cx="442760" cy="788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5" name="正方形/長方形 74"/>
          <p:cNvSpPr/>
          <p:nvPr/>
        </p:nvSpPr>
        <p:spPr>
          <a:xfrm>
            <a:off x="7800327" y="4281032"/>
            <a:ext cx="442760" cy="15584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6" name="正方形/長方形 75"/>
          <p:cNvSpPr/>
          <p:nvPr/>
        </p:nvSpPr>
        <p:spPr>
          <a:xfrm>
            <a:off x="9106057" y="4243645"/>
            <a:ext cx="442760" cy="15584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7" name="正方形/長方形 76"/>
          <p:cNvSpPr/>
          <p:nvPr/>
        </p:nvSpPr>
        <p:spPr>
          <a:xfrm>
            <a:off x="7454540" y="4556815"/>
            <a:ext cx="442760" cy="788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9" name="正方形/長方形 78"/>
          <p:cNvSpPr/>
          <p:nvPr/>
        </p:nvSpPr>
        <p:spPr>
          <a:xfrm>
            <a:off x="116691" y="1041247"/>
            <a:ext cx="5314275" cy="400110"/>
          </a:xfrm>
          <a:prstGeom prst="rect">
            <a:avLst/>
          </a:prstGeom>
        </p:spPr>
        <p:txBody>
          <a:bodyPr wrap="none">
            <a:spAutoFit/>
          </a:bodyPr>
          <a:lstStyle/>
          <a:p>
            <a:r>
              <a:rPr lang="ja-JP" altLang="en-US" sz="2000" b="1" dirty="0">
                <a:solidFill>
                  <a:srgbClr val="FD9508"/>
                </a:solidFill>
                <a:latin typeface="メイリオ"/>
                <a:ea typeface="メイリオ"/>
                <a:cs typeface="メイリオ"/>
              </a:rPr>
              <a:t>学習と意思表示に基づく成長する組織の実現</a:t>
            </a:r>
            <a:endParaRPr lang="ja-JP" altLang="en-US" sz="2000" b="1" dirty="0">
              <a:solidFill>
                <a:srgbClr val="FD9508"/>
              </a:solidFill>
            </a:endParaRPr>
          </a:p>
        </p:txBody>
      </p:sp>
      <p:sp>
        <p:nvSpPr>
          <p:cNvPr id="80" name="正方形/長方形 79"/>
          <p:cNvSpPr/>
          <p:nvPr/>
        </p:nvSpPr>
        <p:spPr>
          <a:xfrm>
            <a:off x="-219878" y="950527"/>
            <a:ext cx="1422981" cy="184666"/>
          </a:xfrm>
          <a:prstGeom prst="rect">
            <a:avLst/>
          </a:prstGeom>
        </p:spPr>
        <p:txBody>
          <a:bodyPr wrap="square">
            <a:spAutoFit/>
          </a:bodyPr>
          <a:lstStyle/>
          <a:p>
            <a:pPr algn="ctr"/>
            <a:r>
              <a:rPr lang="ja-JP" altLang="en-US" sz="600" dirty="0">
                <a:latin typeface="メイリオ"/>
                <a:ea typeface="メイリオ"/>
                <a:cs typeface="メイリオ"/>
              </a:rPr>
              <a:t>インプット</a:t>
            </a:r>
            <a:endParaRPr lang="en-US" altLang="ja-JP" sz="600" dirty="0">
              <a:latin typeface="メイリオ"/>
              <a:ea typeface="メイリオ"/>
              <a:cs typeface="メイリオ"/>
            </a:endParaRPr>
          </a:p>
        </p:txBody>
      </p:sp>
      <p:sp>
        <p:nvSpPr>
          <p:cNvPr id="81" name="正方形/長方形 80"/>
          <p:cNvSpPr/>
          <p:nvPr/>
        </p:nvSpPr>
        <p:spPr>
          <a:xfrm>
            <a:off x="722817" y="977453"/>
            <a:ext cx="1422981" cy="184666"/>
          </a:xfrm>
          <a:prstGeom prst="rect">
            <a:avLst/>
          </a:prstGeom>
        </p:spPr>
        <p:txBody>
          <a:bodyPr wrap="square">
            <a:spAutoFit/>
          </a:bodyPr>
          <a:lstStyle/>
          <a:p>
            <a:pPr algn="ctr"/>
            <a:r>
              <a:rPr lang="ja-JP" altLang="en-US" sz="600" dirty="0">
                <a:latin typeface="メイリオ"/>
                <a:ea typeface="メイリオ"/>
                <a:cs typeface="メイリオ"/>
              </a:rPr>
              <a:t>アウトプット</a:t>
            </a:r>
            <a:endParaRPr lang="en-US" altLang="ja-JP" sz="600" dirty="0">
              <a:latin typeface="メイリオ"/>
              <a:ea typeface="メイリオ"/>
              <a:cs typeface="メイリオ"/>
            </a:endParaRPr>
          </a:p>
        </p:txBody>
      </p:sp>
      <p:sp>
        <p:nvSpPr>
          <p:cNvPr id="82" name="正方形/長方形 81"/>
          <p:cNvSpPr/>
          <p:nvPr/>
        </p:nvSpPr>
        <p:spPr>
          <a:xfrm>
            <a:off x="8474044" y="-3102"/>
            <a:ext cx="1422981" cy="184666"/>
          </a:xfrm>
          <a:prstGeom prst="rect">
            <a:avLst/>
          </a:prstGeom>
        </p:spPr>
        <p:txBody>
          <a:bodyPr wrap="square">
            <a:spAutoFit/>
          </a:bodyPr>
          <a:lstStyle/>
          <a:p>
            <a:pPr algn="r"/>
            <a:r>
              <a:rPr lang="en-US" altLang="ja-JP" sz="600" dirty="0">
                <a:latin typeface="メイリオ"/>
                <a:ea typeface="メイリオ"/>
                <a:cs typeface="メイリオ"/>
              </a:rPr>
              <a:t>2020</a:t>
            </a:r>
            <a:r>
              <a:rPr lang="ja-JP" altLang="en-US" sz="600" dirty="0">
                <a:latin typeface="メイリオ"/>
                <a:ea typeface="メイリオ"/>
                <a:cs typeface="メイリオ"/>
              </a:rPr>
              <a:t>年</a:t>
            </a:r>
            <a:r>
              <a:rPr lang="en-US" altLang="ja-JP" sz="600" dirty="0">
                <a:latin typeface="メイリオ"/>
                <a:ea typeface="メイリオ"/>
                <a:cs typeface="メイリオ"/>
              </a:rPr>
              <a:t>10</a:t>
            </a:r>
            <a:r>
              <a:rPr lang="ja-JP" altLang="en-US" sz="600" dirty="0">
                <a:latin typeface="メイリオ"/>
                <a:ea typeface="メイリオ"/>
                <a:cs typeface="メイリオ"/>
              </a:rPr>
              <a:t>月</a:t>
            </a:r>
            <a:endParaRPr lang="en-US" altLang="ja-JP" sz="600" dirty="0">
              <a:latin typeface="メイリオ"/>
              <a:ea typeface="メイリオ"/>
              <a:cs typeface="メイリオ"/>
            </a:endParaRPr>
          </a:p>
        </p:txBody>
      </p:sp>
      <p:sp>
        <p:nvSpPr>
          <p:cNvPr id="3" name="スライド番号プレースホルダー 2">
            <a:extLst>
              <a:ext uri="{FF2B5EF4-FFF2-40B4-BE49-F238E27FC236}">
                <a16:creationId xmlns:a16="http://schemas.microsoft.com/office/drawing/2014/main" id="{2C181A4E-1E91-5740-8FD8-1037D07AAAAA}"/>
              </a:ext>
            </a:extLst>
          </p:cNvPr>
          <p:cNvSpPr>
            <a:spLocks noGrp="1"/>
          </p:cNvSpPr>
          <p:nvPr>
            <p:ph type="sldNum" sz="quarter" idx="12"/>
          </p:nvPr>
        </p:nvSpPr>
        <p:spPr/>
        <p:txBody>
          <a:bodyPr/>
          <a:lstStyle/>
          <a:p>
            <a:fld id="{A24A08D3-4842-684C-BE54-C9E1F2E8DB8B}" type="slidenum">
              <a:rPr kumimoji="1" lang="ja-JP" altLang="en-US" smtClean="0"/>
              <a:t>48</a:t>
            </a:fld>
            <a:endParaRPr kumimoji="1" lang="ja-JP" altLang="en-US"/>
          </a:p>
        </p:txBody>
      </p:sp>
    </p:spTree>
    <p:extLst>
      <p:ext uri="{BB962C8B-B14F-4D97-AF65-F5344CB8AC3E}">
        <p14:creationId xmlns:p14="http://schemas.microsoft.com/office/powerpoint/2010/main" val="35545848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角丸四角形吹き出し 19">
            <a:extLst>
              <a:ext uri="{FF2B5EF4-FFF2-40B4-BE49-F238E27FC236}">
                <a16:creationId xmlns:a16="http://schemas.microsoft.com/office/drawing/2014/main" id="{59337490-D2DE-4D47-9AC8-82AFD1750EE8}"/>
              </a:ext>
            </a:extLst>
          </p:cNvPr>
          <p:cNvSpPr/>
          <p:nvPr/>
        </p:nvSpPr>
        <p:spPr>
          <a:xfrm flipH="1">
            <a:off x="6293615" y="4642338"/>
            <a:ext cx="2920723" cy="452176"/>
          </a:xfrm>
          <a:prstGeom prst="wedgeRoundRectCallout">
            <a:avLst>
              <a:gd name="adj1" fmla="val 64204"/>
              <a:gd name="adj2" fmla="val 135815"/>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11AC0920-B019-934B-ABA6-D17EAF232535}"/>
              </a:ext>
            </a:extLst>
          </p:cNvPr>
          <p:cNvSpPr txBox="1"/>
          <p:nvPr/>
        </p:nvSpPr>
        <p:spPr>
          <a:xfrm>
            <a:off x="2662813" y="272535"/>
            <a:ext cx="6189784" cy="369332"/>
          </a:xfrm>
          <a:prstGeom prst="rect">
            <a:avLst/>
          </a:prstGeom>
          <a:noFill/>
        </p:spPr>
        <p:txBody>
          <a:bodyPr wrap="square">
            <a:spAutoFit/>
          </a:bodyPr>
          <a:lstStyle/>
          <a:p>
            <a:pPr>
              <a:spcAft>
                <a:spcPts val="0"/>
              </a:spcAft>
            </a:pPr>
            <a:r>
              <a:rPr lang="en-US" altLang="ja-JP" b="1" dirty="0">
                <a:latin typeface="+mn-ea"/>
              </a:rPr>
              <a:t>-</a:t>
            </a:r>
            <a:r>
              <a:rPr lang="ja-JP" altLang="en-US" b="1">
                <a:latin typeface="+mn-ea"/>
              </a:rPr>
              <a:t>広報・公聴に関する悩み</a:t>
            </a:r>
            <a:r>
              <a:rPr lang="en-US" altLang="ja-JP" b="1" dirty="0">
                <a:latin typeface="+mn-ea"/>
              </a:rPr>
              <a:t>-</a:t>
            </a:r>
            <a:endParaRPr lang="en-US" altLang="ja-JP" sz="2800" b="1" dirty="0">
              <a:effectLst/>
              <a:latin typeface="+mn-ea"/>
            </a:endParaRPr>
          </a:p>
        </p:txBody>
      </p:sp>
      <p:sp>
        <p:nvSpPr>
          <p:cNvPr id="3" name="正方形/長方形 2">
            <a:extLst>
              <a:ext uri="{FF2B5EF4-FFF2-40B4-BE49-F238E27FC236}">
                <a16:creationId xmlns:a16="http://schemas.microsoft.com/office/drawing/2014/main" id="{BFF93E35-DC27-C14A-ABC2-37498A18DB3D}"/>
              </a:ext>
            </a:extLst>
          </p:cNvPr>
          <p:cNvSpPr/>
          <p:nvPr/>
        </p:nvSpPr>
        <p:spPr>
          <a:xfrm rot="5400000">
            <a:off x="4930139" y="-4208373"/>
            <a:ext cx="45719" cy="9906001"/>
          </a:xfrm>
          <a:prstGeom prst="rect">
            <a:avLst/>
          </a:prstGeom>
          <a:pattFill prst="dkDnDiag">
            <a:fgClr>
              <a:srgbClr val="1CC6D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a:extLst>
              <a:ext uri="{FF2B5EF4-FFF2-40B4-BE49-F238E27FC236}">
                <a16:creationId xmlns:a16="http://schemas.microsoft.com/office/drawing/2014/main" id="{889D05AB-9DC7-634C-BCCD-E439C9D777B4}"/>
              </a:ext>
            </a:extLst>
          </p:cNvPr>
          <p:cNvPicPr>
            <a:picLocks noChangeAspect="1"/>
          </p:cNvPicPr>
          <p:nvPr/>
        </p:nvPicPr>
        <p:blipFill>
          <a:blip r:embed="rId2"/>
          <a:stretch>
            <a:fillRect/>
          </a:stretch>
        </p:blipFill>
        <p:spPr>
          <a:xfrm>
            <a:off x="699741" y="0"/>
            <a:ext cx="1969732" cy="696163"/>
          </a:xfrm>
          <a:prstGeom prst="rect">
            <a:avLst/>
          </a:prstGeom>
        </p:spPr>
      </p:pic>
      <p:sp>
        <p:nvSpPr>
          <p:cNvPr id="5" name="正方形/長方形 4">
            <a:extLst>
              <a:ext uri="{FF2B5EF4-FFF2-40B4-BE49-F238E27FC236}">
                <a16:creationId xmlns:a16="http://schemas.microsoft.com/office/drawing/2014/main" id="{684DE08A-495E-5B44-8806-BCF4E57C1D85}"/>
              </a:ext>
            </a:extLst>
          </p:cNvPr>
          <p:cNvSpPr/>
          <p:nvPr/>
        </p:nvSpPr>
        <p:spPr>
          <a:xfrm>
            <a:off x="0" y="0"/>
            <a:ext cx="602901" cy="60290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角丸四角形吹き出し 5">
            <a:extLst>
              <a:ext uri="{FF2B5EF4-FFF2-40B4-BE49-F238E27FC236}">
                <a16:creationId xmlns:a16="http://schemas.microsoft.com/office/drawing/2014/main" id="{15D15C89-DF7F-6047-827A-4DD4E36DBA02}"/>
              </a:ext>
            </a:extLst>
          </p:cNvPr>
          <p:cNvSpPr/>
          <p:nvPr/>
        </p:nvSpPr>
        <p:spPr>
          <a:xfrm>
            <a:off x="401935" y="1929284"/>
            <a:ext cx="2723102" cy="693336"/>
          </a:xfrm>
          <a:prstGeom prst="wedgeRoundRectCallout">
            <a:avLst>
              <a:gd name="adj1" fmla="val -4098"/>
              <a:gd name="adj2" fmla="val 87779"/>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吹き出し 6">
            <a:extLst>
              <a:ext uri="{FF2B5EF4-FFF2-40B4-BE49-F238E27FC236}">
                <a16:creationId xmlns:a16="http://schemas.microsoft.com/office/drawing/2014/main" id="{C9CD1406-30D0-5241-A719-5D47B349F5B3}"/>
              </a:ext>
            </a:extLst>
          </p:cNvPr>
          <p:cNvSpPr/>
          <p:nvPr/>
        </p:nvSpPr>
        <p:spPr>
          <a:xfrm flipH="1">
            <a:off x="6975228" y="1619461"/>
            <a:ext cx="2570704" cy="864158"/>
          </a:xfrm>
          <a:prstGeom prst="wedgeRoundRectCallout">
            <a:avLst>
              <a:gd name="adj1" fmla="val 38776"/>
              <a:gd name="adj2" fmla="val 104058"/>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角丸四角形吹き出し 7">
            <a:extLst>
              <a:ext uri="{FF2B5EF4-FFF2-40B4-BE49-F238E27FC236}">
                <a16:creationId xmlns:a16="http://schemas.microsoft.com/office/drawing/2014/main" id="{3D472F08-633E-0549-8484-5DA3158A5E2E}"/>
              </a:ext>
            </a:extLst>
          </p:cNvPr>
          <p:cNvSpPr/>
          <p:nvPr/>
        </p:nvSpPr>
        <p:spPr>
          <a:xfrm>
            <a:off x="6553197" y="3087356"/>
            <a:ext cx="3253989" cy="864158"/>
          </a:xfrm>
          <a:prstGeom prst="wedgeRoundRectCallout">
            <a:avLst>
              <a:gd name="adj1" fmla="val -42068"/>
              <a:gd name="adj2" fmla="val 77313"/>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29EB9C53-6ABD-594E-A945-A8C5E7C29614}"/>
              </a:ext>
            </a:extLst>
          </p:cNvPr>
          <p:cNvSpPr txBox="1"/>
          <p:nvPr/>
        </p:nvSpPr>
        <p:spPr>
          <a:xfrm>
            <a:off x="536155" y="2033118"/>
            <a:ext cx="2608406" cy="523220"/>
          </a:xfrm>
          <a:prstGeom prst="rect">
            <a:avLst/>
          </a:prstGeom>
          <a:noFill/>
        </p:spPr>
        <p:txBody>
          <a:bodyPr wrap="none" rtlCol="0">
            <a:spAutoFit/>
          </a:bodyPr>
          <a:lstStyle/>
          <a:p>
            <a:r>
              <a:rPr kumimoji="1" lang="ja-JP" altLang="en-US" sz="1400" b="1">
                <a:solidFill>
                  <a:schemeClr val="accent5">
                    <a:lumMod val="75000"/>
                  </a:schemeClr>
                </a:solidFill>
                <a:latin typeface="+mn-ea"/>
              </a:rPr>
              <a:t>若い人の考えが判らない、</a:t>
            </a:r>
            <a:endParaRPr kumimoji="1" lang="en-US" altLang="ja-JP" sz="1400" b="1" dirty="0">
              <a:solidFill>
                <a:schemeClr val="accent5">
                  <a:lumMod val="75000"/>
                </a:schemeClr>
              </a:solidFill>
              <a:latin typeface="+mn-ea"/>
            </a:endParaRPr>
          </a:p>
          <a:p>
            <a:r>
              <a:rPr kumimoji="1" lang="ja-JP" altLang="en-US" sz="1400" b="1">
                <a:solidFill>
                  <a:schemeClr val="accent5">
                    <a:lumMod val="75000"/>
                  </a:schemeClr>
                </a:solidFill>
                <a:latin typeface="+mn-ea"/>
              </a:rPr>
              <a:t>聞こえない。</a:t>
            </a:r>
            <a:r>
              <a:rPr kumimoji="1" lang="ja-JP" altLang="en-US" sz="1050" b="1">
                <a:solidFill>
                  <a:schemeClr val="accent5">
                    <a:lumMod val="75000"/>
                  </a:schemeClr>
                </a:solidFill>
                <a:latin typeface="+mn-ea"/>
              </a:rPr>
              <a:t>（流出→持続性低下）</a:t>
            </a:r>
            <a:endParaRPr kumimoji="1" lang="en-US" altLang="ja-JP" sz="1400" b="1" dirty="0">
              <a:solidFill>
                <a:schemeClr val="accent5">
                  <a:lumMod val="75000"/>
                </a:schemeClr>
              </a:solidFill>
              <a:latin typeface="+mn-ea"/>
            </a:endParaRPr>
          </a:p>
        </p:txBody>
      </p:sp>
      <p:sp>
        <p:nvSpPr>
          <p:cNvPr id="10" name="テキスト ボックス 9">
            <a:extLst>
              <a:ext uri="{FF2B5EF4-FFF2-40B4-BE49-F238E27FC236}">
                <a16:creationId xmlns:a16="http://schemas.microsoft.com/office/drawing/2014/main" id="{E9A68FFC-5D6E-4249-B21C-2E03DCE71B5D}"/>
              </a:ext>
            </a:extLst>
          </p:cNvPr>
          <p:cNvSpPr txBox="1"/>
          <p:nvPr/>
        </p:nvSpPr>
        <p:spPr>
          <a:xfrm>
            <a:off x="7029062" y="1773535"/>
            <a:ext cx="2492990" cy="646331"/>
          </a:xfrm>
          <a:prstGeom prst="rect">
            <a:avLst/>
          </a:prstGeom>
          <a:noFill/>
        </p:spPr>
        <p:txBody>
          <a:bodyPr wrap="none" rtlCol="0">
            <a:spAutoFit/>
          </a:bodyPr>
          <a:lstStyle/>
          <a:p>
            <a:r>
              <a:rPr kumimoji="1" lang="ja-JP" altLang="en-US" sz="1200" b="1">
                <a:solidFill>
                  <a:schemeClr val="accent5">
                    <a:lumMod val="75000"/>
                  </a:schemeClr>
                </a:solidFill>
                <a:latin typeface="+mn-ea"/>
              </a:rPr>
              <a:t>タウンミーティングを開催しても</a:t>
            </a:r>
            <a:endParaRPr kumimoji="1" lang="en-US" altLang="ja-JP" sz="1200" b="1" dirty="0">
              <a:solidFill>
                <a:schemeClr val="accent5">
                  <a:lumMod val="75000"/>
                </a:schemeClr>
              </a:solidFill>
              <a:latin typeface="+mn-ea"/>
            </a:endParaRPr>
          </a:p>
          <a:p>
            <a:r>
              <a:rPr kumimoji="1" lang="ja-JP" altLang="en-US" sz="1200" b="1">
                <a:solidFill>
                  <a:schemeClr val="accent5">
                    <a:lumMod val="75000"/>
                  </a:schemeClr>
                </a:solidFill>
                <a:latin typeface="+mn-ea"/>
              </a:rPr>
              <a:t>参加者は高齢者に偏りがち。</a:t>
            </a:r>
            <a:endParaRPr kumimoji="1" lang="en-US" altLang="ja-JP" sz="1200" b="1" dirty="0">
              <a:solidFill>
                <a:schemeClr val="accent5">
                  <a:lumMod val="75000"/>
                </a:schemeClr>
              </a:solidFill>
              <a:latin typeface="+mn-ea"/>
            </a:endParaRPr>
          </a:p>
          <a:p>
            <a:r>
              <a:rPr kumimoji="1" lang="ja-JP" altLang="en-US" sz="1200" b="1">
                <a:solidFill>
                  <a:schemeClr val="accent5">
                    <a:lumMod val="75000"/>
                  </a:schemeClr>
                </a:solidFill>
                <a:latin typeface="+mn-ea"/>
              </a:rPr>
              <a:t>（住民参加の限界）</a:t>
            </a:r>
            <a:endParaRPr kumimoji="1" lang="en-US" altLang="ja-JP" sz="1200" b="1" dirty="0">
              <a:solidFill>
                <a:schemeClr val="accent5">
                  <a:lumMod val="75000"/>
                </a:schemeClr>
              </a:solidFill>
              <a:latin typeface="+mn-ea"/>
            </a:endParaRPr>
          </a:p>
        </p:txBody>
      </p:sp>
      <p:sp>
        <p:nvSpPr>
          <p:cNvPr id="12" name="角丸四角形吹き出し 11">
            <a:extLst>
              <a:ext uri="{FF2B5EF4-FFF2-40B4-BE49-F238E27FC236}">
                <a16:creationId xmlns:a16="http://schemas.microsoft.com/office/drawing/2014/main" id="{A90D04CA-D0C6-C540-AF97-A64031C78489}"/>
              </a:ext>
            </a:extLst>
          </p:cNvPr>
          <p:cNvSpPr/>
          <p:nvPr/>
        </p:nvSpPr>
        <p:spPr>
          <a:xfrm>
            <a:off x="1862298" y="3681046"/>
            <a:ext cx="2542232" cy="619649"/>
          </a:xfrm>
          <a:prstGeom prst="wedgeRoundRectCallout">
            <a:avLst>
              <a:gd name="adj1" fmla="val 31871"/>
              <a:gd name="adj2" fmla="val 126207"/>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吹き出し 12">
            <a:extLst>
              <a:ext uri="{FF2B5EF4-FFF2-40B4-BE49-F238E27FC236}">
                <a16:creationId xmlns:a16="http://schemas.microsoft.com/office/drawing/2014/main" id="{C719C70D-E0F1-5A4D-9FE2-5C32C8287855}"/>
              </a:ext>
            </a:extLst>
          </p:cNvPr>
          <p:cNvSpPr/>
          <p:nvPr/>
        </p:nvSpPr>
        <p:spPr>
          <a:xfrm flipH="1">
            <a:off x="4683177" y="3789904"/>
            <a:ext cx="1667380" cy="1023255"/>
          </a:xfrm>
          <a:prstGeom prst="wedgeRoundRectCallout">
            <a:avLst>
              <a:gd name="adj1" fmla="val 37731"/>
              <a:gd name="adj2" fmla="val 79640"/>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吹き出し 13">
            <a:extLst>
              <a:ext uri="{FF2B5EF4-FFF2-40B4-BE49-F238E27FC236}">
                <a16:creationId xmlns:a16="http://schemas.microsoft.com/office/drawing/2014/main" id="{A9C524A9-D6FB-0E40-8717-3138B1EDEB13}"/>
              </a:ext>
            </a:extLst>
          </p:cNvPr>
          <p:cNvSpPr/>
          <p:nvPr/>
        </p:nvSpPr>
        <p:spPr>
          <a:xfrm>
            <a:off x="517494" y="4406202"/>
            <a:ext cx="2718076" cy="619649"/>
          </a:xfrm>
          <a:prstGeom prst="wedgeRoundRectCallout">
            <a:avLst>
              <a:gd name="adj1" fmla="val 64908"/>
              <a:gd name="adj2" fmla="val 97018"/>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BA32A262-0413-3F45-A01D-32A3F06031D5}"/>
              </a:ext>
            </a:extLst>
          </p:cNvPr>
          <p:cNvSpPr txBox="1"/>
          <p:nvPr/>
        </p:nvSpPr>
        <p:spPr>
          <a:xfrm>
            <a:off x="1964696" y="3763109"/>
            <a:ext cx="2339102" cy="461665"/>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住民からの声はクレームが多い</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（個別対応の繰り返し）</a:t>
            </a:r>
            <a:endParaRPr kumimoji="1" lang="en-US" altLang="ja-JP" sz="1200" b="1" dirty="0">
              <a:solidFill>
                <a:schemeClr val="accent5">
                  <a:lumMod val="75000"/>
                </a:schemeClr>
              </a:solidFill>
              <a:latin typeface="+mn-ea"/>
            </a:endParaRPr>
          </a:p>
        </p:txBody>
      </p:sp>
      <p:pic>
        <p:nvPicPr>
          <p:cNvPr id="17" name="図 16">
            <a:extLst>
              <a:ext uri="{FF2B5EF4-FFF2-40B4-BE49-F238E27FC236}">
                <a16:creationId xmlns:a16="http://schemas.microsoft.com/office/drawing/2014/main" id="{CB2AA80E-FBB4-B145-B38E-6AF4B3ACE3A7}"/>
              </a:ext>
            </a:extLst>
          </p:cNvPr>
          <p:cNvPicPr>
            <a:picLocks noChangeAspect="1"/>
          </p:cNvPicPr>
          <p:nvPr/>
        </p:nvPicPr>
        <p:blipFill>
          <a:blip r:embed="rId3"/>
          <a:stretch>
            <a:fillRect/>
          </a:stretch>
        </p:blipFill>
        <p:spPr>
          <a:xfrm>
            <a:off x="4190163" y="5205573"/>
            <a:ext cx="997368" cy="1563040"/>
          </a:xfrm>
          <a:prstGeom prst="rect">
            <a:avLst/>
          </a:prstGeom>
        </p:spPr>
      </p:pic>
      <p:sp>
        <p:nvSpPr>
          <p:cNvPr id="18" name="テキスト ボックス 17">
            <a:extLst>
              <a:ext uri="{FF2B5EF4-FFF2-40B4-BE49-F238E27FC236}">
                <a16:creationId xmlns:a16="http://schemas.microsoft.com/office/drawing/2014/main" id="{D4B0559D-E25E-F641-8A49-BE4EA5F9CDDB}"/>
              </a:ext>
            </a:extLst>
          </p:cNvPr>
          <p:cNvSpPr txBox="1"/>
          <p:nvPr/>
        </p:nvSpPr>
        <p:spPr>
          <a:xfrm>
            <a:off x="6606251" y="3203751"/>
            <a:ext cx="3108543" cy="646331"/>
          </a:xfrm>
          <a:prstGeom prst="rect">
            <a:avLst/>
          </a:prstGeom>
          <a:noFill/>
        </p:spPr>
        <p:txBody>
          <a:bodyPr wrap="none" rtlCol="0">
            <a:spAutoFit/>
          </a:bodyPr>
          <a:lstStyle/>
          <a:p>
            <a:r>
              <a:rPr kumimoji="1" lang="ja-JP" altLang="en-US" sz="1200" b="1">
                <a:solidFill>
                  <a:schemeClr val="accent5">
                    <a:lumMod val="75000"/>
                  </a:schemeClr>
                </a:solidFill>
                <a:latin typeface="+mn-ea"/>
              </a:rPr>
              <a:t>行政から発信する情報が住民にどのように</a:t>
            </a:r>
            <a:endParaRPr kumimoji="1" lang="en-US" altLang="ja-JP" sz="1200" b="1" dirty="0">
              <a:solidFill>
                <a:schemeClr val="accent5">
                  <a:lumMod val="75000"/>
                </a:schemeClr>
              </a:solidFill>
              <a:latin typeface="+mn-ea"/>
            </a:endParaRPr>
          </a:p>
          <a:p>
            <a:r>
              <a:rPr kumimoji="1" lang="ja-JP" altLang="en-US" sz="1200" b="1">
                <a:solidFill>
                  <a:schemeClr val="accent5">
                    <a:lumMod val="75000"/>
                  </a:schemeClr>
                </a:solidFill>
                <a:latin typeface="+mn-ea"/>
              </a:rPr>
              <a:t>届いているか、届いていないか判らない。</a:t>
            </a:r>
            <a:endParaRPr kumimoji="1" lang="en-US" altLang="ja-JP" sz="1200" b="1" dirty="0">
              <a:solidFill>
                <a:schemeClr val="accent5">
                  <a:lumMod val="75000"/>
                </a:schemeClr>
              </a:solidFill>
              <a:latin typeface="+mn-ea"/>
            </a:endParaRPr>
          </a:p>
          <a:p>
            <a:r>
              <a:rPr kumimoji="1" lang="ja-JP" altLang="en-US" sz="1200" b="1">
                <a:solidFill>
                  <a:schemeClr val="accent5">
                    <a:lumMod val="75000"/>
                  </a:schemeClr>
                </a:solidFill>
                <a:latin typeface="+mn-ea"/>
              </a:rPr>
              <a:t>だから、手段が目的化してしまう。</a:t>
            </a:r>
            <a:endParaRPr kumimoji="1" lang="en-US" altLang="ja-JP" sz="1200" b="1" dirty="0">
              <a:solidFill>
                <a:schemeClr val="accent5">
                  <a:lumMod val="75000"/>
                </a:schemeClr>
              </a:solidFill>
              <a:latin typeface="+mn-ea"/>
            </a:endParaRPr>
          </a:p>
        </p:txBody>
      </p:sp>
      <p:sp>
        <p:nvSpPr>
          <p:cNvPr id="11" name="テキスト ボックス 10">
            <a:extLst>
              <a:ext uri="{FF2B5EF4-FFF2-40B4-BE49-F238E27FC236}">
                <a16:creationId xmlns:a16="http://schemas.microsoft.com/office/drawing/2014/main" id="{1DFC03FE-4E55-924E-ADB4-FC4A057F0D31}"/>
              </a:ext>
            </a:extLst>
          </p:cNvPr>
          <p:cNvSpPr txBox="1"/>
          <p:nvPr/>
        </p:nvSpPr>
        <p:spPr>
          <a:xfrm>
            <a:off x="525324" y="4478218"/>
            <a:ext cx="2800767" cy="461665"/>
          </a:xfrm>
          <a:prstGeom prst="rect">
            <a:avLst/>
          </a:prstGeom>
          <a:noFill/>
        </p:spPr>
        <p:txBody>
          <a:bodyPr wrap="none" rtlCol="0">
            <a:spAutoFit/>
          </a:bodyPr>
          <a:lstStyle/>
          <a:p>
            <a:r>
              <a:rPr kumimoji="1" lang="ja-JP" altLang="en-US" sz="1200" b="1">
                <a:solidFill>
                  <a:schemeClr val="accent5">
                    <a:lumMod val="75000"/>
                  </a:schemeClr>
                </a:solidFill>
                <a:latin typeface="+mn-ea"/>
              </a:rPr>
              <a:t>意識調査には誤解や先入観を持った</a:t>
            </a:r>
            <a:endParaRPr kumimoji="1" lang="en-US" altLang="ja-JP" sz="1200" b="1" dirty="0">
              <a:solidFill>
                <a:schemeClr val="accent5">
                  <a:lumMod val="75000"/>
                </a:schemeClr>
              </a:solidFill>
              <a:latin typeface="+mn-ea"/>
            </a:endParaRPr>
          </a:p>
          <a:p>
            <a:r>
              <a:rPr kumimoji="1" lang="ja-JP" altLang="en-US" sz="1200" b="1">
                <a:solidFill>
                  <a:schemeClr val="accent5">
                    <a:lumMod val="75000"/>
                  </a:schemeClr>
                </a:solidFill>
                <a:latin typeface="+mn-ea"/>
              </a:rPr>
              <a:t>まま回答できるので、対話が難しい。</a:t>
            </a:r>
            <a:endParaRPr kumimoji="1" lang="en-US" altLang="ja-JP" sz="1200" b="1" dirty="0">
              <a:solidFill>
                <a:schemeClr val="accent5">
                  <a:lumMod val="75000"/>
                </a:schemeClr>
              </a:solidFill>
              <a:latin typeface="+mn-ea"/>
            </a:endParaRPr>
          </a:p>
        </p:txBody>
      </p:sp>
      <p:sp>
        <p:nvSpPr>
          <p:cNvPr id="19" name="テキスト ボックス 18">
            <a:extLst>
              <a:ext uri="{FF2B5EF4-FFF2-40B4-BE49-F238E27FC236}">
                <a16:creationId xmlns:a16="http://schemas.microsoft.com/office/drawing/2014/main" id="{1125E425-8F6C-8042-A21F-FD2C655390CD}"/>
              </a:ext>
            </a:extLst>
          </p:cNvPr>
          <p:cNvSpPr txBox="1"/>
          <p:nvPr/>
        </p:nvSpPr>
        <p:spPr>
          <a:xfrm>
            <a:off x="6660629" y="4650714"/>
            <a:ext cx="2339102" cy="461665"/>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継続的・双方向での</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コミュニケーションができない</a:t>
            </a:r>
            <a:endParaRPr kumimoji="1" lang="en-US" altLang="ja-JP" sz="1200" b="1" dirty="0">
              <a:solidFill>
                <a:schemeClr val="accent5">
                  <a:lumMod val="75000"/>
                </a:schemeClr>
              </a:solidFill>
              <a:latin typeface="+mn-ea"/>
            </a:endParaRPr>
          </a:p>
        </p:txBody>
      </p:sp>
      <p:sp>
        <p:nvSpPr>
          <p:cNvPr id="21" name="テキスト ボックス 20">
            <a:extLst>
              <a:ext uri="{FF2B5EF4-FFF2-40B4-BE49-F238E27FC236}">
                <a16:creationId xmlns:a16="http://schemas.microsoft.com/office/drawing/2014/main" id="{1816EBE7-888C-5C4A-B99A-B951E1F5A606}"/>
              </a:ext>
            </a:extLst>
          </p:cNvPr>
          <p:cNvSpPr txBox="1"/>
          <p:nvPr/>
        </p:nvSpPr>
        <p:spPr>
          <a:xfrm>
            <a:off x="4724174" y="3816700"/>
            <a:ext cx="1569660" cy="1015663"/>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実は</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データ・ファクトに</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基づく合意形成の</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前例がない</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（ノウハウがない）</a:t>
            </a:r>
            <a:endParaRPr kumimoji="1" lang="en-US" altLang="ja-JP" sz="1200" b="1" dirty="0">
              <a:solidFill>
                <a:schemeClr val="accent5">
                  <a:lumMod val="75000"/>
                </a:schemeClr>
              </a:solidFill>
              <a:latin typeface="+mn-ea"/>
            </a:endParaRPr>
          </a:p>
        </p:txBody>
      </p:sp>
      <p:sp>
        <p:nvSpPr>
          <p:cNvPr id="22" name="角丸四角形吹き出し 21">
            <a:extLst>
              <a:ext uri="{FF2B5EF4-FFF2-40B4-BE49-F238E27FC236}">
                <a16:creationId xmlns:a16="http://schemas.microsoft.com/office/drawing/2014/main" id="{2D17FA18-476F-3344-A548-112555D6DB50}"/>
              </a:ext>
            </a:extLst>
          </p:cNvPr>
          <p:cNvSpPr/>
          <p:nvPr/>
        </p:nvSpPr>
        <p:spPr>
          <a:xfrm>
            <a:off x="226091" y="3104941"/>
            <a:ext cx="2542232" cy="494044"/>
          </a:xfrm>
          <a:prstGeom prst="wedgeRoundRectCallout">
            <a:avLst>
              <a:gd name="adj1" fmla="val 35034"/>
              <a:gd name="adj2" fmla="val 83496"/>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AE87FCFE-3356-9642-AD5A-C2FB9628418C}"/>
              </a:ext>
            </a:extLst>
          </p:cNvPr>
          <p:cNvSpPr txBox="1"/>
          <p:nvPr/>
        </p:nvSpPr>
        <p:spPr>
          <a:xfrm>
            <a:off x="251555" y="3131736"/>
            <a:ext cx="2492990" cy="461665"/>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地域の共通ビジョンを開発しても</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ほとんど人が知らない（無関心）</a:t>
            </a:r>
            <a:endParaRPr kumimoji="1" lang="en-US" altLang="ja-JP" sz="1200" b="1" dirty="0">
              <a:solidFill>
                <a:schemeClr val="accent5">
                  <a:lumMod val="75000"/>
                </a:schemeClr>
              </a:solidFill>
              <a:latin typeface="+mn-ea"/>
            </a:endParaRPr>
          </a:p>
        </p:txBody>
      </p:sp>
      <p:sp>
        <p:nvSpPr>
          <p:cNvPr id="25" name="テキスト ボックス 24">
            <a:extLst>
              <a:ext uri="{FF2B5EF4-FFF2-40B4-BE49-F238E27FC236}">
                <a16:creationId xmlns:a16="http://schemas.microsoft.com/office/drawing/2014/main" id="{8C762BDD-1AA0-CD4E-80E6-C171DC81BD5F}"/>
              </a:ext>
            </a:extLst>
          </p:cNvPr>
          <p:cNvSpPr txBox="1"/>
          <p:nvPr/>
        </p:nvSpPr>
        <p:spPr>
          <a:xfrm>
            <a:off x="4773613" y="5206273"/>
            <a:ext cx="1652954" cy="307777"/>
          </a:xfrm>
          <a:prstGeom prst="rect">
            <a:avLst/>
          </a:prstGeom>
          <a:noFill/>
        </p:spPr>
        <p:txBody>
          <a:bodyPr wrap="square">
            <a:spAutoFit/>
          </a:bodyPr>
          <a:lstStyle/>
          <a:p>
            <a:r>
              <a:rPr kumimoji="1" lang="ja-JP" altLang="en-US" sz="1400" b="1">
                <a:solidFill>
                  <a:schemeClr val="accent5">
                    <a:lumMod val="75000"/>
                  </a:schemeClr>
                </a:solidFill>
                <a:latin typeface="+mn-ea"/>
              </a:rPr>
              <a:t>・・・</a:t>
            </a:r>
            <a:endParaRPr lang="ja-JP" altLang="en-US" sz="1400"/>
          </a:p>
        </p:txBody>
      </p:sp>
      <p:sp>
        <p:nvSpPr>
          <p:cNvPr id="26" name="角丸四角形吹き出し 25">
            <a:extLst>
              <a:ext uri="{FF2B5EF4-FFF2-40B4-BE49-F238E27FC236}">
                <a16:creationId xmlns:a16="http://schemas.microsoft.com/office/drawing/2014/main" id="{0C906A49-5E58-B24D-81D1-19D164BE9A46}"/>
              </a:ext>
            </a:extLst>
          </p:cNvPr>
          <p:cNvSpPr/>
          <p:nvPr/>
        </p:nvSpPr>
        <p:spPr>
          <a:xfrm flipH="1">
            <a:off x="3318276" y="2602522"/>
            <a:ext cx="1816432" cy="746929"/>
          </a:xfrm>
          <a:prstGeom prst="wedgeRoundRectCallout">
            <a:avLst>
              <a:gd name="adj1" fmla="val -28155"/>
              <a:gd name="adj2" fmla="val 98110"/>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2433CBB1-E078-D949-8E58-17B75919EA51}"/>
              </a:ext>
            </a:extLst>
          </p:cNvPr>
          <p:cNvSpPr txBox="1"/>
          <p:nvPr/>
        </p:nvSpPr>
        <p:spPr>
          <a:xfrm>
            <a:off x="3448051" y="2651093"/>
            <a:ext cx="1569660" cy="646331"/>
          </a:xfrm>
          <a:prstGeom prst="rect">
            <a:avLst/>
          </a:prstGeom>
          <a:noFill/>
        </p:spPr>
        <p:txBody>
          <a:bodyPr wrap="none" rtlCol="0">
            <a:spAutoFit/>
          </a:bodyPr>
          <a:lstStyle/>
          <a:p>
            <a:pPr algn="ctr"/>
            <a:r>
              <a:rPr kumimoji="1" lang="ja-JP" altLang="en-US" sz="1200" b="1">
                <a:solidFill>
                  <a:schemeClr val="accent5">
                    <a:lumMod val="75000"/>
                  </a:schemeClr>
                </a:solidFill>
                <a:latin typeface="+mn-ea"/>
              </a:rPr>
              <a:t>住民全体よりも</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議会の納得で</a:t>
            </a:r>
            <a:endParaRPr kumimoji="1" lang="en-US" altLang="ja-JP" sz="1200" b="1" dirty="0">
              <a:solidFill>
                <a:schemeClr val="accent5">
                  <a:lumMod val="75000"/>
                </a:schemeClr>
              </a:solidFill>
              <a:latin typeface="+mn-ea"/>
            </a:endParaRPr>
          </a:p>
          <a:p>
            <a:pPr algn="ctr"/>
            <a:r>
              <a:rPr kumimoji="1" lang="ja-JP" altLang="en-US" sz="1200" b="1">
                <a:solidFill>
                  <a:schemeClr val="accent5">
                    <a:lumMod val="75000"/>
                  </a:schemeClr>
                </a:solidFill>
                <a:latin typeface="+mn-ea"/>
              </a:rPr>
              <a:t>市政が進んでしまう</a:t>
            </a:r>
            <a:endParaRPr kumimoji="1" lang="en-US" altLang="ja-JP" sz="1200" b="1" dirty="0">
              <a:solidFill>
                <a:schemeClr val="accent5">
                  <a:lumMod val="75000"/>
                </a:schemeClr>
              </a:solidFill>
              <a:latin typeface="+mn-ea"/>
            </a:endParaRPr>
          </a:p>
        </p:txBody>
      </p:sp>
      <p:sp>
        <p:nvSpPr>
          <p:cNvPr id="27" name="テキスト ボックス 26">
            <a:extLst>
              <a:ext uri="{FF2B5EF4-FFF2-40B4-BE49-F238E27FC236}">
                <a16:creationId xmlns:a16="http://schemas.microsoft.com/office/drawing/2014/main" id="{799F1042-C4E6-7B4F-B35F-5C14D08DD066}"/>
              </a:ext>
            </a:extLst>
          </p:cNvPr>
          <p:cNvSpPr txBox="1"/>
          <p:nvPr/>
        </p:nvSpPr>
        <p:spPr>
          <a:xfrm>
            <a:off x="5138430" y="5930205"/>
            <a:ext cx="2877712" cy="323165"/>
          </a:xfrm>
          <a:prstGeom prst="rect">
            <a:avLst/>
          </a:prstGeom>
          <a:noFill/>
        </p:spPr>
        <p:txBody>
          <a:bodyPr wrap="none" rtlCol="0">
            <a:spAutoFit/>
          </a:bodyPr>
          <a:lstStyle/>
          <a:p>
            <a:pPr algn="ctr"/>
            <a:r>
              <a:rPr kumimoji="1" lang="ja-JP" altLang="en-US" sz="1500" b="1">
                <a:latin typeface="+mn-ea"/>
              </a:rPr>
              <a:t>行政コミュニケーションの</a:t>
            </a:r>
            <a:r>
              <a:rPr kumimoji="1" lang="ja-JP" altLang="en-US" sz="1500" b="1">
                <a:solidFill>
                  <a:srgbClr val="0070C0"/>
                </a:solidFill>
                <a:latin typeface="+mn-ea"/>
              </a:rPr>
              <a:t>現状</a:t>
            </a:r>
            <a:endParaRPr kumimoji="1" lang="en-US" altLang="ja-JP" sz="1500" b="1" dirty="0">
              <a:solidFill>
                <a:srgbClr val="0070C0"/>
              </a:solidFill>
              <a:latin typeface="+mn-ea"/>
            </a:endParaRPr>
          </a:p>
        </p:txBody>
      </p:sp>
      <p:sp>
        <p:nvSpPr>
          <p:cNvPr id="29" name="テキスト ボックス 28">
            <a:extLst>
              <a:ext uri="{FF2B5EF4-FFF2-40B4-BE49-F238E27FC236}">
                <a16:creationId xmlns:a16="http://schemas.microsoft.com/office/drawing/2014/main" id="{7E2009EF-6B32-A54E-8093-5B95A02997EA}"/>
              </a:ext>
            </a:extLst>
          </p:cNvPr>
          <p:cNvSpPr txBox="1"/>
          <p:nvPr/>
        </p:nvSpPr>
        <p:spPr>
          <a:xfrm>
            <a:off x="135653" y="835242"/>
            <a:ext cx="9370088" cy="738664"/>
          </a:xfrm>
          <a:prstGeom prst="rect">
            <a:avLst/>
          </a:prstGeom>
          <a:noFill/>
        </p:spPr>
        <p:txBody>
          <a:bodyPr wrap="square">
            <a:spAutoFit/>
          </a:bodyPr>
          <a:lstStyle/>
          <a:p>
            <a:r>
              <a:rPr lang="ja-JP" altLang="en-US" sz="1400"/>
              <a:t>社会環境が変化しつつあり、さまざまな技術革新が生まれる中で、コミュニケーション領域は旧態依然としたままです。</a:t>
            </a:r>
            <a:r>
              <a:rPr lang="en-US" altLang="ja-JP" sz="1400" dirty="0"/>
              <a:t>SNS</a:t>
            </a:r>
            <a:r>
              <a:rPr lang="ja-JP" altLang="en-US" sz="1400"/>
              <a:t>の普及などで一見、変化しているように見えますが構造は</a:t>
            </a:r>
            <a:r>
              <a:rPr lang="en-US" altLang="ja-JP" sz="1400" dirty="0"/>
              <a:t>20</a:t>
            </a:r>
            <a:r>
              <a:rPr lang="ja-JP" altLang="en-US" sz="1400"/>
              <a:t>世紀前半と同じです。そのため、多くの矛盾と摩擦が生じています。コミュニケーションの再構築は大きな課題と言えます。</a:t>
            </a:r>
            <a:endParaRPr lang="en-US" altLang="ja-JP" sz="1400" dirty="0"/>
          </a:p>
        </p:txBody>
      </p:sp>
      <p:sp>
        <p:nvSpPr>
          <p:cNvPr id="30" name="角丸四角形吹き出し 29">
            <a:extLst>
              <a:ext uri="{FF2B5EF4-FFF2-40B4-BE49-F238E27FC236}">
                <a16:creationId xmlns:a16="http://schemas.microsoft.com/office/drawing/2014/main" id="{55289869-45AA-5241-BAA8-44F113E79966}"/>
              </a:ext>
            </a:extLst>
          </p:cNvPr>
          <p:cNvSpPr/>
          <p:nvPr/>
        </p:nvSpPr>
        <p:spPr>
          <a:xfrm>
            <a:off x="5225143" y="2044003"/>
            <a:ext cx="1607737" cy="864158"/>
          </a:xfrm>
          <a:prstGeom prst="wedgeRoundRectCallout">
            <a:avLst>
              <a:gd name="adj1" fmla="val -44741"/>
              <a:gd name="adj2" fmla="val 118011"/>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AEE0A98D-9405-6A45-A580-11DEB85101C5}"/>
              </a:ext>
            </a:extLst>
          </p:cNvPr>
          <p:cNvSpPr txBox="1"/>
          <p:nvPr/>
        </p:nvSpPr>
        <p:spPr>
          <a:xfrm>
            <a:off x="5301641" y="2080014"/>
            <a:ext cx="1436685" cy="830997"/>
          </a:xfrm>
          <a:prstGeom prst="rect">
            <a:avLst/>
          </a:prstGeom>
          <a:noFill/>
        </p:spPr>
        <p:txBody>
          <a:bodyPr wrap="square" rtlCol="0">
            <a:spAutoFit/>
          </a:bodyPr>
          <a:lstStyle/>
          <a:p>
            <a:r>
              <a:rPr kumimoji="1" lang="ja-JP" altLang="en-US" sz="1200" b="1">
                <a:solidFill>
                  <a:schemeClr val="accent5">
                    <a:lumMod val="75000"/>
                  </a:schemeClr>
                </a:solidFill>
                <a:latin typeface="+mn-ea"/>
              </a:rPr>
              <a:t>声の大きい</a:t>
            </a:r>
            <a:br>
              <a:rPr kumimoji="1" lang="en-US" altLang="ja-JP" sz="1200" b="1" dirty="0">
                <a:solidFill>
                  <a:schemeClr val="accent5">
                    <a:lumMod val="75000"/>
                  </a:schemeClr>
                </a:solidFill>
                <a:latin typeface="+mn-ea"/>
              </a:rPr>
            </a:br>
            <a:r>
              <a:rPr kumimoji="1" lang="ja-JP" altLang="en-US" sz="1200" b="1">
                <a:solidFill>
                  <a:schemeClr val="accent5">
                    <a:lumMod val="75000"/>
                  </a:schemeClr>
                </a:solidFill>
                <a:latin typeface="+mn-ea"/>
              </a:rPr>
              <a:t>ノイジー・マイノリティからの声に</a:t>
            </a:r>
            <a:endParaRPr kumimoji="1" lang="en-US" altLang="ja-JP" sz="1200" b="1" dirty="0">
              <a:solidFill>
                <a:schemeClr val="accent5">
                  <a:lumMod val="75000"/>
                </a:schemeClr>
              </a:solidFill>
              <a:latin typeface="+mn-ea"/>
            </a:endParaRPr>
          </a:p>
          <a:p>
            <a:r>
              <a:rPr kumimoji="1" lang="ja-JP" altLang="en-US" sz="1200" b="1">
                <a:solidFill>
                  <a:schemeClr val="accent5">
                    <a:lumMod val="75000"/>
                  </a:schemeClr>
                </a:solidFill>
                <a:latin typeface="+mn-ea"/>
              </a:rPr>
              <a:t>対応しないと・・</a:t>
            </a:r>
            <a:endParaRPr kumimoji="1" lang="en-US" altLang="ja-JP" sz="1200" b="1" dirty="0">
              <a:solidFill>
                <a:schemeClr val="accent5">
                  <a:lumMod val="75000"/>
                </a:schemeClr>
              </a:solidFill>
              <a:latin typeface="+mn-ea"/>
            </a:endParaRPr>
          </a:p>
        </p:txBody>
      </p:sp>
      <p:sp>
        <p:nvSpPr>
          <p:cNvPr id="32" name="スライド番号プレースホルダー 1">
            <a:extLst>
              <a:ext uri="{FF2B5EF4-FFF2-40B4-BE49-F238E27FC236}">
                <a16:creationId xmlns:a16="http://schemas.microsoft.com/office/drawing/2014/main" id="{F74C82DE-45B6-4046-A54E-2A2B15486E83}"/>
              </a:ext>
            </a:extLst>
          </p:cNvPr>
          <p:cNvSpPr>
            <a:spLocks noGrp="1"/>
          </p:cNvSpPr>
          <p:nvPr>
            <p:ph type="sldNum" sz="quarter" idx="12"/>
          </p:nvPr>
        </p:nvSpPr>
        <p:spPr>
          <a:xfrm>
            <a:off x="7677150" y="0"/>
            <a:ext cx="2228850" cy="365125"/>
          </a:xfrm>
        </p:spPr>
        <p:txBody>
          <a:bodyPr/>
          <a:lstStyle/>
          <a:p>
            <a:fld id="{A24A08D3-4842-684C-BE54-C9E1F2E8DB8B}" type="slidenum">
              <a:rPr kumimoji="1" lang="ja-JP" altLang="en-US" smtClean="0"/>
              <a:t>4</a:t>
            </a:fld>
            <a:endParaRPr kumimoji="1" lang="ja-JP" altLang="en-US"/>
          </a:p>
        </p:txBody>
      </p:sp>
    </p:spTree>
    <p:extLst>
      <p:ext uri="{BB962C8B-B14F-4D97-AF65-F5344CB8AC3E}">
        <p14:creationId xmlns:p14="http://schemas.microsoft.com/office/powerpoint/2010/main" val="40497799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D39769E5-CA67-5547-8714-D35120BC756D}"/>
              </a:ext>
            </a:extLst>
          </p:cNvPr>
          <p:cNvSpPr txBox="1"/>
          <p:nvPr/>
        </p:nvSpPr>
        <p:spPr>
          <a:xfrm>
            <a:off x="708409" y="71568"/>
            <a:ext cx="4953836" cy="523220"/>
          </a:xfrm>
          <a:prstGeom prst="rect">
            <a:avLst/>
          </a:prstGeom>
          <a:noFill/>
        </p:spPr>
        <p:txBody>
          <a:bodyPr wrap="square">
            <a:spAutoFit/>
          </a:bodyPr>
          <a:lstStyle/>
          <a:p>
            <a:pPr>
              <a:spcAft>
                <a:spcPts val="0"/>
              </a:spcAft>
            </a:pPr>
            <a:r>
              <a:rPr lang="ja-JP" altLang="en-US" sz="2800" b="1">
                <a:effectLst/>
                <a:latin typeface="+mn-ea"/>
              </a:rPr>
              <a:t>機能不全の広報・公聴</a:t>
            </a:r>
            <a:endParaRPr lang="en-US" altLang="ja-JP" sz="2800" b="1" dirty="0">
              <a:effectLst/>
              <a:latin typeface="+mn-ea"/>
            </a:endParaRPr>
          </a:p>
        </p:txBody>
      </p:sp>
      <p:sp>
        <p:nvSpPr>
          <p:cNvPr id="6" name="正方形/長方形 5">
            <a:extLst>
              <a:ext uri="{FF2B5EF4-FFF2-40B4-BE49-F238E27FC236}">
                <a16:creationId xmlns:a16="http://schemas.microsoft.com/office/drawing/2014/main" id="{1FA80338-FBF4-6043-9ED7-B3FE8071C446}"/>
              </a:ext>
            </a:extLst>
          </p:cNvPr>
          <p:cNvSpPr/>
          <p:nvPr/>
        </p:nvSpPr>
        <p:spPr>
          <a:xfrm>
            <a:off x="0" y="0"/>
            <a:ext cx="602901" cy="6029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descr="スクリーンショット 2019-07-24 12.02.10.png">
            <a:extLst>
              <a:ext uri="{FF2B5EF4-FFF2-40B4-BE49-F238E27FC236}">
                <a16:creationId xmlns:a16="http://schemas.microsoft.com/office/drawing/2014/main" id="{ED2CD9C6-D364-A240-81C8-8086A2AC1C3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165247" y="2084409"/>
            <a:ext cx="3916365" cy="3989115"/>
          </a:xfrm>
          <a:prstGeom prst="rect">
            <a:avLst/>
          </a:prstGeom>
        </p:spPr>
      </p:pic>
      <p:pic>
        <p:nvPicPr>
          <p:cNvPr id="8" name="図 7" descr="スクリーンショット 2020-09-08 14.43.13.png">
            <a:extLst>
              <a:ext uri="{FF2B5EF4-FFF2-40B4-BE49-F238E27FC236}">
                <a16:creationId xmlns:a16="http://schemas.microsoft.com/office/drawing/2014/main" id="{D77AD5FB-E75E-E349-85B3-134B61DECF7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65354" y="2489253"/>
            <a:ext cx="3628018" cy="3341268"/>
          </a:xfrm>
          <a:prstGeom prst="rect">
            <a:avLst/>
          </a:prstGeom>
        </p:spPr>
      </p:pic>
      <p:sp>
        <p:nvSpPr>
          <p:cNvPr id="9" name="正方形/長方形 8">
            <a:extLst>
              <a:ext uri="{FF2B5EF4-FFF2-40B4-BE49-F238E27FC236}">
                <a16:creationId xmlns:a16="http://schemas.microsoft.com/office/drawing/2014/main" id="{8C1433F4-EAED-CA41-AA33-C87B0B4F37FB}"/>
              </a:ext>
            </a:extLst>
          </p:cNvPr>
          <p:cNvSpPr/>
          <p:nvPr/>
        </p:nvSpPr>
        <p:spPr>
          <a:xfrm>
            <a:off x="5284667" y="6427113"/>
            <a:ext cx="4679041" cy="430887"/>
          </a:xfrm>
          <a:prstGeom prst="rect">
            <a:avLst/>
          </a:prstGeom>
        </p:spPr>
        <p:txBody>
          <a:bodyPr wrap="square">
            <a:spAutoFit/>
          </a:bodyPr>
          <a:lstStyle/>
          <a:p>
            <a:r>
              <a:rPr lang="en-US" altLang="ja-JP" sz="1050" dirty="0">
                <a:latin typeface="メイリオ"/>
                <a:ea typeface="メイリオ"/>
                <a:cs typeface="メイリオ"/>
              </a:rPr>
              <a:t>『</a:t>
            </a:r>
            <a:r>
              <a:rPr lang="ja-JP" altLang="en-US" sz="1050" dirty="0">
                <a:latin typeface="メイリオ"/>
                <a:ea typeface="メイリオ"/>
                <a:cs typeface="メイリオ"/>
              </a:rPr>
              <a:t>自治体コミュニケーションの未来を展望する調査</a:t>
            </a:r>
            <a:r>
              <a:rPr lang="en-US" altLang="ja-JP" sz="1050" dirty="0">
                <a:latin typeface="メイリオ"/>
                <a:ea typeface="メイリオ"/>
                <a:cs typeface="メイリオ"/>
              </a:rPr>
              <a:t>2019』</a:t>
            </a:r>
            <a:r>
              <a:rPr lang="ja-JP" altLang="en-US" sz="1050" dirty="0">
                <a:latin typeface="メイリオ"/>
                <a:ea typeface="メイリオ"/>
                <a:cs typeface="メイリオ"/>
              </a:rPr>
              <a:t>より</a:t>
            </a:r>
            <a:br>
              <a:rPr lang="en-US" altLang="ja-JP" sz="1050" dirty="0">
                <a:latin typeface="メイリオ"/>
                <a:ea typeface="メイリオ"/>
                <a:cs typeface="メイリオ"/>
              </a:rPr>
            </a:br>
            <a:r>
              <a:rPr lang="en-US" altLang="ja-JP" sz="1050" dirty="0">
                <a:latin typeface="メイリオ"/>
                <a:ea typeface="メイリオ"/>
                <a:cs typeface="メイリオ"/>
              </a:rPr>
              <a:t>  </a:t>
            </a:r>
            <a:r>
              <a:rPr lang="ja-JP" altLang="en-US" sz="1050" dirty="0">
                <a:latin typeface="メイリオ"/>
                <a:ea typeface="メイリオ"/>
                <a:cs typeface="メイリオ"/>
              </a:rPr>
              <a:t>デロイトトーマツコンサルティング、岩田崇共同調査</a:t>
            </a:r>
            <a:endParaRPr lang="en-US" altLang="ja-JP" sz="1050" dirty="0">
              <a:latin typeface="メイリオ"/>
              <a:ea typeface="メイリオ"/>
              <a:cs typeface="メイリオ"/>
            </a:endParaRPr>
          </a:p>
        </p:txBody>
      </p:sp>
      <p:sp>
        <p:nvSpPr>
          <p:cNvPr id="10" name="正方形/長方形 9">
            <a:extLst>
              <a:ext uri="{FF2B5EF4-FFF2-40B4-BE49-F238E27FC236}">
                <a16:creationId xmlns:a16="http://schemas.microsoft.com/office/drawing/2014/main" id="{EA9A151F-D0A7-A542-A218-AA07CEBE04A6}"/>
              </a:ext>
            </a:extLst>
          </p:cNvPr>
          <p:cNvSpPr/>
          <p:nvPr/>
        </p:nvSpPr>
        <p:spPr>
          <a:xfrm>
            <a:off x="1147340" y="1304395"/>
            <a:ext cx="3110873" cy="646331"/>
          </a:xfrm>
          <a:prstGeom prst="rect">
            <a:avLst/>
          </a:prstGeom>
        </p:spPr>
        <p:txBody>
          <a:bodyPr wrap="none">
            <a:spAutoFit/>
          </a:bodyPr>
          <a:lstStyle/>
          <a:p>
            <a:pPr algn="ctr"/>
            <a:r>
              <a:rPr lang="ja-JP" altLang="en-US" b="1" dirty="0">
                <a:solidFill>
                  <a:srgbClr val="44C413"/>
                </a:solidFill>
                <a:latin typeface="メイリオ"/>
                <a:ea typeface="メイリオ"/>
                <a:cs typeface="メイリオ"/>
              </a:rPr>
              <a:t>約</a:t>
            </a:r>
            <a:r>
              <a:rPr lang="en-US" altLang="ja-JP" b="1" dirty="0">
                <a:solidFill>
                  <a:srgbClr val="44C413"/>
                </a:solidFill>
                <a:latin typeface="メイリオ"/>
                <a:ea typeface="メイリオ"/>
                <a:cs typeface="メイリオ"/>
              </a:rPr>
              <a:t>8</a:t>
            </a:r>
            <a:r>
              <a:rPr lang="ja-JP" altLang="en-US" b="1" dirty="0">
                <a:solidFill>
                  <a:srgbClr val="44C413"/>
                </a:solidFill>
                <a:latin typeface="メイリオ"/>
                <a:ea typeface="メイリオ"/>
                <a:cs typeface="メイリオ"/>
              </a:rPr>
              <a:t>割の自治体が広報広聴の</a:t>
            </a:r>
            <a:endParaRPr lang="en-US" altLang="ja-JP" b="1" dirty="0">
              <a:solidFill>
                <a:srgbClr val="44C413"/>
              </a:solidFill>
              <a:latin typeface="メイリオ"/>
              <a:ea typeface="メイリオ"/>
              <a:cs typeface="メイリオ"/>
            </a:endParaRPr>
          </a:p>
          <a:p>
            <a:pPr algn="ctr"/>
            <a:r>
              <a:rPr lang="ja-JP" altLang="en-US" b="1" dirty="0">
                <a:solidFill>
                  <a:srgbClr val="44C413"/>
                </a:solidFill>
                <a:latin typeface="メイリオ"/>
                <a:ea typeface="メイリオ"/>
                <a:cs typeface="メイリオ"/>
              </a:rPr>
              <a:t>効果検証をしていない</a:t>
            </a:r>
            <a:endParaRPr lang="ja-JP" altLang="en-US" dirty="0">
              <a:solidFill>
                <a:srgbClr val="44C413"/>
              </a:solidFill>
            </a:endParaRPr>
          </a:p>
        </p:txBody>
      </p:sp>
      <p:sp>
        <p:nvSpPr>
          <p:cNvPr id="11" name="正方形/長方形 10">
            <a:extLst>
              <a:ext uri="{FF2B5EF4-FFF2-40B4-BE49-F238E27FC236}">
                <a16:creationId xmlns:a16="http://schemas.microsoft.com/office/drawing/2014/main" id="{C82ABAAD-548B-8F46-92B2-002A37331408}"/>
              </a:ext>
            </a:extLst>
          </p:cNvPr>
          <p:cNvSpPr/>
          <p:nvPr/>
        </p:nvSpPr>
        <p:spPr>
          <a:xfrm>
            <a:off x="5744409" y="1298228"/>
            <a:ext cx="2723823" cy="646331"/>
          </a:xfrm>
          <a:prstGeom prst="rect">
            <a:avLst/>
          </a:prstGeom>
        </p:spPr>
        <p:txBody>
          <a:bodyPr wrap="none">
            <a:spAutoFit/>
          </a:bodyPr>
          <a:lstStyle/>
          <a:p>
            <a:pPr algn="ctr"/>
            <a:r>
              <a:rPr lang="ja-JP" altLang="en-US" b="1" dirty="0">
                <a:solidFill>
                  <a:srgbClr val="44C413"/>
                </a:solidFill>
                <a:latin typeface="メイリオ"/>
                <a:ea typeface="メイリオ"/>
                <a:cs typeface="メイリオ"/>
              </a:rPr>
              <a:t>半数</a:t>
            </a:r>
            <a:r>
              <a:rPr lang="ja-JP" altLang="en-US" b="1">
                <a:solidFill>
                  <a:srgbClr val="44C413"/>
                </a:solidFill>
                <a:latin typeface="メイリオ"/>
                <a:ea typeface="メイリオ"/>
                <a:cs typeface="メイリオ"/>
              </a:rPr>
              <a:t>以上の自治体</a:t>
            </a:r>
            <a:r>
              <a:rPr lang="ja-JP" altLang="en-US" b="1" dirty="0">
                <a:solidFill>
                  <a:srgbClr val="44C413"/>
                </a:solidFill>
                <a:latin typeface="メイリオ"/>
                <a:ea typeface="メイリオ"/>
                <a:cs typeface="メイリオ"/>
              </a:rPr>
              <a:t>が</a:t>
            </a:r>
            <a:endParaRPr lang="en-US" altLang="ja-JP" b="1" dirty="0">
              <a:solidFill>
                <a:srgbClr val="44C413"/>
              </a:solidFill>
              <a:latin typeface="メイリオ"/>
              <a:ea typeface="メイリオ"/>
              <a:cs typeface="メイリオ"/>
            </a:endParaRPr>
          </a:p>
          <a:p>
            <a:pPr algn="ctr"/>
            <a:r>
              <a:rPr lang="ja-JP" altLang="en-US" b="1" dirty="0">
                <a:solidFill>
                  <a:srgbClr val="44C413"/>
                </a:solidFill>
                <a:latin typeface="メイリオ"/>
                <a:ea typeface="メイリオ"/>
                <a:cs typeface="メイリオ"/>
              </a:rPr>
              <a:t>若者の声を聞いていない</a:t>
            </a:r>
            <a:endParaRPr lang="ja-JP" altLang="en-US" dirty="0">
              <a:solidFill>
                <a:srgbClr val="44C413"/>
              </a:solidFill>
            </a:endParaRPr>
          </a:p>
        </p:txBody>
      </p:sp>
      <p:sp>
        <p:nvSpPr>
          <p:cNvPr id="12" name="正方形/長方形 11">
            <a:extLst>
              <a:ext uri="{FF2B5EF4-FFF2-40B4-BE49-F238E27FC236}">
                <a16:creationId xmlns:a16="http://schemas.microsoft.com/office/drawing/2014/main" id="{1BB18093-0AE4-D043-AB98-8B332DB2CA25}"/>
              </a:ext>
            </a:extLst>
          </p:cNvPr>
          <p:cNvSpPr/>
          <p:nvPr/>
        </p:nvSpPr>
        <p:spPr>
          <a:xfrm>
            <a:off x="1010406" y="5888432"/>
            <a:ext cx="3711272" cy="430887"/>
          </a:xfrm>
          <a:prstGeom prst="rect">
            <a:avLst/>
          </a:prstGeom>
        </p:spPr>
        <p:txBody>
          <a:bodyPr wrap="none">
            <a:spAutoFit/>
          </a:bodyPr>
          <a:lstStyle/>
          <a:p>
            <a:r>
              <a:rPr lang="ja-JP" altLang="en-US" sz="1100" dirty="0">
                <a:solidFill>
                  <a:srgbClr val="00B050"/>
                </a:solidFill>
              </a:rPr>
              <a:t>・効果検証しても非公開であったり、効果検証の内容が</a:t>
            </a:r>
            <a:endParaRPr lang="en-US" altLang="ja-JP" sz="1100" dirty="0">
              <a:solidFill>
                <a:srgbClr val="00B050"/>
              </a:solidFill>
            </a:endParaRPr>
          </a:p>
          <a:p>
            <a:r>
              <a:rPr lang="ja-JP" altLang="ja-JP" sz="1100" dirty="0">
                <a:solidFill>
                  <a:srgbClr val="00B050"/>
                </a:solidFill>
              </a:rPr>
              <a:t>　</a:t>
            </a:r>
            <a:r>
              <a:rPr lang="ja-JP" altLang="en-US" sz="1100" dirty="0">
                <a:solidFill>
                  <a:srgbClr val="00B050"/>
                </a:solidFill>
              </a:rPr>
              <a:t>課題認識が曖昧なこともあり。</a:t>
            </a:r>
          </a:p>
        </p:txBody>
      </p:sp>
      <p:sp>
        <p:nvSpPr>
          <p:cNvPr id="13" name="正方形/長方形 12">
            <a:extLst>
              <a:ext uri="{FF2B5EF4-FFF2-40B4-BE49-F238E27FC236}">
                <a16:creationId xmlns:a16="http://schemas.microsoft.com/office/drawing/2014/main" id="{84F79476-4353-2643-B42E-A75C8BDA2EBF}"/>
              </a:ext>
            </a:extLst>
          </p:cNvPr>
          <p:cNvSpPr/>
          <p:nvPr/>
        </p:nvSpPr>
        <p:spPr>
          <a:xfrm>
            <a:off x="5253819" y="5888432"/>
            <a:ext cx="4121293" cy="430887"/>
          </a:xfrm>
          <a:prstGeom prst="rect">
            <a:avLst/>
          </a:prstGeom>
        </p:spPr>
        <p:txBody>
          <a:bodyPr wrap="square">
            <a:spAutoFit/>
          </a:bodyPr>
          <a:lstStyle/>
          <a:p>
            <a:r>
              <a:rPr lang="ja-JP" altLang="en-US" sz="1100" dirty="0">
                <a:solidFill>
                  <a:srgbClr val="00B050"/>
                </a:solidFill>
              </a:rPr>
              <a:t>・「ある」場合でも、予定調和な機会を以て「ある」</a:t>
            </a:r>
            <a:r>
              <a:rPr lang="ja-JP" altLang="en-US" sz="1100">
                <a:solidFill>
                  <a:srgbClr val="00B050"/>
                </a:solidFill>
              </a:rPr>
              <a:t>として</a:t>
            </a:r>
            <a:br>
              <a:rPr lang="en-US" altLang="ja-JP" sz="1100" dirty="0">
                <a:solidFill>
                  <a:srgbClr val="00B050"/>
                </a:solidFill>
              </a:rPr>
            </a:br>
            <a:r>
              <a:rPr lang="ja-JP" altLang="en-US" sz="1100">
                <a:solidFill>
                  <a:srgbClr val="00B050"/>
                </a:solidFill>
              </a:rPr>
              <a:t>　いるケース</a:t>
            </a:r>
            <a:r>
              <a:rPr lang="ja-JP" altLang="en-US" sz="1100" dirty="0">
                <a:solidFill>
                  <a:srgbClr val="00B050"/>
                </a:solidFill>
              </a:rPr>
              <a:t>も少なくない。</a:t>
            </a:r>
          </a:p>
        </p:txBody>
      </p:sp>
      <p:sp>
        <p:nvSpPr>
          <p:cNvPr id="14" name="正方形/長方形 13">
            <a:extLst>
              <a:ext uri="{FF2B5EF4-FFF2-40B4-BE49-F238E27FC236}">
                <a16:creationId xmlns:a16="http://schemas.microsoft.com/office/drawing/2014/main" id="{96419F79-14DD-2A4F-8C0E-EFFEA46B5117}"/>
              </a:ext>
            </a:extLst>
          </p:cNvPr>
          <p:cNvSpPr/>
          <p:nvPr/>
        </p:nvSpPr>
        <p:spPr>
          <a:xfrm>
            <a:off x="5471428" y="1847798"/>
            <a:ext cx="3059264" cy="400110"/>
          </a:xfrm>
          <a:prstGeom prst="rect">
            <a:avLst/>
          </a:prstGeom>
        </p:spPr>
        <p:txBody>
          <a:bodyPr wrap="square">
            <a:spAutoFit/>
          </a:bodyPr>
          <a:lstStyle/>
          <a:p>
            <a:r>
              <a:rPr lang="ja-JP" altLang="en-US" sz="1000" dirty="0">
                <a:latin typeface="ヒラギノ角ゴ ProN W6"/>
                <a:ea typeface="ヒラギノ角ゴ ProN W6"/>
                <a:cs typeface="ヒラギノ角ゴ ProN W6"/>
              </a:rPr>
              <a:t>選挙権を持たない</a:t>
            </a:r>
            <a:r>
              <a:rPr lang="en-US" altLang="ja-JP" sz="1000" dirty="0">
                <a:latin typeface="ヒラギノ角ゴ ProN W6"/>
                <a:ea typeface="ヒラギノ角ゴ ProN W6"/>
                <a:cs typeface="ヒラギノ角ゴ ProN W6"/>
              </a:rPr>
              <a:t>18</a:t>
            </a:r>
            <a:r>
              <a:rPr lang="ja-JP" altLang="en-US" sz="1000" dirty="0">
                <a:latin typeface="ヒラギノ角ゴ ProN W6"/>
                <a:ea typeface="ヒラギノ角ゴ ProN W6"/>
                <a:cs typeface="ヒラギノ角ゴ ProN W6"/>
              </a:rPr>
              <a:t>歳未満の住民の地域経営、</a:t>
            </a:r>
            <a:br>
              <a:rPr lang="en-US" altLang="ja-JP" sz="1000" dirty="0">
                <a:latin typeface="ヒラギノ角ゴ ProN W6"/>
                <a:ea typeface="ヒラギノ角ゴ ProN W6"/>
                <a:cs typeface="ヒラギノ角ゴ ProN W6"/>
              </a:rPr>
            </a:br>
            <a:r>
              <a:rPr lang="ja-JP" altLang="en-US" sz="1000" dirty="0">
                <a:latin typeface="ヒラギノ角ゴ ProN W6"/>
                <a:ea typeface="ヒラギノ角ゴ ProN W6"/>
                <a:cs typeface="ヒラギノ角ゴ ProN W6"/>
              </a:rPr>
              <a:t>政策形成への参加、意見表出の場はありますか。</a:t>
            </a:r>
          </a:p>
        </p:txBody>
      </p:sp>
      <p:sp>
        <p:nvSpPr>
          <p:cNvPr id="15" name="正方形/長方形 14">
            <a:extLst>
              <a:ext uri="{FF2B5EF4-FFF2-40B4-BE49-F238E27FC236}">
                <a16:creationId xmlns:a16="http://schemas.microsoft.com/office/drawing/2014/main" id="{01702D6C-3E63-0B41-B4C9-7588E5C4A17B}"/>
              </a:ext>
            </a:extLst>
          </p:cNvPr>
          <p:cNvSpPr/>
          <p:nvPr/>
        </p:nvSpPr>
        <p:spPr>
          <a:xfrm>
            <a:off x="1343337" y="1886157"/>
            <a:ext cx="3059264" cy="246221"/>
          </a:xfrm>
          <a:prstGeom prst="rect">
            <a:avLst/>
          </a:prstGeom>
        </p:spPr>
        <p:txBody>
          <a:bodyPr wrap="square">
            <a:spAutoFit/>
          </a:bodyPr>
          <a:lstStyle/>
          <a:p>
            <a:r>
              <a:rPr lang="ja-JP" altLang="en-US" sz="1000" b="1" i="0" dirty="0">
                <a:solidFill>
                  <a:srgbClr val="000000"/>
                </a:solidFill>
                <a:latin typeface="ヒラギノ角ゴ ProN"/>
                <a:ea typeface="ヒラギノ角ゴ ProN"/>
                <a:cs typeface="ヒラギノ角ゴ ProN"/>
              </a:rPr>
              <a:t>広報・公聴の効果測定を行っていますか。</a:t>
            </a:r>
            <a:endParaRPr lang="ja-JP" altLang="en-US" sz="1000" b="1" dirty="0"/>
          </a:p>
        </p:txBody>
      </p:sp>
      <p:sp>
        <p:nvSpPr>
          <p:cNvPr id="17" name="正方形/長方形 16">
            <a:extLst>
              <a:ext uri="{FF2B5EF4-FFF2-40B4-BE49-F238E27FC236}">
                <a16:creationId xmlns:a16="http://schemas.microsoft.com/office/drawing/2014/main" id="{F318C869-030A-0D4B-B7DC-7B2C7EF02EFC}"/>
              </a:ext>
            </a:extLst>
          </p:cNvPr>
          <p:cNvSpPr/>
          <p:nvPr/>
        </p:nvSpPr>
        <p:spPr>
          <a:xfrm rot="5400000">
            <a:off x="4930139" y="-4128574"/>
            <a:ext cx="45719" cy="9906001"/>
          </a:xfrm>
          <a:prstGeom prst="rect">
            <a:avLst/>
          </a:prstGeom>
          <a:pattFill prst="dkDnDiag">
            <a:fgClr>
              <a:srgbClr val="1CC6D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a:extLst>
              <a:ext uri="{FF2B5EF4-FFF2-40B4-BE49-F238E27FC236}">
                <a16:creationId xmlns:a16="http://schemas.microsoft.com/office/drawing/2014/main" id="{F3A6A545-5247-8A49-A58B-D911A316B0E2}"/>
              </a:ext>
            </a:extLst>
          </p:cNvPr>
          <p:cNvSpPr>
            <a:spLocks noGrp="1"/>
          </p:cNvSpPr>
          <p:nvPr>
            <p:ph type="sldNum" sz="quarter" idx="12"/>
          </p:nvPr>
        </p:nvSpPr>
        <p:spPr/>
        <p:txBody>
          <a:bodyPr/>
          <a:lstStyle/>
          <a:p>
            <a:fld id="{A24A08D3-4842-684C-BE54-C9E1F2E8DB8B}" type="slidenum">
              <a:rPr kumimoji="1" lang="ja-JP" altLang="en-US" smtClean="0"/>
              <a:t>49</a:t>
            </a:fld>
            <a:endParaRPr kumimoji="1" lang="ja-JP" altLang="en-US"/>
          </a:p>
        </p:txBody>
      </p:sp>
    </p:spTree>
    <p:extLst>
      <p:ext uri="{BB962C8B-B14F-4D97-AF65-F5344CB8AC3E}">
        <p14:creationId xmlns:p14="http://schemas.microsoft.com/office/powerpoint/2010/main" val="3619268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D39769E5-CA67-5547-8714-D35120BC756D}"/>
              </a:ext>
            </a:extLst>
          </p:cNvPr>
          <p:cNvSpPr txBox="1"/>
          <p:nvPr/>
        </p:nvSpPr>
        <p:spPr>
          <a:xfrm>
            <a:off x="708409" y="71568"/>
            <a:ext cx="4953836" cy="523220"/>
          </a:xfrm>
          <a:prstGeom prst="rect">
            <a:avLst/>
          </a:prstGeom>
          <a:noFill/>
        </p:spPr>
        <p:txBody>
          <a:bodyPr wrap="square">
            <a:spAutoFit/>
          </a:bodyPr>
          <a:lstStyle/>
          <a:p>
            <a:pPr>
              <a:spcAft>
                <a:spcPts val="0"/>
              </a:spcAft>
            </a:pPr>
            <a:r>
              <a:rPr lang="ja-JP" altLang="en-US" sz="2800" b="1">
                <a:effectLst/>
                <a:latin typeface="+mn-ea"/>
              </a:rPr>
              <a:t>機能不全の広報・公聴</a:t>
            </a:r>
            <a:endParaRPr lang="en-US" altLang="ja-JP" sz="2800" b="1" dirty="0">
              <a:effectLst/>
              <a:latin typeface="+mn-ea"/>
            </a:endParaRPr>
          </a:p>
        </p:txBody>
      </p:sp>
      <p:sp>
        <p:nvSpPr>
          <p:cNvPr id="6" name="正方形/長方形 5">
            <a:extLst>
              <a:ext uri="{FF2B5EF4-FFF2-40B4-BE49-F238E27FC236}">
                <a16:creationId xmlns:a16="http://schemas.microsoft.com/office/drawing/2014/main" id="{1FA80338-FBF4-6043-9ED7-B3FE8071C446}"/>
              </a:ext>
            </a:extLst>
          </p:cNvPr>
          <p:cNvSpPr/>
          <p:nvPr/>
        </p:nvSpPr>
        <p:spPr>
          <a:xfrm>
            <a:off x="0" y="0"/>
            <a:ext cx="602901" cy="6029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descr="スクリーンショット 2019-07-24 12.03.27.png">
            <a:extLst>
              <a:ext uri="{FF2B5EF4-FFF2-40B4-BE49-F238E27FC236}">
                <a16:creationId xmlns:a16="http://schemas.microsoft.com/office/drawing/2014/main" id="{E4C14238-5959-6A4C-8BF8-0D172B9CA5E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31800" y="1984769"/>
            <a:ext cx="9029700" cy="4483100"/>
          </a:xfrm>
          <a:prstGeom prst="rect">
            <a:avLst/>
          </a:prstGeom>
        </p:spPr>
      </p:pic>
      <p:sp>
        <p:nvSpPr>
          <p:cNvPr id="7" name="正方形/長方形 6">
            <a:extLst>
              <a:ext uri="{FF2B5EF4-FFF2-40B4-BE49-F238E27FC236}">
                <a16:creationId xmlns:a16="http://schemas.microsoft.com/office/drawing/2014/main" id="{3325341B-7DED-834A-90CB-ADFA6B76EC57}"/>
              </a:ext>
            </a:extLst>
          </p:cNvPr>
          <p:cNvSpPr/>
          <p:nvPr/>
        </p:nvSpPr>
        <p:spPr>
          <a:xfrm>
            <a:off x="4105634" y="1973673"/>
            <a:ext cx="4119187" cy="2646878"/>
          </a:xfrm>
          <a:prstGeom prst="rect">
            <a:avLst/>
          </a:prstGeom>
        </p:spPr>
        <p:txBody>
          <a:bodyPr wrap="none">
            <a:spAutoFit/>
          </a:bodyPr>
          <a:lstStyle/>
          <a:p>
            <a:r>
              <a:rPr lang="en-US" altLang="ja-JP" sz="16600" b="1" dirty="0">
                <a:solidFill>
                  <a:srgbClr val="44C413"/>
                </a:solidFill>
                <a:latin typeface="メイリオ"/>
                <a:ea typeface="メイリオ"/>
                <a:cs typeface="メイリオ"/>
              </a:rPr>
              <a:t>91</a:t>
            </a:r>
            <a:r>
              <a:rPr lang="en-US" altLang="ja-JP" sz="7200" b="1" dirty="0">
                <a:solidFill>
                  <a:srgbClr val="44C413"/>
                </a:solidFill>
                <a:latin typeface="メイリオ"/>
                <a:ea typeface="メイリオ"/>
                <a:cs typeface="メイリオ"/>
              </a:rPr>
              <a:t>%</a:t>
            </a:r>
            <a:endParaRPr lang="ja-JP" altLang="en-US" sz="7200" dirty="0">
              <a:solidFill>
                <a:srgbClr val="44C413"/>
              </a:solidFill>
            </a:endParaRPr>
          </a:p>
        </p:txBody>
      </p:sp>
      <p:sp>
        <p:nvSpPr>
          <p:cNvPr id="8" name="正方形/長方形 7">
            <a:extLst>
              <a:ext uri="{FF2B5EF4-FFF2-40B4-BE49-F238E27FC236}">
                <a16:creationId xmlns:a16="http://schemas.microsoft.com/office/drawing/2014/main" id="{E02D5B67-5FFC-8B48-8B78-1D6728C38994}"/>
              </a:ext>
            </a:extLst>
          </p:cNvPr>
          <p:cNvSpPr/>
          <p:nvPr/>
        </p:nvSpPr>
        <p:spPr>
          <a:xfrm>
            <a:off x="3319110" y="1507286"/>
            <a:ext cx="6145800" cy="646331"/>
          </a:xfrm>
          <a:prstGeom prst="rect">
            <a:avLst/>
          </a:prstGeom>
        </p:spPr>
        <p:txBody>
          <a:bodyPr wrap="square">
            <a:spAutoFit/>
          </a:bodyPr>
          <a:lstStyle/>
          <a:p>
            <a:r>
              <a:rPr lang="ja-JP" altLang="en-US" b="1" dirty="0">
                <a:solidFill>
                  <a:srgbClr val="44C413"/>
                </a:solidFill>
                <a:latin typeface="メイリオ"/>
                <a:ea typeface="メイリオ"/>
                <a:cs typeface="メイリオ"/>
              </a:rPr>
              <a:t>約</a:t>
            </a:r>
            <a:r>
              <a:rPr lang="en-US" altLang="ja-JP" b="1" dirty="0">
                <a:solidFill>
                  <a:srgbClr val="44C413"/>
                </a:solidFill>
                <a:latin typeface="メイリオ"/>
                <a:ea typeface="メイリオ"/>
                <a:cs typeface="メイリオ"/>
              </a:rPr>
              <a:t>9</a:t>
            </a:r>
            <a:r>
              <a:rPr lang="ja-JP" altLang="en-US" b="1" dirty="0">
                <a:solidFill>
                  <a:srgbClr val="44C413"/>
                </a:solidFill>
                <a:latin typeface="メイリオ"/>
                <a:ea typeface="メイリオ"/>
                <a:cs typeface="メイリオ"/>
              </a:rPr>
              <a:t>割超の自治体が人口流出を</a:t>
            </a:r>
            <a:r>
              <a:rPr lang="ja-JP" altLang="en-US" b="1">
                <a:solidFill>
                  <a:srgbClr val="44C413"/>
                </a:solidFill>
                <a:latin typeface="メイリオ"/>
                <a:ea typeface="メイリオ"/>
                <a:cs typeface="メイリオ"/>
              </a:rPr>
              <a:t>課題視</a:t>
            </a:r>
            <a:endParaRPr lang="en-US" altLang="ja-JP" b="1" dirty="0">
              <a:solidFill>
                <a:srgbClr val="44C413"/>
              </a:solidFill>
              <a:latin typeface="メイリオ"/>
              <a:ea typeface="メイリオ"/>
              <a:cs typeface="メイリオ"/>
            </a:endParaRPr>
          </a:p>
          <a:p>
            <a:r>
              <a:rPr lang="ja-JP" altLang="en-US" b="1" dirty="0">
                <a:solidFill>
                  <a:srgbClr val="44C413"/>
                </a:solidFill>
                <a:latin typeface="メイリオ"/>
                <a:ea typeface="メイリオ"/>
                <a:cs typeface="メイリオ"/>
              </a:rPr>
              <a:t>人口増の自治体はコミュニケーションの希薄化を課題視</a:t>
            </a:r>
            <a:endParaRPr lang="ja-JP" altLang="en-US" dirty="0">
              <a:solidFill>
                <a:srgbClr val="44C413"/>
              </a:solidFill>
            </a:endParaRPr>
          </a:p>
        </p:txBody>
      </p:sp>
      <p:sp>
        <p:nvSpPr>
          <p:cNvPr id="9" name="正方形/長方形 8">
            <a:extLst>
              <a:ext uri="{FF2B5EF4-FFF2-40B4-BE49-F238E27FC236}">
                <a16:creationId xmlns:a16="http://schemas.microsoft.com/office/drawing/2014/main" id="{32C6D834-2656-3644-8822-5D2123DFA877}"/>
              </a:ext>
            </a:extLst>
          </p:cNvPr>
          <p:cNvSpPr/>
          <p:nvPr/>
        </p:nvSpPr>
        <p:spPr>
          <a:xfrm>
            <a:off x="415925" y="1692184"/>
            <a:ext cx="3059264" cy="246221"/>
          </a:xfrm>
          <a:prstGeom prst="rect">
            <a:avLst/>
          </a:prstGeom>
        </p:spPr>
        <p:txBody>
          <a:bodyPr wrap="square">
            <a:spAutoFit/>
          </a:bodyPr>
          <a:lstStyle/>
          <a:p>
            <a:r>
              <a:rPr lang="ja-JP" altLang="en-US" sz="1000" dirty="0">
                <a:solidFill>
                  <a:srgbClr val="000000"/>
                </a:solidFill>
                <a:latin typeface="ヒラギノ角ゴ ProN"/>
                <a:ea typeface="ヒラギノ角ゴ ProN"/>
                <a:cs typeface="ヒラギノ角ゴ ProN"/>
              </a:rPr>
              <a:t>人口流出について課題を感じていますか？</a:t>
            </a:r>
            <a:endParaRPr lang="ja-JP" altLang="en-US" sz="1000" dirty="0"/>
          </a:p>
        </p:txBody>
      </p:sp>
      <p:sp>
        <p:nvSpPr>
          <p:cNvPr id="10" name="正方形/長方形 9">
            <a:extLst>
              <a:ext uri="{FF2B5EF4-FFF2-40B4-BE49-F238E27FC236}">
                <a16:creationId xmlns:a16="http://schemas.microsoft.com/office/drawing/2014/main" id="{3289E0DA-E845-8743-BB4D-A09FD450EFED}"/>
              </a:ext>
            </a:extLst>
          </p:cNvPr>
          <p:cNvSpPr/>
          <p:nvPr/>
        </p:nvSpPr>
        <p:spPr>
          <a:xfrm rot="5400000">
            <a:off x="4930139" y="-4128574"/>
            <a:ext cx="45719" cy="9906001"/>
          </a:xfrm>
          <a:prstGeom prst="rect">
            <a:avLst/>
          </a:prstGeom>
          <a:pattFill prst="dkDnDiag">
            <a:fgClr>
              <a:srgbClr val="1CC6D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a:extLst>
              <a:ext uri="{FF2B5EF4-FFF2-40B4-BE49-F238E27FC236}">
                <a16:creationId xmlns:a16="http://schemas.microsoft.com/office/drawing/2014/main" id="{92BB271B-9C7D-0948-B881-CFE4D43E1C6E}"/>
              </a:ext>
            </a:extLst>
          </p:cNvPr>
          <p:cNvSpPr>
            <a:spLocks noGrp="1"/>
          </p:cNvSpPr>
          <p:nvPr>
            <p:ph type="sldNum" sz="quarter" idx="12"/>
          </p:nvPr>
        </p:nvSpPr>
        <p:spPr/>
        <p:txBody>
          <a:bodyPr/>
          <a:lstStyle/>
          <a:p>
            <a:fld id="{A24A08D3-4842-684C-BE54-C9E1F2E8DB8B}" type="slidenum">
              <a:rPr kumimoji="1" lang="ja-JP" altLang="en-US" smtClean="0"/>
              <a:t>50</a:t>
            </a:fld>
            <a:endParaRPr kumimoji="1" lang="ja-JP" altLang="en-US"/>
          </a:p>
        </p:txBody>
      </p:sp>
    </p:spTree>
    <p:extLst>
      <p:ext uri="{BB962C8B-B14F-4D97-AF65-F5344CB8AC3E}">
        <p14:creationId xmlns:p14="http://schemas.microsoft.com/office/powerpoint/2010/main" val="1636804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DC4C3501-2D6E-5049-8F86-6E6EB04B1975}"/>
              </a:ext>
            </a:extLst>
          </p:cNvPr>
          <p:cNvSpPr txBox="1"/>
          <p:nvPr/>
        </p:nvSpPr>
        <p:spPr>
          <a:xfrm>
            <a:off x="708408" y="71568"/>
            <a:ext cx="8144189" cy="523220"/>
          </a:xfrm>
          <a:prstGeom prst="rect">
            <a:avLst/>
          </a:prstGeom>
          <a:noFill/>
        </p:spPr>
        <p:txBody>
          <a:bodyPr wrap="square">
            <a:spAutoFit/>
          </a:bodyPr>
          <a:lstStyle/>
          <a:p>
            <a:pPr>
              <a:spcAft>
                <a:spcPts val="0"/>
              </a:spcAft>
            </a:pPr>
            <a:r>
              <a:rPr lang="ja-JP" altLang="en-US" sz="2800" b="1">
                <a:latin typeface="+mn-ea"/>
              </a:rPr>
              <a:t>現代の全てのコミュニケーションに共通する問題</a:t>
            </a:r>
            <a:endParaRPr lang="en-US" altLang="ja-JP" sz="2800" b="1" dirty="0">
              <a:effectLst/>
              <a:latin typeface="+mn-ea"/>
            </a:endParaRPr>
          </a:p>
        </p:txBody>
      </p:sp>
      <p:sp>
        <p:nvSpPr>
          <p:cNvPr id="5" name="正方形/長方形 4">
            <a:extLst>
              <a:ext uri="{FF2B5EF4-FFF2-40B4-BE49-F238E27FC236}">
                <a16:creationId xmlns:a16="http://schemas.microsoft.com/office/drawing/2014/main" id="{4D98FE99-066F-594D-9266-249E449C0816}"/>
              </a:ext>
            </a:extLst>
          </p:cNvPr>
          <p:cNvSpPr/>
          <p:nvPr/>
        </p:nvSpPr>
        <p:spPr>
          <a:xfrm>
            <a:off x="0" y="0"/>
            <a:ext cx="602901" cy="6029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76A5BB64-FA8D-B242-B129-C16022A39B7C}"/>
              </a:ext>
            </a:extLst>
          </p:cNvPr>
          <p:cNvSpPr/>
          <p:nvPr/>
        </p:nvSpPr>
        <p:spPr>
          <a:xfrm>
            <a:off x="272666" y="1741659"/>
            <a:ext cx="1800493" cy="253916"/>
          </a:xfrm>
          <a:prstGeom prst="rect">
            <a:avLst/>
          </a:prstGeom>
        </p:spPr>
        <p:txBody>
          <a:bodyPr wrap="none">
            <a:spAutoFit/>
          </a:bodyPr>
          <a:lstStyle/>
          <a:p>
            <a:r>
              <a:rPr kumimoji="1" lang="ja-JP" altLang="en-US" sz="1050" b="1">
                <a:solidFill>
                  <a:srgbClr val="05318E"/>
                </a:solidFill>
                <a:latin typeface="+mn-ea"/>
              </a:rPr>
              <a:t>・現在のメディア接触環境</a:t>
            </a:r>
            <a:endParaRPr kumimoji="1" lang="en-US" altLang="ja-JP" sz="1050" b="1" dirty="0">
              <a:solidFill>
                <a:srgbClr val="05318E"/>
              </a:solidFill>
              <a:latin typeface="+mn-ea"/>
            </a:endParaRPr>
          </a:p>
        </p:txBody>
      </p:sp>
      <p:pic>
        <p:nvPicPr>
          <p:cNvPr id="7" name="図 6">
            <a:extLst>
              <a:ext uri="{FF2B5EF4-FFF2-40B4-BE49-F238E27FC236}">
                <a16:creationId xmlns:a16="http://schemas.microsoft.com/office/drawing/2014/main" id="{F2092EFE-38FB-4F41-BE8E-D26CF8E870B3}"/>
              </a:ext>
            </a:extLst>
          </p:cNvPr>
          <p:cNvPicPr>
            <a:picLocks noChangeAspect="1"/>
          </p:cNvPicPr>
          <p:nvPr/>
        </p:nvPicPr>
        <p:blipFill>
          <a:blip r:embed="rId2"/>
          <a:stretch>
            <a:fillRect/>
          </a:stretch>
        </p:blipFill>
        <p:spPr>
          <a:xfrm>
            <a:off x="1235946" y="1944108"/>
            <a:ext cx="7857811" cy="4784746"/>
          </a:xfrm>
          <a:prstGeom prst="rect">
            <a:avLst/>
          </a:prstGeom>
        </p:spPr>
      </p:pic>
      <p:sp>
        <p:nvSpPr>
          <p:cNvPr id="8" name="正方形/長方形 7">
            <a:extLst>
              <a:ext uri="{FF2B5EF4-FFF2-40B4-BE49-F238E27FC236}">
                <a16:creationId xmlns:a16="http://schemas.microsoft.com/office/drawing/2014/main" id="{DA34CBEF-E0E6-B44F-83C1-39FE3538E8A0}"/>
              </a:ext>
            </a:extLst>
          </p:cNvPr>
          <p:cNvSpPr/>
          <p:nvPr/>
        </p:nvSpPr>
        <p:spPr>
          <a:xfrm>
            <a:off x="1387616" y="910821"/>
            <a:ext cx="6473247" cy="830997"/>
          </a:xfrm>
          <a:prstGeom prst="rect">
            <a:avLst/>
          </a:prstGeom>
        </p:spPr>
        <p:txBody>
          <a:bodyPr wrap="none">
            <a:spAutoFit/>
          </a:bodyPr>
          <a:lstStyle/>
          <a:p>
            <a:r>
              <a:rPr kumimoji="1" lang="en-US" altLang="ja-JP" sz="2400" b="1" dirty="0">
                <a:solidFill>
                  <a:srgbClr val="05318E"/>
                </a:solidFill>
                <a:latin typeface="+mn-ea"/>
              </a:rPr>
              <a:t>-</a:t>
            </a:r>
            <a:r>
              <a:rPr kumimoji="1" lang="ja-JP" altLang="en-US" sz="2400" b="1">
                <a:solidFill>
                  <a:srgbClr val="05318E"/>
                </a:solidFill>
                <a:latin typeface="+mn-ea"/>
              </a:rPr>
              <a:t>マスメディア、ローカルメディア</a:t>
            </a:r>
            <a:r>
              <a:rPr kumimoji="1" lang="ja-JP" altLang="en-US" sz="2400" b="1" u="sng">
                <a:solidFill>
                  <a:srgbClr val="05318E"/>
                </a:solidFill>
                <a:latin typeface="+mn-ea"/>
              </a:rPr>
              <a:t>も</a:t>
            </a:r>
            <a:r>
              <a:rPr kumimoji="1" lang="ja-JP" altLang="en-US" sz="2400" b="1">
                <a:solidFill>
                  <a:srgbClr val="05318E"/>
                </a:solidFill>
                <a:latin typeface="+mn-ea"/>
              </a:rPr>
              <a:t>機能不全</a:t>
            </a:r>
            <a:endParaRPr kumimoji="1" lang="en-US" altLang="ja-JP" sz="2400" b="1" dirty="0">
              <a:solidFill>
                <a:srgbClr val="05318E"/>
              </a:solidFill>
              <a:latin typeface="+mn-ea"/>
            </a:endParaRPr>
          </a:p>
          <a:p>
            <a:r>
              <a:rPr kumimoji="1" lang="en-US" altLang="ja-JP" sz="2400" b="1" dirty="0">
                <a:solidFill>
                  <a:srgbClr val="05318E"/>
                </a:solidFill>
                <a:latin typeface="+mn-ea"/>
              </a:rPr>
              <a:t>-</a:t>
            </a:r>
            <a:r>
              <a:rPr kumimoji="1" lang="ja-JP" altLang="en-US" sz="2400" b="1">
                <a:solidFill>
                  <a:srgbClr val="05318E"/>
                </a:solidFill>
                <a:latin typeface="+mn-ea"/>
              </a:rPr>
              <a:t>継続的に考える機会（場）の不在</a:t>
            </a:r>
            <a:endParaRPr lang="ja-JP" altLang="en-US" sz="2400"/>
          </a:p>
        </p:txBody>
      </p:sp>
      <p:sp>
        <p:nvSpPr>
          <p:cNvPr id="9" name="正方形/長方形 8">
            <a:extLst>
              <a:ext uri="{FF2B5EF4-FFF2-40B4-BE49-F238E27FC236}">
                <a16:creationId xmlns:a16="http://schemas.microsoft.com/office/drawing/2014/main" id="{780D4301-3190-0545-8B3F-5986BE533D9C}"/>
              </a:ext>
            </a:extLst>
          </p:cNvPr>
          <p:cNvSpPr/>
          <p:nvPr/>
        </p:nvSpPr>
        <p:spPr>
          <a:xfrm rot="5400000">
            <a:off x="4930139" y="-4198912"/>
            <a:ext cx="45719" cy="9906001"/>
          </a:xfrm>
          <a:prstGeom prst="rect">
            <a:avLst/>
          </a:prstGeom>
          <a:pattFill prst="dkDnDiag">
            <a:fgClr>
              <a:srgbClr val="1CC6D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a:extLst>
              <a:ext uri="{FF2B5EF4-FFF2-40B4-BE49-F238E27FC236}">
                <a16:creationId xmlns:a16="http://schemas.microsoft.com/office/drawing/2014/main" id="{2B994A82-ABFD-3240-BEFB-FC53C536D9CF}"/>
              </a:ext>
            </a:extLst>
          </p:cNvPr>
          <p:cNvSpPr>
            <a:spLocks noGrp="1"/>
          </p:cNvSpPr>
          <p:nvPr>
            <p:ph type="sldNum" sz="quarter" idx="12"/>
          </p:nvPr>
        </p:nvSpPr>
        <p:spPr/>
        <p:txBody>
          <a:bodyPr/>
          <a:lstStyle/>
          <a:p>
            <a:fld id="{A24A08D3-4842-684C-BE54-C9E1F2E8DB8B}" type="slidenum">
              <a:rPr kumimoji="1" lang="ja-JP" altLang="en-US" smtClean="0"/>
              <a:t>5</a:t>
            </a:fld>
            <a:endParaRPr kumimoji="1" lang="ja-JP" altLang="en-US"/>
          </a:p>
        </p:txBody>
      </p:sp>
    </p:spTree>
    <p:extLst>
      <p:ext uri="{BB962C8B-B14F-4D97-AF65-F5344CB8AC3E}">
        <p14:creationId xmlns:p14="http://schemas.microsoft.com/office/powerpoint/2010/main" val="27914903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 1">
            <a:extLst>
              <a:ext uri="{FF2B5EF4-FFF2-40B4-BE49-F238E27FC236}">
                <a16:creationId xmlns:a16="http://schemas.microsoft.com/office/drawing/2014/main" id="{D178D600-C55B-2240-A2DF-12506F4B3AAB}"/>
              </a:ext>
            </a:extLst>
          </p:cNvPr>
          <p:cNvSpPr/>
          <p:nvPr/>
        </p:nvSpPr>
        <p:spPr>
          <a:xfrm>
            <a:off x="371789" y="1004835"/>
            <a:ext cx="9334919" cy="138667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84AA5604-A861-3341-9F95-0A78E83DCB7A}"/>
              </a:ext>
            </a:extLst>
          </p:cNvPr>
          <p:cNvSpPr txBox="1"/>
          <p:nvPr/>
        </p:nvSpPr>
        <p:spPr>
          <a:xfrm>
            <a:off x="708408" y="71568"/>
            <a:ext cx="8144189" cy="523220"/>
          </a:xfrm>
          <a:prstGeom prst="rect">
            <a:avLst/>
          </a:prstGeom>
          <a:noFill/>
        </p:spPr>
        <p:txBody>
          <a:bodyPr wrap="square">
            <a:spAutoFit/>
          </a:bodyPr>
          <a:lstStyle/>
          <a:p>
            <a:pPr>
              <a:spcAft>
                <a:spcPts val="0"/>
              </a:spcAft>
            </a:pPr>
            <a:r>
              <a:rPr lang="ja-JP" altLang="en-US" sz="2800" b="1">
                <a:latin typeface="+mn-ea"/>
              </a:rPr>
              <a:t>現代の全てのコミュニケーションに共通する問題</a:t>
            </a:r>
            <a:endParaRPr lang="en-US" altLang="ja-JP" sz="2800" b="1" dirty="0">
              <a:effectLst/>
              <a:latin typeface="+mn-ea"/>
            </a:endParaRPr>
          </a:p>
        </p:txBody>
      </p:sp>
      <p:sp>
        <p:nvSpPr>
          <p:cNvPr id="5" name="正方形/長方形 4">
            <a:extLst>
              <a:ext uri="{FF2B5EF4-FFF2-40B4-BE49-F238E27FC236}">
                <a16:creationId xmlns:a16="http://schemas.microsoft.com/office/drawing/2014/main" id="{146B83E2-F70B-5C4A-8670-29494C12916F}"/>
              </a:ext>
            </a:extLst>
          </p:cNvPr>
          <p:cNvSpPr/>
          <p:nvPr/>
        </p:nvSpPr>
        <p:spPr>
          <a:xfrm>
            <a:off x="0" y="0"/>
            <a:ext cx="602901" cy="6029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56330684-7D99-5E44-BF19-7D9FA493A023}"/>
              </a:ext>
            </a:extLst>
          </p:cNvPr>
          <p:cNvSpPr txBox="1"/>
          <p:nvPr/>
        </p:nvSpPr>
        <p:spPr>
          <a:xfrm>
            <a:off x="492369" y="978547"/>
            <a:ext cx="9003323" cy="1341008"/>
          </a:xfrm>
          <a:prstGeom prst="rect">
            <a:avLst/>
          </a:prstGeom>
          <a:noFill/>
        </p:spPr>
        <p:txBody>
          <a:bodyPr wrap="square">
            <a:spAutoFit/>
          </a:bodyPr>
          <a:lstStyle/>
          <a:p>
            <a:pPr algn="just">
              <a:lnSpc>
                <a:spcPct val="150000"/>
              </a:lnSpc>
            </a:pPr>
            <a:r>
              <a:rPr lang="ja-JP" altLang="ja-JP" sz="1800" b="1">
                <a:solidFill>
                  <a:srgbClr val="002060"/>
                </a:solidFill>
                <a:effectLst/>
                <a:latin typeface="+mn-ea"/>
                <a:cs typeface="Times New Roman" panose="02020603050405020304" pitchFamily="18" charset="0"/>
              </a:rPr>
              <a:t>・情報の送り手は、受け取り手がどのような受け取り方をしたか判らない</a:t>
            </a:r>
            <a:endParaRPr lang="ja-JP" altLang="ja-JP" sz="1600" b="1">
              <a:solidFill>
                <a:srgbClr val="002060"/>
              </a:solidFill>
              <a:effectLst/>
              <a:latin typeface="+mn-ea"/>
              <a:cs typeface="Times New Roman" panose="02020603050405020304" pitchFamily="18" charset="0"/>
            </a:endParaRPr>
          </a:p>
          <a:p>
            <a:pPr algn="just">
              <a:lnSpc>
                <a:spcPct val="150000"/>
              </a:lnSpc>
            </a:pPr>
            <a:r>
              <a:rPr lang="ja-JP" altLang="ja-JP" sz="1800" b="1">
                <a:solidFill>
                  <a:srgbClr val="002060"/>
                </a:solidFill>
                <a:effectLst/>
                <a:latin typeface="+mn-ea"/>
                <a:cs typeface="Times New Roman" panose="02020603050405020304" pitchFamily="18" charset="0"/>
              </a:rPr>
              <a:t>・情報の受け取り手は、送られた情報に対して意思表示できない</a:t>
            </a:r>
            <a:endParaRPr lang="ja-JP" altLang="ja-JP" sz="1600" b="1">
              <a:solidFill>
                <a:srgbClr val="002060"/>
              </a:solidFill>
              <a:effectLst/>
              <a:latin typeface="+mn-ea"/>
              <a:cs typeface="Times New Roman" panose="02020603050405020304" pitchFamily="18" charset="0"/>
            </a:endParaRPr>
          </a:p>
          <a:p>
            <a:pPr algn="just">
              <a:lnSpc>
                <a:spcPct val="150000"/>
              </a:lnSpc>
            </a:pPr>
            <a:r>
              <a:rPr lang="ja-JP" altLang="ja-JP" sz="1800" b="1">
                <a:solidFill>
                  <a:srgbClr val="002060"/>
                </a:solidFill>
                <a:effectLst/>
                <a:latin typeface="+mn-ea"/>
                <a:cs typeface="Times New Roman" panose="02020603050405020304" pitchFamily="18" charset="0"/>
              </a:rPr>
              <a:t>・よって、情報の送り手と受け手の間で</a:t>
            </a:r>
            <a:r>
              <a:rPr lang="en-US" altLang="ja-JP" sz="1800" b="1" dirty="0">
                <a:solidFill>
                  <a:srgbClr val="002060"/>
                </a:solidFill>
                <a:effectLst/>
                <a:highlight>
                  <a:srgbClr val="000080"/>
                </a:highlight>
                <a:latin typeface="+mn-ea"/>
                <a:cs typeface="Times New Roman" panose="02020603050405020304" pitchFamily="18" charset="0"/>
              </a:rPr>
              <a:t> </a:t>
            </a:r>
            <a:r>
              <a:rPr lang="ja-JP" altLang="ja-JP" sz="2000" b="1">
                <a:solidFill>
                  <a:schemeClr val="bg1"/>
                </a:solidFill>
                <a:effectLst/>
                <a:highlight>
                  <a:srgbClr val="000080"/>
                </a:highlight>
                <a:latin typeface="+mn-ea"/>
                <a:cs typeface="Times New Roman" panose="02020603050405020304" pitchFamily="18" charset="0"/>
              </a:rPr>
              <a:t>信頼</a:t>
            </a:r>
            <a:r>
              <a:rPr lang="ja-JP" altLang="en-US" sz="2000" b="1">
                <a:solidFill>
                  <a:schemeClr val="bg1"/>
                </a:solidFill>
                <a:effectLst/>
                <a:highlight>
                  <a:srgbClr val="000080"/>
                </a:highlight>
                <a:latin typeface="+mn-ea"/>
                <a:cs typeface="Times New Roman" panose="02020603050405020304" pitchFamily="18" charset="0"/>
              </a:rPr>
              <a:t>（</a:t>
            </a:r>
            <a:r>
              <a:rPr lang="en-US" altLang="ja-JP" sz="2000" b="1" dirty="0">
                <a:solidFill>
                  <a:schemeClr val="bg1"/>
                </a:solidFill>
                <a:effectLst/>
                <a:highlight>
                  <a:srgbClr val="000080"/>
                </a:highlight>
                <a:latin typeface="+mn-ea"/>
                <a:cs typeface="Times New Roman" panose="02020603050405020304" pitchFamily="18" charset="0"/>
              </a:rPr>
              <a:t>TRUST</a:t>
            </a:r>
            <a:r>
              <a:rPr lang="ja-JP" altLang="en-US" sz="2000" b="1">
                <a:solidFill>
                  <a:schemeClr val="bg1"/>
                </a:solidFill>
                <a:effectLst/>
                <a:highlight>
                  <a:srgbClr val="000080"/>
                </a:highlight>
                <a:latin typeface="+mn-ea"/>
                <a:cs typeface="Times New Roman" panose="02020603050405020304" pitchFamily="18" charset="0"/>
              </a:rPr>
              <a:t>）</a:t>
            </a:r>
            <a:r>
              <a:rPr lang="ja-JP" altLang="ja-JP" sz="1800" b="1">
                <a:solidFill>
                  <a:srgbClr val="002060"/>
                </a:solidFill>
                <a:effectLst/>
                <a:latin typeface="+mn-ea"/>
                <a:cs typeface="Times New Roman" panose="02020603050405020304" pitchFamily="18" charset="0"/>
              </a:rPr>
              <a:t>を構築することができない</a:t>
            </a:r>
            <a:endParaRPr lang="ja-JP" altLang="ja-JP" sz="1600" b="1">
              <a:solidFill>
                <a:srgbClr val="002060"/>
              </a:solidFill>
              <a:effectLst/>
              <a:latin typeface="+mn-ea"/>
              <a:cs typeface="Times New Roman" panose="02020603050405020304" pitchFamily="18" charset="0"/>
            </a:endParaRPr>
          </a:p>
        </p:txBody>
      </p:sp>
      <p:sp>
        <p:nvSpPr>
          <p:cNvPr id="8" name="角丸四角形 7">
            <a:extLst>
              <a:ext uri="{FF2B5EF4-FFF2-40B4-BE49-F238E27FC236}">
                <a16:creationId xmlns:a16="http://schemas.microsoft.com/office/drawing/2014/main" id="{F39F068E-B402-A241-B06D-230A994A65F7}"/>
              </a:ext>
            </a:extLst>
          </p:cNvPr>
          <p:cNvSpPr/>
          <p:nvPr/>
        </p:nvSpPr>
        <p:spPr>
          <a:xfrm>
            <a:off x="2641693" y="4814107"/>
            <a:ext cx="1570808" cy="254726"/>
          </a:xfrm>
          <a:prstGeom prst="roundRect">
            <a:avLst/>
          </a:prstGeom>
          <a:solidFill>
            <a:schemeClr val="accent4">
              <a:lumMod val="5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9" name="角丸四角形 8">
            <a:extLst>
              <a:ext uri="{FF2B5EF4-FFF2-40B4-BE49-F238E27FC236}">
                <a16:creationId xmlns:a16="http://schemas.microsoft.com/office/drawing/2014/main" id="{093428FB-7211-C044-B52D-907DBD352E2D}"/>
              </a:ext>
            </a:extLst>
          </p:cNvPr>
          <p:cNvSpPr/>
          <p:nvPr/>
        </p:nvSpPr>
        <p:spPr>
          <a:xfrm>
            <a:off x="665936" y="4817373"/>
            <a:ext cx="1570808" cy="254726"/>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10" name="右矢印 9">
            <a:extLst>
              <a:ext uri="{FF2B5EF4-FFF2-40B4-BE49-F238E27FC236}">
                <a16:creationId xmlns:a16="http://schemas.microsoft.com/office/drawing/2014/main" id="{7C263832-33B5-CA4B-83F1-C062B898BD2F}"/>
              </a:ext>
            </a:extLst>
          </p:cNvPr>
          <p:cNvSpPr/>
          <p:nvPr/>
        </p:nvSpPr>
        <p:spPr>
          <a:xfrm rot="5400000">
            <a:off x="6814018" y="4724436"/>
            <a:ext cx="604157" cy="964913"/>
          </a:xfrm>
          <a:prstGeom prst="rightArrow">
            <a:avLst/>
          </a:prstGeom>
          <a:solidFill>
            <a:schemeClr val="accent5">
              <a:lumMod val="40000"/>
              <a:lumOff val="60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11" name="角丸四角形 10">
            <a:extLst>
              <a:ext uri="{FF2B5EF4-FFF2-40B4-BE49-F238E27FC236}">
                <a16:creationId xmlns:a16="http://schemas.microsoft.com/office/drawing/2014/main" id="{B8C8772B-4DCD-3746-9B99-960034CC87AF}"/>
              </a:ext>
            </a:extLst>
          </p:cNvPr>
          <p:cNvSpPr/>
          <p:nvPr/>
        </p:nvSpPr>
        <p:spPr>
          <a:xfrm>
            <a:off x="5342438" y="4820638"/>
            <a:ext cx="3556363" cy="254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pic>
        <p:nvPicPr>
          <p:cNvPr id="12" name="図 11">
            <a:extLst>
              <a:ext uri="{FF2B5EF4-FFF2-40B4-BE49-F238E27FC236}">
                <a16:creationId xmlns:a16="http://schemas.microsoft.com/office/drawing/2014/main" id="{B27255BA-283A-0E46-B54B-F387B1ACD90C}"/>
              </a:ext>
            </a:extLst>
          </p:cNvPr>
          <p:cNvPicPr>
            <a:picLocks noChangeAspect="1"/>
          </p:cNvPicPr>
          <p:nvPr/>
        </p:nvPicPr>
        <p:blipFill>
          <a:blip r:embed="rId2"/>
          <a:stretch>
            <a:fillRect/>
          </a:stretch>
        </p:blipFill>
        <p:spPr>
          <a:xfrm>
            <a:off x="2554757" y="3867559"/>
            <a:ext cx="1880775" cy="499278"/>
          </a:xfrm>
          <a:prstGeom prst="rect">
            <a:avLst/>
          </a:prstGeom>
        </p:spPr>
      </p:pic>
      <p:pic>
        <p:nvPicPr>
          <p:cNvPr id="13" name="図 12">
            <a:extLst>
              <a:ext uri="{FF2B5EF4-FFF2-40B4-BE49-F238E27FC236}">
                <a16:creationId xmlns:a16="http://schemas.microsoft.com/office/drawing/2014/main" id="{73A7015A-65EC-4048-8249-70B765123133}"/>
              </a:ext>
            </a:extLst>
          </p:cNvPr>
          <p:cNvPicPr>
            <a:picLocks noChangeAspect="1"/>
          </p:cNvPicPr>
          <p:nvPr/>
        </p:nvPicPr>
        <p:blipFill>
          <a:blip r:embed="rId3"/>
          <a:stretch>
            <a:fillRect/>
          </a:stretch>
        </p:blipFill>
        <p:spPr>
          <a:xfrm>
            <a:off x="500818" y="3311878"/>
            <a:ext cx="1980928" cy="1924560"/>
          </a:xfrm>
          <a:prstGeom prst="rect">
            <a:avLst/>
          </a:prstGeom>
        </p:spPr>
      </p:pic>
      <p:sp>
        <p:nvSpPr>
          <p:cNvPr id="14" name="テキスト ボックス 13">
            <a:extLst>
              <a:ext uri="{FF2B5EF4-FFF2-40B4-BE49-F238E27FC236}">
                <a16:creationId xmlns:a16="http://schemas.microsoft.com/office/drawing/2014/main" id="{AAD18DB7-2550-C94E-9298-519CD6CDDA11}"/>
              </a:ext>
            </a:extLst>
          </p:cNvPr>
          <p:cNvSpPr txBox="1"/>
          <p:nvPr/>
        </p:nvSpPr>
        <p:spPr>
          <a:xfrm>
            <a:off x="2741673" y="3844950"/>
            <a:ext cx="377026" cy="242374"/>
          </a:xfrm>
          <a:prstGeom prst="rect">
            <a:avLst/>
          </a:prstGeom>
          <a:noFill/>
        </p:spPr>
        <p:txBody>
          <a:bodyPr wrap="none" rtlCol="0">
            <a:spAutoFit/>
          </a:bodyPr>
          <a:lstStyle/>
          <a:p>
            <a:r>
              <a:rPr lang="ja-JP" altLang="en-US" sz="600"/>
              <a:t>報道</a:t>
            </a:r>
            <a:endParaRPr lang="en-US" altLang="ja-JP" sz="600" dirty="0"/>
          </a:p>
          <a:p>
            <a:r>
              <a:rPr lang="ja-JP" altLang="en-US" sz="375"/>
              <a:t>ニュース</a:t>
            </a:r>
            <a:endParaRPr lang="ja-JP" altLang="en-US" sz="600"/>
          </a:p>
        </p:txBody>
      </p:sp>
      <p:pic>
        <p:nvPicPr>
          <p:cNvPr id="15" name="図 14">
            <a:extLst>
              <a:ext uri="{FF2B5EF4-FFF2-40B4-BE49-F238E27FC236}">
                <a16:creationId xmlns:a16="http://schemas.microsoft.com/office/drawing/2014/main" id="{C480A541-AFFB-BD4B-8C1B-3DEDC6113C3B}"/>
              </a:ext>
            </a:extLst>
          </p:cNvPr>
          <p:cNvPicPr>
            <a:picLocks noChangeAspect="1"/>
          </p:cNvPicPr>
          <p:nvPr/>
        </p:nvPicPr>
        <p:blipFill>
          <a:blip r:embed="rId4"/>
          <a:stretch>
            <a:fillRect/>
          </a:stretch>
        </p:blipFill>
        <p:spPr>
          <a:xfrm>
            <a:off x="3371423" y="3583463"/>
            <a:ext cx="319820" cy="276689"/>
          </a:xfrm>
          <a:prstGeom prst="rect">
            <a:avLst/>
          </a:prstGeom>
        </p:spPr>
      </p:pic>
      <p:sp>
        <p:nvSpPr>
          <p:cNvPr id="16" name="正方形/長方形 15">
            <a:extLst>
              <a:ext uri="{FF2B5EF4-FFF2-40B4-BE49-F238E27FC236}">
                <a16:creationId xmlns:a16="http://schemas.microsoft.com/office/drawing/2014/main" id="{DDE4B145-FF47-AF46-83D2-3EF76D6D32EF}"/>
              </a:ext>
            </a:extLst>
          </p:cNvPr>
          <p:cNvSpPr/>
          <p:nvPr/>
        </p:nvSpPr>
        <p:spPr>
          <a:xfrm>
            <a:off x="1030608" y="5049790"/>
            <a:ext cx="857927" cy="253916"/>
          </a:xfrm>
          <a:prstGeom prst="rect">
            <a:avLst/>
          </a:prstGeom>
        </p:spPr>
        <p:txBody>
          <a:bodyPr wrap="none">
            <a:spAutoFit/>
          </a:bodyPr>
          <a:lstStyle/>
          <a:p>
            <a:r>
              <a:rPr lang="ja-JP" altLang="en-US" sz="1050" b="1">
                <a:solidFill>
                  <a:srgbClr val="0070C0"/>
                </a:solidFill>
              </a:rPr>
              <a:t>取材・制作</a:t>
            </a:r>
            <a:endParaRPr lang="ja-JP" altLang="en-US" sz="1050"/>
          </a:p>
        </p:txBody>
      </p:sp>
      <p:sp>
        <p:nvSpPr>
          <p:cNvPr id="17" name="正方形/長方形 16">
            <a:extLst>
              <a:ext uri="{FF2B5EF4-FFF2-40B4-BE49-F238E27FC236}">
                <a16:creationId xmlns:a16="http://schemas.microsoft.com/office/drawing/2014/main" id="{8F715905-E617-E74A-96E1-26B7A4ADD429}"/>
              </a:ext>
            </a:extLst>
          </p:cNvPr>
          <p:cNvSpPr/>
          <p:nvPr/>
        </p:nvSpPr>
        <p:spPr>
          <a:xfrm>
            <a:off x="2781783" y="5059587"/>
            <a:ext cx="1261884" cy="253916"/>
          </a:xfrm>
          <a:prstGeom prst="rect">
            <a:avLst/>
          </a:prstGeom>
        </p:spPr>
        <p:txBody>
          <a:bodyPr wrap="none">
            <a:spAutoFit/>
          </a:bodyPr>
          <a:lstStyle/>
          <a:p>
            <a:r>
              <a:rPr lang="ja-JP" altLang="en-US" sz="1050" b="1">
                <a:solidFill>
                  <a:srgbClr val="0070C0"/>
                </a:solidFill>
              </a:rPr>
              <a:t>視る、聴く、読む</a:t>
            </a:r>
            <a:endParaRPr lang="ja-JP" altLang="en-US" sz="1050"/>
          </a:p>
        </p:txBody>
      </p:sp>
      <p:sp>
        <p:nvSpPr>
          <p:cNvPr id="18" name="右矢印 17">
            <a:extLst>
              <a:ext uri="{FF2B5EF4-FFF2-40B4-BE49-F238E27FC236}">
                <a16:creationId xmlns:a16="http://schemas.microsoft.com/office/drawing/2014/main" id="{06D87C6C-7EB5-B948-84D3-145ED419C075}"/>
              </a:ext>
            </a:extLst>
          </p:cNvPr>
          <p:cNvSpPr/>
          <p:nvPr/>
        </p:nvSpPr>
        <p:spPr>
          <a:xfrm>
            <a:off x="2274424" y="3824237"/>
            <a:ext cx="241161" cy="459712"/>
          </a:xfrm>
          <a:prstGeom prst="rightArrow">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19" name="右矢印 18">
            <a:extLst>
              <a:ext uri="{FF2B5EF4-FFF2-40B4-BE49-F238E27FC236}">
                <a16:creationId xmlns:a16="http://schemas.microsoft.com/office/drawing/2014/main" id="{47506CE6-2D67-7A44-9D67-02FC16CCDC4D}"/>
              </a:ext>
            </a:extLst>
          </p:cNvPr>
          <p:cNvSpPr/>
          <p:nvPr/>
        </p:nvSpPr>
        <p:spPr>
          <a:xfrm>
            <a:off x="4529275" y="3604334"/>
            <a:ext cx="724988" cy="899518"/>
          </a:xfrm>
          <a:prstGeom prst="rightArrow">
            <a:avLst/>
          </a:prstGeom>
          <a:solidFill>
            <a:schemeClr val="accent4">
              <a:lumMod val="40000"/>
              <a:lumOff val="60000"/>
            </a:schemeClr>
          </a:solidFill>
          <a:ln w="19050">
            <a:solidFill>
              <a:srgbClr val="A4000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solidFill>
                <a:srgbClr val="C00000"/>
              </a:solidFill>
            </a:endParaRPr>
          </a:p>
        </p:txBody>
      </p:sp>
      <p:sp>
        <p:nvSpPr>
          <p:cNvPr id="20" name="正方形/長方形 19">
            <a:extLst>
              <a:ext uri="{FF2B5EF4-FFF2-40B4-BE49-F238E27FC236}">
                <a16:creationId xmlns:a16="http://schemas.microsoft.com/office/drawing/2014/main" id="{DCF18B6A-7D9F-1C47-9C24-F5AB96D78FEA}"/>
              </a:ext>
            </a:extLst>
          </p:cNvPr>
          <p:cNvSpPr/>
          <p:nvPr/>
        </p:nvSpPr>
        <p:spPr>
          <a:xfrm>
            <a:off x="5243476" y="3686228"/>
            <a:ext cx="1531188" cy="784830"/>
          </a:xfrm>
          <a:prstGeom prst="rect">
            <a:avLst/>
          </a:prstGeom>
        </p:spPr>
        <p:txBody>
          <a:bodyPr wrap="none">
            <a:spAutoFit/>
          </a:bodyPr>
          <a:lstStyle/>
          <a:p>
            <a:r>
              <a:rPr lang="ja-JP" altLang="en-US" sz="1500" b="1">
                <a:solidFill>
                  <a:srgbClr val="0070C0"/>
                </a:solidFill>
              </a:rPr>
              <a:t>能動的に</a:t>
            </a:r>
            <a:endParaRPr lang="en-US" altLang="ja-JP" sz="1500" b="1" dirty="0">
              <a:solidFill>
                <a:srgbClr val="0070C0"/>
              </a:solidFill>
            </a:endParaRPr>
          </a:p>
          <a:p>
            <a:r>
              <a:rPr lang="ja-JP" altLang="en-US" sz="1500" b="1">
                <a:solidFill>
                  <a:srgbClr val="0070C0"/>
                </a:solidFill>
              </a:rPr>
              <a:t>レスポンスを</a:t>
            </a:r>
            <a:endParaRPr lang="en-US" altLang="ja-JP" sz="1500" b="1" dirty="0">
              <a:solidFill>
                <a:srgbClr val="0070C0"/>
              </a:solidFill>
            </a:endParaRPr>
          </a:p>
          <a:p>
            <a:r>
              <a:rPr lang="ja-JP" altLang="en-US" sz="1500" b="1">
                <a:solidFill>
                  <a:srgbClr val="0070C0"/>
                </a:solidFill>
              </a:rPr>
              <a:t>返す手段がない</a:t>
            </a:r>
            <a:endParaRPr lang="ja-JP" altLang="en-US" sz="1500"/>
          </a:p>
        </p:txBody>
      </p:sp>
      <p:sp>
        <p:nvSpPr>
          <p:cNvPr id="21" name="右矢印 20">
            <a:extLst>
              <a:ext uri="{FF2B5EF4-FFF2-40B4-BE49-F238E27FC236}">
                <a16:creationId xmlns:a16="http://schemas.microsoft.com/office/drawing/2014/main" id="{B2B1F99D-7574-CF44-81E7-1ED3EEA6B044}"/>
              </a:ext>
            </a:extLst>
          </p:cNvPr>
          <p:cNvSpPr/>
          <p:nvPr/>
        </p:nvSpPr>
        <p:spPr>
          <a:xfrm>
            <a:off x="6697709" y="3571637"/>
            <a:ext cx="604157" cy="964913"/>
          </a:xfrm>
          <a:prstGeom prst="rightArrow">
            <a:avLst/>
          </a:prstGeom>
          <a:solidFill>
            <a:schemeClr val="accent5">
              <a:lumMod val="40000"/>
              <a:lumOff val="60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22" name="正方形/長方形 21">
            <a:extLst>
              <a:ext uri="{FF2B5EF4-FFF2-40B4-BE49-F238E27FC236}">
                <a16:creationId xmlns:a16="http://schemas.microsoft.com/office/drawing/2014/main" id="{995F43F2-E03E-934F-8C63-5AE68FD69BFE}"/>
              </a:ext>
            </a:extLst>
          </p:cNvPr>
          <p:cNvSpPr/>
          <p:nvPr/>
        </p:nvSpPr>
        <p:spPr>
          <a:xfrm>
            <a:off x="7326613" y="3532991"/>
            <a:ext cx="2069797" cy="1061829"/>
          </a:xfrm>
          <a:prstGeom prst="rect">
            <a:avLst/>
          </a:prstGeom>
        </p:spPr>
        <p:txBody>
          <a:bodyPr wrap="none">
            <a:spAutoFit/>
          </a:bodyPr>
          <a:lstStyle/>
          <a:p>
            <a:r>
              <a:rPr lang="ja-JP" altLang="en-US" sz="2100" b="1">
                <a:solidFill>
                  <a:srgbClr val="0070C0"/>
                </a:solidFill>
              </a:rPr>
              <a:t>社会への無関心</a:t>
            </a:r>
            <a:endParaRPr lang="en-US" altLang="ja-JP" sz="2100" b="1" dirty="0">
              <a:solidFill>
                <a:srgbClr val="0070C0"/>
              </a:solidFill>
            </a:endParaRPr>
          </a:p>
          <a:p>
            <a:r>
              <a:rPr lang="ja-JP" altLang="en-US" sz="2100" b="1">
                <a:solidFill>
                  <a:srgbClr val="0070C0"/>
                </a:solidFill>
              </a:rPr>
              <a:t>メディア離れ</a:t>
            </a:r>
            <a:endParaRPr lang="en-US" altLang="ja-JP" sz="2100" b="1" dirty="0">
              <a:solidFill>
                <a:srgbClr val="0070C0"/>
              </a:solidFill>
            </a:endParaRPr>
          </a:p>
          <a:p>
            <a:r>
              <a:rPr lang="ja-JP" altLang="en-US" sz="2100" b="1">
                <a:solidFill>
                  <a:srgbClr val="0070C0"/>
                </a:solidFill>
              </a:rPr>
              <a:t>閉塞感</a:t>
            </a:r>
            <a:r>
              <a:rPr lang="en-US" altLang="ja-JP" sz="2100" b="1" dirty="0">
                <a:solidFill>
                  <a:srgbClr val="0070C0"/>
                </a:solidFill>
              </a:rPr>
              <a:t>  </a:t>
            </a:r>
            <a:r>
              <a:rPr lang="ja-JP" altLang="en-US" sz="1500" b="1">
                <a:solidFill>
                  <a:srgbClr val="0070C0"/>
                </a:solidFill>
              </a:rPr>
              <a:t>等</a:t>
            </a:r>
            <a:endParaRPr lang="ja-JP" altLang="en-US" sz="2100"/>
          </a:p>
        </p:txBody>
      </p:sp>
      <p:sp>
        <p:nvSpPr>
          <p:cNvPr id="23" name="円形吹き出し 22">
            <a:extLst>
              <a:ext uri="{FF2B5EF4-FFF2-40B4-BE49-F238E27FC236}">
                <a16:creationId xmlns:a16="http://schemas.microsoft.com/office/drawing/2014/main" id="{F96AED5D-A354-974F-9AED-189CF21AE3E4}"/>
              </a:ext>
            </a:extLst>
          </p:cNvPr>
          <p:cNvSpPr/>
          <p:nvPr/>
        </p:nvSpPr>
        <p:spPr>
          <a:xfrm>
            <a:off x="3074024" y="2936079"/>
            <a:ext cx="955596" cy="542351"/>
          </a:xfrm>
          <a:prstGeom prst="wedgeEllipseCallout">
            <a:avLst>
              <a:gd name="adj1" fmla="val 24188"/>
              <a:gd name="adj2" fmla="val 8091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24" name="円形吹き出し 23">
            <a:extLst>
              <a:ext uri="{FF2B5EF4-FFF2-40B4-BE49-F238E27FC236}">
                <a16:creationId xmlns:a16="http://schemas.microsoft.com/office/drawing/2014/main" id="{C8947186-818A-CF42-B1CB-C7E484BB32D8}"/>
              </a:ext>
            </a:extLst>
          </p:cNvPr>
          <p:cNvSpPr/>
          <p:nvPr/>
        </p:nvSpPr>
        <p:spPr>
          <a:xfrm>
            <a:off x="4036309" y="2941359"/>
            <a:ext cx="1633108" cy="537071"/>
          </a:xfrm>
          <a:prstGeom prst="wedgeEllipseCallout">
            <a:avLst>
              <a:gd name="adj1" fmla="val -39763"/>
              <a:gd name="adj2" fmla="val 10580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25" name="円形吹き出し 24">
            <a:extLst>
              <a:ext uri="{FF2B5EF4-FFF2-40B4-BE49-F238E27FC236}">
                <a16:creationId xmlns:a16="http://schemas.microsoft.com/office/drawing/2014/main" id="{90DD3D85-D0AC-CD45-8A88-F309C2163C66}"/>
              </a:ext>
            </a:extLst>
          </p:cNvPr>
          <p:cNvSpPr/>
          <p:nvPr/>
        </p:nvSpPr>
        <p:spPr>
          <a:xfrm>
            <a:off x="567080" y="2774300"/>
            <a:ext cx="1287575" cy="596363"/>
          </a:xfrm>
          <a:prstGeom prst="wedgeEllipseCallout">
            <a:avLst>
              <a:gd name="adj1" fmla="val 7981"/>
              <a:gd name="adj2" fmla="val 7922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26" name="正方形/長方形 25">
            <a:extLst>
              <a:ext uri="{FF2B5EF4-FFF2-40B4-BE49-F238E27FC236}">
                <a16:creationId xmlns:a16="http://schemas.microsoft.com/office/drawing/2014/main" id="{FF6DBEDC-C7A0-7D46-B663-93E7F67542E5}"/>
              </a:ext>
            </a:extLst>
          </p:cNvPr>
          <p:cNvSpPr/>
          <p:nvPr/>
        </p:nvSpPr>
        <p:spPr>
          <a:xfrm>
            <a:off x="3098391" y="3033390"/>
            <a:ext cx="1016390" cy="323165"/>
          </a:xfrm>
          <a:prstGeom prst="rect">
            <a:avLst/>
          </a:prstGeom>
        </p:spPr>
        <p:txBody>
          <a:bodyPr wrap="square">
            <a:spAutoFit/>
          </a:bodyPr>
          <a:lstStyle/>
          <a:p>
            <a:r>
              <a:rPr lang="ja-JP" altLang="en-US" sz="1500" b="1">
                <a:solidFill>
                  <a:srgbClr val="0070C0"/>
                </a:solidFill>
              </a:rPr>
              <a:t>わからん</a:t>
            </a:r>
            <a:endParaRPr lang="ja-JP" altLang="en-US" sz="1500"/>
          </a:p>
        </p:txBody>
      </p:sp>
      <p:sp>
        <p:nvSpPr>
          <p:cNvPr id="27" name="正方形/長方形 26">
            <a:extLst>
              <a:ext uri="{FF2B5EF4-FFF2-40B4-BE49-F238E27FC236}">
                <a16:creationId xmlns:a16="http://schemas.microsoft.com/office/drawing/2014/main" id="{D134823D-79AA-2C43-8CF5-D18806A537E0}"/>
              </a:ext>
            </a:extLst>
          </p:cNvPr>
          <p:cNvSpPr/>
          <p:nvPr/>
        </p:nvSpPr>
        <p:spPr>
          <a:xfrm>
            <a:off x="3928588" y="3015050"/>
            <a:ext cx="1930037" cy="461665"/>
          </a:xfrm>
          <a:prstGeom prst="rect">
            <a:avLst/>
          </a:prstGeom>
        </p:spPr>
        <p:txBody>
          <a:bodyPr wrap="square">
            <a:spAutoFit/>
          </a:bodyPr>
          <a:lstStyle/>
          <a:p>
            <a:pPr algn="ctr"/>
            <a:r>
              <a:rPr lang="ja-JP" altLang="en-US" sz="1200" b="1">
                <a:solidFill>
                  <a:srgbClr val="0070C0"/>
                </a:solidFill>
              </a:rPr>
              <a:t>視ても読んでも</a:t>
            </a:r>
            <a:endParaRPr lang="en-US" altLang="ja-JP" sz="1200" b="1" dirty="0">
              <a:solidFill>
                <a:srgbClr val="0070C0"/>
              </a:solidFill>
            </a:endParaRPr>
          </a:p>
          <a:p>
            <a:pPr algn="ctr"/>
            <a:r>
              <a:rPr lang="ja-JP" altLang="en-US" sz="1200" b="1">
                <a:solidFill>
                  <a:srgbClr val="0070C0"/>
                </a:solidFill>
              </a:rPr>
              <a:t>それだけだし・・</a:t>
            </a:r>
            <a:endParaRPr lang="en-US" altLang="ja-JP" sz="1200" b="1" dirty="0">
              <a:solidFill>
                <a:srgbClr val="0070C0"/>
              </a:solidFill>
            </a:endParaRPr>
          </a:p>
        </p:txBody>
      </p:sp>
      <p:sp>
        <p:nvSpPr>
          <p:cNvPr id="28" name="正方形/長方形 27">
            <a:extLst>
              <a:ext uri="{FF2B5EF4-FFF2-40B4-BE49-F238E27FC236}">
                <a16:creationId xmlns:a16="http://schemas.microsoft.com/office/drawing/2014/main" id="{FCC9B657-682C-D942-9346-B6E17A0B2D4C}"/>
              </a:ext>
            </a:extLst>
          </p:cNvPr>
          <p:cNvSpPr/>
          <p:nvPr/>
        </p:nvSpPr>
        <p:spPr>
          <a:xfrm>
            <a:off x="569315" y="2889195"/>
            <a:ext cx="1261884" cy="461665"/>
          </a:xfrm>
          <a:prstGeom prst="rect">
            <a:avLst/>
          </a:prstGeom>
        </p:spPr>
        <p:txBody>
          <a:bodyPr wrap="none">
            <a:spAutoFit/>
          </a:bodyPr>
          <a:lstStyle/>
          <a:p>
            <a:pPr algn="ctr"/>
            <a:r>
              <a:rPr lang="ja-JP" altLang="en-US" sz="1200" b="1">
                <a:solidFill>
                  <a:srgbClr val="0070C0"/>
                </a:solidFill>
              </a:rPr>
              <a:t>伝わっているの</a:t>
            </a:r>
            <a:endParaRPr lang="en-US" altLang="ja-JP" sz="1200" b="1" dirty="0">
              <a:solidFill>
                <a:srgbClr val="0070C0"/>
              </a:solidFill>
            </a:endParaRPr>
          </a:p>
          <a:p>
            <a:pPr algn="ctr"/>
            <a:r>
              <a:rPr lang="ja-JP" altLang="en-US" sz="1200" b="1">
                <a:solidFill>
                  <a:srgbClr val="0070C0"/>
                </a:solidFill>
              </a:rPr>
              <a:t>だろうか？</a:t>
            </a:r>
            <a:endParaRPr lang="ja-JP" altLang="en-US" sz="1200"/>
          </a:p>
        </p:txBody>
      </p:sp>
      <p:sp>
        <p:nvSpPr>
          <p:cNvPr id="29" name="正方形/長方形 28">
            <a:extLst>
              <a:ext uri="{FF2B5EF4-FFF2-40B4-BE49-F238E27FC236}">
                <a16:creationId xmlns:a16="http://schemas.microsoft.com/office/drawing/2014/main" id="{655E2DAE-46B2-DD46-81EF-BF0DA4572A15}"/>
              </a:ext>
            </a:extLst>
          </p:cNvPr>
          <p:cNvSpPr/>
          <p:nvPr/>
        </p:nvSpPr>
        <p:spPr>
          <a:xfrm>
            <a:off x="1816522" y="3008224"/>
            <a:ext cx="1269307" cy="646331"/>
          </a:xfrm>
          <a:prstGeom prst="rect">
            <a:avLst/>
          </a:prstGeom>
        </p:spPr>
        <p:txBody>
          <a:bodyPr wrap="square">
            <a:spAutoFit/>
          </a:bodyPr>
          <a:lstStyle/>
          <a:p>
            <a:pPr algn="ctr"/>
            <a:r>
              <a:rPr lang="ja-JP" altLang="en-US" sz="900" b="1">
                <a:solidFill>
                  <a:srgbClr val="0070C0"/>
                </a:solidFill>
              </a:rPr>
              <a:t>受け手である人々が</a:t>
            </a:r>
            <a:endParaRPr lang="en-US" altLang="ja-JP" sz="900" b="1" dirty="0">
              <a:solidFill>
                <a:srgbClr val="0070C0"/>
              </a:solidFill>
            </a:endParaRPr>
          </a:p>
          <a:p>
            <a:pPr algn="ctr"/>
            <a:r>
              <a:rPr lang="ja-JP" altLang="en-US" sz="900" b="1">
                <a:solidFill>
                  <a:srgbClr val="0070C0"/>
                </a:solidFill>
              </a:rPr>
              <a:t>どういう認識かを</a:t>
            </a:r>
            <a:endParaRPr lang="en-US" altLang="ja-JP" sz="900" b="1" dirty="0">
              <a:solidFill>
                <a:srgbClr val="0070C0"/>
              </a:solidFill>
            </a:endParaRPr>
          </a:p>
          <a:p>
            <a:pPr algn="ctr"/>
            <a:r>
              <a:rPr lang="ja-JP" altLang="en-US" sz="900" b="1">
                <a:solidFill>
                  <a:srgbClr val="0070C0"/>
                </a:solidFill>
              </a:rPr>
              <a:t>把握する術は</a:t>
            </a:r>
            <a:endParaRPr lang="en-US" altLang="ja-JP" sz="900" b="1" dirty="0">
              <a:solidFill>
                <a:srgbClr val="0070C0"/>
              </a:solidFill>
            </a:endParaRPr>
          </a:p>
          <a:p>
            <a:pPr algn="ctr"/>
            <a:r>
              <a:rPr lang="ja-JP" altLang="en-US" sz="900" b="1">
                <a:solidFill>
                  <a:srgbClr val="0070C0"/>
                </a:solidFill>
              </a:rPr>
              <a:t>殆どない</a:t>
            </a:r>
            <a:endParaRPr lang="ja-JP" altLang="en-US" sz="900"/>
          </a:p>
        </p:txBody>
      </p:sp>
      <p:sp>
        <p:nvSpPr>
          <p:cNvPr id="30" name="正方形/長方形 29">
            <a:extLst>
              <a:ext uri="{FF2B5EF4-FFF2-40B4-BE49-F238E27FC236}">
                <a16:creationId xmlns:a16="http://schemas.microsoft.com/office/drawing/2014/main" id="{C1A67756-E1B5-2444-B556-B0100FB882CC}"/>
              </a:ext>
            </a:extLst>
          </p:cNvPr>
          <p:cNvSpPr/>
          <p:nvPr/>
        </p:nvSpPr>
        <p:spPr>
          <a:xfrm>
            <a:off x="932983" y="4837521"/>
            <a:ext cx="963725" cy="248209"/>
          </a:xfrm>
          <a:prstGeom prst="rect">
            <a:avLst/>
          </a:prstGeom>
        </p:spPr>
        <p:txBody>
          <a:bodyPr wrap="none">
            <a:spAutoFit/>
          </a:bodyPr>
          <a:lstStyle/>
          <a:p>
            <a:r>
              <a:rPr lang="ja-JP" altLang="en-US" sz="1013" b="1">
                <a:solidFill>
                  <a:schemeClr val="bg1"/>
                </a:solidFill>
              </a:rPr>
              <a:t>情報の送り手</a:t>
            </a:r>
            <a:endParaRPr lang="ja-JP" altLang="en-US" sz="1013">
              <a:solidFill>
                <a:schemeClr val="bg1"/>
              </a:solidFill>
            </a:endParaRPr>
          </a:p>
        </p:txBody>
      </p:sp>
      <p:sp>
        <p:nvSpPr>
          <p:cNvPr id="31" name="正方形/長方形 30">
            <a:extLst>
              <a:ext uri="{FF2B5EF4-FFF2-40B4-BE49-F238E27FC236}">
                <a16:creationId xmlns:a16="http://schemas.microsoft.com/office/drawing/2014/main" id="{D6B897B3-F63A-C24C-97FF-829B9F0B1166}"/>
              </a:ext>
            </a:extLst>
          </p:cNvPr>
          <p:cNvSpPr/>
          <p:nvPr/>
        </p:nvSpPr>
        <p:spPr>
          <a:xfrm>
            <a:off x="2929250" y="4837521"/>
            <a:ext cx="963725" cy="248209"/>
          </a:xfrm>
          <a:prstGeom prst="rect">
            <a:avLst/>
          </a:prstGeom>
        </p:spPr>
        <p:txBody>
          <a:bodyPr wrap="none">
            <a:spAutoFit/>
          </a:bodyPr>
          <a:lstStyle/>
          <a:p>
            <a:r>
              <a:rPr lang="ja-JP" altLang="en-US" sz="1013" b="1">
                <a:solidFill>
                  <a:schemeClr val="bg1"/>
                </a:solidFill>
              </a:rPr>
              <a:t>情報の受け手</a:t>
            </a:r>
            <a:endParaRPr lang="ja-JP" altLang="en-US" sz="1013">
              <a:solidFill>
                <a:schemeClr val="bg1"/>
              </a:solidFill>
            </a:endParaRPr>
          </a:p>
        </p:txBody>
      </p:sp>
      <p:sp>
        <p:nvSpPr>
          <p:cNvPr id="32" name="正方形/長方形 31">
            <a:extLst>
              <a:ext uri="{FF2B5EF4-FFF2-40B4-BE49-F238E27FC236}">
                <a16:creationId xmlns:a16="http://schemas.microsoft.com/office/drawing/2014/main" id="{E08E7FF1-5E22-724F-9A62-CFD363F55F66}"/>
              </a:ext>
            </a:extLst>
          </p:cNvPr>
          <p:cNvSpPr/>
          <p:nvPr/>
        </p:nvSpPr>
        <p:spPr>
          <a:xfrm>
            <a:off x="4948105" y="5500200"/>
            <a:ext cx="4224233" cy="784830"/>
          </a:xfrm>
          <a:prstGeom prst="rect">
            <a:avLst/>
          </a:prstGeom>
        </p:spPr>
        <p:txBody>
          <a:bodyPr wrap="none">
            <a:spAutoFit/>
          </a:bodyPr>
          <a:lstStyle/>
          <a:p>
            <a:r>
              <a:rPr lang="ja-JP" altLang="en-US" sz="4500" b="1">
                <a:solidFill>
                  <a:srgbClr val="0070C0"/>
                </a:solidFill>
              </a:rPr>
              <a:t>人間疎外の社会</a:t>
            </a:r>
            <a:endParaRPr lang="en-US" altLang="ja-JP" sz="4500" b="1" dirty="0">
              <a:solidFill>
                <a:srgbClr val="0070C0"/>
              </a:solidFill>
            </a:endParaRPr>
          </a:p>
        </p:txBody>
      </p:sp>
      <p:sp>
        <p:nvSpPr>
          <p:cNvPr id="33" name="正方形/長方形 32">
            <a:extLst>
              <a:ext uri="{FF2B5EF4-FFF2-40B4-BE49-F238E27FC236}">
                <a16:creationId xmlns:a16="http://schemas.microsoft.com/office/drawing/2014/main" id="{6FDF77B7-1C3E-6F4B-A1AD-34B0341A8BC0}"/>
              </a:ext>
            </a:extLst>
          </p:cNvPr>
          <p:cNvSpPr/>
          <p:nvPr/>
        </p:nvSpPr>
        <p:spPr>
          <a:xfrm>
            <a:off x="6433085" y="4837521"/>
            <a:ext cx="1353256" cy="248209"/>
          </a:xfrm>
          <a:prstGeom prst="rect">
            <a:avLst/>
          </a:prstGeom>
        </p:spPr>
        <p:txBody>
          <a:bodyPr wrap="none">
            <a:spAutoFit/>
          </a:bodyPr>
          <a:lstStyle/>
          <a:p>
            <a:r>
              <a:rPr lang="ja-JP" altLang="en-US" sz="1013" b="1">
                <a:solidFill>
                  <a:schemeClr val="bg1"/>
                </a:solidFill>
              </a:rPr>
              <a:t>合理的選択としての</a:t>
            </a:r>
            <a:endParaRPr lang="ja-JP" altLang="en-US" sz="1013">
              <a:solidFill>
                <a:schemeClr val="bg1"/>
              </a:solidFill>
            </a:endParaRPr>
          </a:p>
        </p:txBody>
      </p:sp>
      <p:sp>
        <p:nvSpPr>
          <p:cNvPr id="35" name="正方形/長方形 34">
            <a:extLst>
              <a:ext uri="{FF2B5EF4-FFF2-40B4-BE49-F238E27FC236}">
                <a16:creationId xmlns:a16="http://schemas.microsoft.com/office/drawing/2014/main" id="{D73058C2-773B-1145-B1C1-B139A3B3761A}"/>
              </a:ext>
            </a:extLst>
          </p:cNvPr>
          <p:cNvSpPr/>
          <p:nvPr/>
        </p:nvSpPr>
        <p:spPr>
          <a:xfrm rot="5400000">
            <a:off x="4930139" y="-4208373"/>
            <a:ext cx="45719" cy="9906001"/>
          </a:xfrm>
          <a:prstGeom prst="rect">
            <a:avLst/>
          </a:prstGeom>
          <a:pattFill prst="dkDnDiag">
            <a:fgClr>
              <a:srgbClr val="1CC6D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スライド番号プレースホルダー 2">
            <a:extLst>
              <a:ext uri="{FF2B5EF4-FFF2-40B4-BE49-F238E27FC236}">
                <a16:creationId xmlns:a16="http://schemas.microsoft.com/office/drawing/2014/main" id="{E1CECB0B-9BFA-394E-9496-76A5BF347012}"/>
              </a:ext>
            </a:extLst>
          </p:cNvPr>
          <p:cNvSpPr>
            <a:spLocks noGrp="1"/>
          </p:cNvSpPr>
          <p:nvPr>
            <p:ph type="sldNum" sz="quarter" idx="12"/>
          </p:nvPr>
        </p:nvSpPr>
        <p:spPr/>
        <p:txBody>
          <a:bodyPr/>
          <a:lstStyle/>
          <a:p>
            <a:fld id="{A24A08D3-4842-684C-BE54-C9E1F2E8DB8B}" type="slidenum">
              <a:rPr kumimoji="1" lang="ja-JP" altLang="en-US" smtClean="0"/>
              <a:t>6</a:t>
            </a:fld>
            <a:endParaRPr kumimoji="1" lang="ja-JP" altLang="en-US"/>
          </a:p>
        </p:txBody>
      </p:sp>
    </p:spTree>
    <p:extLst>
      <p:ext uri="{BB962C8B-B14F-4D97-AF65-F5344CB8AC3E}">
        <p14:creationId xmlns:p14="http://schemas.microsoft.com/office/powerpoint/2010/main" val="36526921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吹き出し 3">
            <a:extLst>
              <a:ext uri="{FF2B5EF4-FFF2-40B4-BE49-F238E27FC236}">
                <a16:creationId xmlns:a16="http://schemas.microsoft.com/office/drawing/2014/main" id="{B5E435FE-5617-A04F-8400-D7ACDC8BC05C}"/>
              </a:ext>
            </a:extLst>
          </p:cNvPr>
          <p:cNvSpPr/>
          <p:nvPr/>
        </p:nvSpPr>
        <p:spPr>
          <a:xfrm>
            <a:off x="5064369" y="3104942"/>
            <a:ext cx="1075174" cy="854110"/>
          </a:xfrm>
          <a:prstGeom prst="wedgeRoundRectCallout">
            <a:avLst>
              <a:gd name="adj1" fmla="val 24027"/>
              <a:gd name="adj2" fmla="val 61324"/>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四角形吹き出し 4">
            <a:extLst>
              <a:ext uri="{FF2B5EF4-FFF2-40B4-BE49-F238E27FC236}">
                <a16:creationId xmlns:a16="http://schemas.microsoft.com/office/drawing/2014/main" id="{B78996F9-2263-1B4C-8E94-C008245D9F24}"/>
              </a:ext>
            </a:extLst>
          </p:cNvPr>
          <p:cNvSpPr/>
          <p:nvPr/>
        </p:nvSpPr>
        <p:spPr>
          <a:xfrm>
            <a:off x="84080" y="2441752"/>
            <a:ext cx="1135464" cy="633046"/>
          </a:xfrm>
          <a:prstGeom prst="wedgeRectCallout">
            <a:avLst>
              <a:gd name="adj1" fmla="val 31379"/>
              <a:gd name="adj2" fmla="val 6091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四角形吹き出し 5">
            <a:extLst>
              <a:ext uri="{FF2B5EF4-FFF2-40B4-BE49-F238E27FC236}">
                <a16:creationId xmlns:a16="http://schemas.microsoft.com/office/drawing/2014/main" id="{A45F0166-5F00-6147-9A99-A15575FCF100}"/>
              </a:ext>
            </a:extLst>
          </p:cNvPr>
          <p:cNvSpPr/>
          <p:nvPr/>
        </p:nvSpPr>
        <p:spPr>
          <a:xfrm>
            <a:off x="84080" y="4443049"/>
            <a:ext cx="1135464" cy="1083546"/>
          </a:xfrm>
          <a:prstGeom prst="wedgeRectCallout">
            <a:avLst>
              <a:gd name="adj1" fmla="val 31379"/>
              <a:gd name="adj2" fmla="val 6091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右矢印 6">
            <a:extLst>
              <a:ext uri="{FF2B5EF4-FFF2-40B4-BE49-F238E27FC236}">
                <a16:creationId xmlns:a16="http://schemas.microsoft.com/office/drawing/2014/main" id="{5044F204-DF99-4D4B-83AE-4860856817C7}"/>
              </a:ext>
            </a:extLst>
          </p:cNvPr>
          <p:cNvSpPr/>
          <p:nvPr/>
        </p:nvSpPr>
        <p:spPr>
          <a:xfrm>
            <a:off x="1235949" y="2733152"/>
            <a:ext cx="1497204" cy="1205803"/>
          </a:xfrm>
          <a:prstGeom prst="rightArrow">
            <a:avLst>
              <a:gd name="adj1" fmla="val 73333"/>
              <a:gd name="adj2" fmla="val 2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右矢印 7">
            <a:extLst>
              <a:ext uri="{FF2B5EF4-FFF2-40B4-BE49-F238E27FC236}">
                <a16:creationId xmlns:a16="http://schemas.microsoft.com/office/drawing/2014/main" id="{397DB518-1AEB-AB45-9010-127ACC5F6232}"/>
              </a:ext>
            </a:extLst>
          </p:cNvPr>
          <p:cNvSpPr/>
          <p:nvPr/>
        </p:nvSpPr>
        <p:spPr>
          <a:xfrm rot="10800000">
            <a:off x="1245994" y="5588546"/>
            <a:ext cx="1507255" cy="420357"/>
          </a:xfrm>
          <a:prstGeom prst="rightArrow">
            <a:avLst>
              <a:gd name="adj1" fmla="val 73333"/>
              <a:gd name="adj2" fmla="val 404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F6B98944-B886-714B-8128-50AF2D114D9E}"/>
              </a:ext>
            </a:extLst>
          </p:cNvPr>
          <p:cNvSpPr txBox="1"/>
          <p:nvPr/>
        </p:nvSpPr>
        <p:spPr>
          <a:xfrm>
            <a:off x="3198721" y="5094517"/>
            <a:ext cx="1172116" cy="600164"/>
          </a:xfrm>
          <a:prstGeom prst="rect">
            <a:avLst/>
          </a:prstGeom>
          <a:noFill/>
        </p:spPr>
        <p:txBody>
          <a:bodyPr wrap="none" rtlCol="0">
            <a:spAutoFit/>
          </a:bodyPr>
          <a:lstStyle/>
          <a:p>
            <a:r>
              <a:rPr kumimoji="1" lang="ja-JP" altLang="en-US" sz="1100"/>
              <a:t>・市政モニター</a:t>
            </a:r>
            <a:endParaRPr kumimoji="1" lang="en-US" altLang="ja-JP" sz="1100" dirty="0"/>
          </a:p>
          <a:p>
            <a:r>
              <a:rPr kumimoji="1" lang="ja-JP" altLang="en-US" sz="1100"/>
              <a:t>　無作為抽出で</a:t>
            </a:r>
            <a:endParaRPr kumimoji="1" lang="en-US" altLang="ja-JP" sz="1100" dirty="0"/>
          </a:p>
          <a:p>
            <a:r>
              <a:rPr kumimoji="1" lang="ja-JP" altLang="en-US" sz="1100"/>
              <a:t>　回答依頼</a:t>
            </a:r>
            <a:endParaRPr kumimoji="1" lang="en-US" altLang="ja-JP" sz="1100" dirty="0"/>
          </a:p>
        </p:txBody>
      </p:sp>
      <p:sp>
        <p:nvSpPr>
          <p:cNvPr id="10" name="テキスト ボックス 9">
            <a:extLst>
              <a:ext uri="{FF2B5EF4-FFF2-40B4-BE49-F238E27FC236}">
                <a16:creationId xmlns:a16="http://schemas.microsoft.com/office/drawing/2014/main" id="{36F2A587-B2D5-0B44-829A-9175432C4B81}"/>
              </a:ext>
            </a:extLst>
          </p:cNvPr>
          <p:cNvSpPr txBox="1"/>
          <p:nvPr/>
        </p:nvSpPr>
        <p:spPr>
          <a:xfrm>
            <a:off x="3349447" y="5690586"/>
            <a:ext cx="1595309" cy="430887"/>
          </a:xfrm>
          <a:prstGeom prst="rect">
            <a:avLst/>
          </a:prstGeom>
          <a:noFill/>
        </p:spPr>
        <p:txBody>
          <a:bodyPr wrap="none" rtlCol="0">
            <a:spAutoFit/>
          </a:bodyPr>
          <a:lstStyle/>
          <a:p>
            <a:r>
              <a:rPr kumimoji="1" lang="ja-JP" altLang="en-US" sz="1100"/>
              <a:t>限られた機会、設問</a:t>
            </a:r>
            <a:endParaRPr kumimoji="1" lang="en-US" altLang="ja-JP" sz="1100" dirty="0"/>
          </a:p>
          <a:p>
            <a:r>
              <a:rPr kumimoji="1" lang="ja-JP" altLang="en-US" sz="1100"/>
              <a:t>回答者は毎回リセット</a:t>
            </a:r>
            <a:endParaRPr kumimoji="1" lang="en-US" altLang="ja-JP" sz="1100" dirty="0"/>
          </a:p>
        </p:txBody>
      </p:sp>
      <p:sp>
        <p:nvSpPr>
          <p:cNvPr id="11" name="正方形/長方形 10">
            <a:extLst>
              <a:ext uri="{FF2B5EF4-FFF2-40B4-BE49-F238E27FC236}">
                <a16:creationId xmlns:a16="http://schemas.microsoft.com/office/drawing/2014/main" id="{2CE407FD-BCA0-8242-88C2-5D64464D5571}"/>
              </a:ext>
            </a:extLst>
          </p:cNvPr>
          <p:cNvSpPr/>
          <p:nvPr/>
        </p:nvSpPr>
        <p:spPr>
          <a:xfrm>
            <a:off x="1482551" y="3138159"/>
            <a:ext cx="939940" cy="369332"/>
          </a:xfrm>
          <a:prstGeom prst="rect">
            <a:avLst/>
          </a:prstGeom>
        </p:spPr>
        <p:txBody>
          <a:bodyPr wrap="square">
            <a:spAutoFit/>
          </a:bodyPr>
          <a:lstStyle/>
          <a:p>
            <a:pPr algn="ctr"/>
            <a:r>
              <a:rPr kumimoji="1" lang="ja-JP" altLang="en-US">
                <a:solidFill>
                  <a:schemeClr val="bg1"/>
                </a:solidFill>
              </a:rPr>
              <a:t>広報</a:t>
            </a:r>
            <a:endParaRPr lang="ja-JP" altLang="en-US">
              <a:solidFill>
                <a:schemeClr val="bg1"/>
              </a:solidFill>
            </a:endParaRPr>
          </a:p>
        </p:txBody>
      </p:sp>
      <p:sp>
        <p:nvSpPr>
          <p:cNvPr id="12" name="正方形/長方形 11">
            <a:extLst>
              <a:ext uri="{FF2B5EF4-FFF2-40B4-BE49-F238E27FC236}">
                <a16:creationId xmlns:a16="http://schemas.microsoft.com/office/drawing/2014/main" id="{D2083481-CBAF-1D43-90AB-CCA4362BAED3}"/>
              </a:ext>
            </a:extLst>
          </p:cNvPr>
          <p:cNvSpPr/>
          <p:nvPr/>
        </p:nvSpPr>
        <p:spPr>
          <a:xfrm>
            <a:off x="1482551" y="5641873"/>
            <a:ext cx="939940" cy="369332"/>
          </a:xfrm>
          <a:prstGeom prst="rect">
            <a:avLst/>
          </a:prstGeom>
        </p:spPr>
        <p:txBody>
          <a:bodyPr wrap="square">
            <a:spAutoFit/>
          </a:bodyPr>
          <a:lstStyle/>
          <a:p>
            <a:pPr algn="ctr"/>
            <a:r>
              <a:rPr kumimoji="1" lang="ja-JP" altLang="en-US">
                <a:solidFill>
                  <a:schemeClr val="bg1"/>
                </a:solidFill>
              </a:rPr>
              <a:t>公聴</a:t>
            </a:r>
            <a:endParaRPr lang="ja-JP" altLang="en-US">
              <a:solidFill>
                <a:schemeClr val="bg1"/>
              </a:solidFill>
            </a:endParaRPr>
          </a:p>
        </p:txBody>
      </p:sp>
      <p:sp>
        <p:nvSpPr>
          <p:cNvPr id="13" name="テキスト ボックス 12">
            <a:extLst>
              <a:ext uri="{FF2B5EF4-FFF2-40B4-BE49-F238E27FC236}">
                <a16:creationId xmlns:a16="http://schemas.microsoft.com/office/drawing/2014/main" id="{C20FEB09-C66C-2A4A-A58A-432E7E8C6F1E}"/>
              </a:ext>
            </a:extLst>
          </p:cNvPr>
          <p:cNvSpPr txBox="1"/>
          <p:nvPr/>
        </p:nvSpPr>
        <p:spPr>
          <a:xfrm>
            <a:off x="125949" y="2483619"/>
            <a:ext cx="1127232" cy="577081"/>
          </a:xfrm>
          <a:prstGeom prst="rect">
            <a:avLst/>
          </a:prstGeom>
          <a:noFill/>
        </p:spPr>
        <p:txBody>
          <a:bodyPr wrap="none" rtlCol="0">
            <a:spAutoFit/>
          </a:bodyPr>
          <a:lstStyle/>
          <a:p>
            <a:pPr algn="ctr"/>
            <a:r>
              <a:rPr kumimoji="1" lang="ja-JP" altLang="en-US" sz="1050" b="1"/>
              <a:t>誰がどのように</a:t>
            </a:r>
            <a:endParaRPr kumimoji="1" lang="en-US" altLang="ja-JP" sz="1050" b="1" dirty="0"/>
          </a:p>
          <a:p>
            <a:pPr algn="ctr"/>
            <a:r>
              <a:rPr kumimoji="1" lang="ja-JP" altLang="en-US" sz="1050" b="1"/>
              <a:t>読んでいるか</a:t>
            </a:r>
            <a:endParaRPr kumimoji="1" lang="en-US" altLang="ja-JP" sz="1050" b="1" dirty="0"/>
          </a:p>
          <a:p>
            <a:pPr algn="ctr"/>
            <a:r>
              <a:rPr kumimoji="1" lang="ja-JP" altLang="en-US" sz="1050" b="1"/>
              <a:t>よく判らない。</a:t>
            </a:r>
            <a:endParaRPr kumimoji="1" lang="en-US" altLang="ja-JP" sz="1050" b="1" dirty="0"/>
          </a:p>
        </p:txBody>
      </p:sp>
      <p:sp>
        <p:nvSpPr>
          <p:cNvPr id="14" name="テキスト ボックス 13">
            <a:extLst>
              <a:ext uri="{FF2B5EF4-FFF2-40B4-BE49-F238E27FC236}">
                <a16:creationId xmlns:a16="http://schemas.microsoft.com/office/drawing/2014/main" id="{B12210DE-57E4-C64C-8761-30B22F72262C}"/>
              </a:ext>
            </a:extLst>
          </p:cNvPr>
          <p:cNvSpPr txBox="1"/>
          <p:nvPr/>
        </p:nvSpPr>
        <p:spPr>
          <a:xfrm>
            <a:off x="87436" y="4474869"/>
            <a:ext cx="1127232" cy="1061829"/>
          </a:xfrm>
          <a:prstGeom prst="rect">
            <a:avLst/>
          </a:prstGeom>
          <a:noFill/>
        </p:spPr>
        <p:txBody>
          <a:bodyPr wrap="none" rtlCol="0">
            <a:spAutoFit/>
          </a:bodyPr>
          <a:lstStyle/>
          <a:p>
            <a:pPr algn="ctr"/>
            <a:r>
              <a:rPr kumimoji="1" lang="ja-JP" altLang="en-US" sz="1050" b="1"/>
              <a:t>優等生な回答が</a:t>
            </a:r>
            <a:endParaRPr kumimoji="1" lang="en-US" altLang="ja-JP" sz="1050" b="1" dirty="0"/>
          </a:p>
          <a:p>
            <a:pPr algn="ctr"/>
            <a:r>
              <a:rPr kumimoji="1" lang="ja-JP" altLang="en-US" sz="1050" b="1"/>
              <a:t>多い、本当に</a:t>
            </a:r>
            <a:endParaRPr kumimoji="1" lang="en-US" altLang="ja-JP" sz="1050" b="1" dirty="0"/>
          </a:p>
          <a:p>
            <a:pPr algn="ctr"/>
            <a:r>
              <a:rPr kumimoji="1" lang="ja-JP" altLang="en-US" sz="1050" b="1"/>
              <a:t>これが実態？</a:t>
            </a:r>
            <a:endParaRPr kumimoji="1" lang="en-US" altLang="ja-JP" sz="1050" b="1" dirty="0"/>
          </a:p>
          <a:p>
            <a:pPr algn="ctr"/>
            <a:r>
              <a:rPr kumimoji="1" lang="ja-JP" altLang="en-US" sz="1050" b="1"/>
              <a:t>・</a:t>
            </a:r>
            <a:endParaRPr kumimoji="1" lang="en-US" altLang="ja-JP" sz="1050" b="1" dirty="0"/>
          </a:p>
          <a:p>
            <a:pPr algn="ctr"/>
            <a:r>
              <a:rPr kumimoji="1" lang="ja-JP" altLang="en-US" sz="1050" b="1"/>
              <a:t>対話に</a:t>
            </a:r>
            <a:endParaRPr kumimoji="1" lang="en-US" altLang="ja-JP" sz="1050" b="1" dirty="0"/>
          </a:p>
          <a:p>
            <a:pPr algn="ctr"/>
            <a:r>
              <a:rPr kumimoji="1" lang="ja-JP" altLang="en-US" sz="1050" b="1"/>
              <a:t>なっている？</a:t>
            </a:r>
            <a:endParaRPr kumimoji="1" lang="en-US" altLang="ja-JP" sz="1050" b="1" dirty="0"/>
          </a:p>
        </p:txBody>
      </p:sp>
      <p:sp>
        <p:nvSpPr>
          <p:cNvPr id="15" name="正方形/長方形 14">
            <a:extLst>
              <a:ext uri="{FF2B5EF4-FFF2-40B4-BE49-F238E27FC236}">
                <a16:creationId xmlns:a16="http://schemas.microsoft.com/office/drawing/2014/main" id="{CF274828-13EB-D345-BD36-9CF73DF4F633}"/>
              </a:ext>
            </a:extLst>
          </p:cNvPr>
          <p:cNvSpPr/>
          <p:nvPr/>
        </p:nvSpPr>
        <p:spPr>
          <a:xfrm>
            <a:off x="3182963" y="2902690"/>
            <a:ext cx="1600052" cy="769441"/>
          </a:xfrm>
          <a:prstGeom prst="rect">
            <a:avLst/>
          </a:prstGeom>
        </p:spPr>
        <p:txBody>
          <a:bodyPr wrap="square">
            <a:spAutoFit/>
          </a:bodyPr>
          <a:lstStyle/>
          <a:p>
            <a:r>
              <a:rPr lang="ja-JP" altLang="en-US" sz="1100">
                <a:solidFill>
                  <a:srgbClr val="202124"/>
                </a:solidFill>
                <a:latin typeface="arial" panose="020B0604020202020204" pitchFamily="34" charset="0"/>
              </a:rPr>
              <a:t>・月</a:t>
            </a:r>
            <a:r>
              <a:rPr lang="en-US" altLang="ja-JP" sz="1100" dirty="0">
                <a:solidFill>
                  <a:srgbClr val="202124"/>
                </a:solidFill>
                <a:latin typeface="arial" panose="020B0604020202020204" pitchFamily="34" charset="0"/>
              </a:rPr>
              <a:t>1〜2</a:t>
            </a:r>
            <a:r>
              <a:rPr lang="ja-JP" altLang="en-US" sz="1100">
                <a:solidFill>
                  <a:srgbClr val="202124"/>
                </a:solidFill>
                <a:latin typeface="arial" panose="020B0604020202020204" pitchFamily="34" charset="0"/>
              </a:rPr>
              <a:t>回</a:t>
            </a:r>
            <a:endParaRPr lang="en-US" altLang="ja-JP" sz="1100" dirty="0">
              <a:solidFill>
                <a:srgbClr val="202124"/>
              </a:solidFill>
              <a:latin typeface="arial" panose="020B0604020202020204" pitchFamily="34" charset="0"/>
            </a:endParaRPr>
          </a:p>
          <a:p>
            <a:r>
              <a:rPr lang="ja-JP" altLang="en-US" sz="1100"/>
              <a:t>　ほぼ世帯数分を発行</a:t>
            </a:r>
            <a:endParaRPr lang="en-US" altLang="ja-JP" sz="1100" dirty="0"/>
          </a:p>
          <a:p>
            <a:endParaRPr lang="en-US" altLang="ja-JP" sz="1100" dirty="0"/>
          </a:p>
          <a:p>
            <a:r>
              <a:rPr lang="ja-JP" altLang="en-US" sz="1100"/>
              <a:t>・効果検証行わない</a:t>
            </a:r>
          </a:p>
        </p:txBody>
      </p:sp>
      <p:cxnSp>
        <p:nvCxnSpPr>
          <p:cNvPr id="16" name="直線コネクタ 15">
            <a:extLst>
              <a:ext uri="{FF2B5EF4-FFF2-40B4-BE49-F238E27FC236}">
                <a16:creationId xmlns:a16="http://schemas.microsoft.com/office/drawing/2014/main" id="{D8698E5A-E825-414E-AF4C-3BB1DA76C57D}"/>
              </a:ext>
            </a:extLst>
          </p:cNvPr>
          <p:cNvCxnSpPr>
            <a:cxnSpLocks/>
          </p:cNvCxnSpPr>
          <p:nvPr/>
        </p:nvCxnSpPr>
        <p:spPr>
          <a:xfrm>
            <a:off x="190914" y="4149971"/>
            <a:ext cx="4531811" cy="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17" name="左右矢印 16">
            <a:extLst>
              <a:ext uri="{FF2B5EF4-FFF2-40B4-BE49-F238E27FC236}">
                <a16:creationId xmlns:a16="http://schemas.microsoft.com/office/drawing/2014/main" id="{6E54A5A7-FBE2-864B-8E03-262869777481}"/>
              </a:ext>
            </a:extLst>
          </p:cNvPr>
          <p:cNvSpPr/>
          <p:nvPr/>
        </p:nvSpPr>
        <p:spPr>
          <a:xfrm>
            <a:off x="6119445" y="3677697"/>
            <a:ext cx="2612571" cy="1125415"/>
          </a:xfrm>
          <a:prstGeom prst="leftRightArrow">
            <a:avLst>
              <a:gd name="adj1" fmla="val 69643"/>
              <a:gd name="adj2" fmla="val 50000"/>
            </a:avLst>
          </a:prstGeom>
          <a:solidFill>
            <a:srgbClr val="05318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B3EDECD9-D38D-5646-B7EF-6810E433EF5E}"/>
              </a:ext>
            </a:extLst>
          </p:cNvPr>
          <p:cNvSpPr txBox="1"/>
          <p:nvPr/>
        </p:nvSpPr>
        <p:spPr>
          <a:xfrm>
            <a:off x="3198721" y="4523436"/>
            <a:ext cx="1454244" cy="600164"/>
          </a:xfrm>
          <a:prstGeom prst="rect">
            <a:avLst/>
          </a:prstGeom>
          <a:noFill/>
        </p:spPr>
        <p:txBody>
          <a:bodyPr wrap="none" rtlCol="0">
            <a:spAutoFit/>
          </a:bodyPr>
          <a:lstStyle/>
          <a:p>
            <a:r>
              <a:rPr kumimoji="1" lang="ja-JP" altLang="en-US" sz="1100"/>
              <a:t>・意識調査</a:t>
            </a:r>
            <a:endParaRPr kumimoji="1" lang="en-US" altLang="ja-JP" sz="1100" dirty="0"/>
          </a:p>
          <a:p>
            <a:r>
              <a:rPr kumimoji="1" lang="ja-JP" altLang="en-US" sz="1100"/>
              <a:t>　無作為抽出の上、</a:t>
            </a:r>
            <a:endParaRPr kumimoji="1" lang="en-US" altLang="ja-JP" sz="1100" dirty="0"/>
          </a:p>
          <a:p>
            <a:r>
              <a:rPr kumimoji="1" lang="ja-JP" altLang="en-US" sz="1100"/>
              <a:t>　回答依頼　</a:t>
            </a:r>
            <a:endParaRPr kumimoji="1" lang="en-US" altLang="ja-JP" sz="1100" dirty="0"/>
          </a:p>
        </p:txBody>
      </p:sp>
      <p:sp>
        <p:nvSpPr>
          <p:cNvPr id="19" name="テキスト ボックス 18">
            <a:extLst>
              <a:ext uri="{FF2B5EF4-FFF2-40B4-BE49-F238E27FC236}">
                <a16:creationId xmlns:a16="http://schemas.microsoft.com/office/drawing/2014/main" id="{97BD2197-86D8-3140-AA8E-4B1370048D80}"/>
              </a:ext>
            </a:extLst>
          </p:cNvPr>
          <p:cNvSpPr txBox="1"/>
          <p:nvPr/>
        </p:nvSpPr>
        <p:spPr>
          <a:xfrm>
            <a:off x="3351122" y="6257836"/>
            <a:ext cx="1457450" cy="600164"/>
          </a:xfrm>
          <a:prstGeom prst="rect">
            <a:avLst/>
          </a:prstGeom>
          <a:noFill/>
        </p:spPr>
        <p:txBody>
          <a:bodyPr wrap="none" rtlCol="0">
            <a:spAutoFit/>
          </a:bodyPr>
          <a:lstStyle/>
          <a:p>
            <a:r>
              <a:rPr kumimoji="1" lang="en-US" altLang="ja-JP" sz="1100" dirty="0"/>
              <a:t>18</a:t>
            </a:r>
            <a:r>
              <a:rPr kumimoji="1" lang="ja-JP" altLang="en-US" sz="1100"/>
              <a:t>歳以下の小中高生</a:t>
            </a:r>
            <a:endParaRPr kumimoji="1" lang="en-US" altLang="ja-JP" sz="1100" dirty="0"/>
          </a:p>
          <a:p>
            <a:r>
              <a:rPr kumimoji="1" lang="ja-JP" altLang="en-US" sz="1100"/>
              <a:t>に対応できない</a:t>
            </a:r>
            <a:endParaRPr kumimoji="1" lang="en-US" altLang="ja-JP" sz="1100" dirty="0"/>
          </a:p>
          <a:p>
            <a:r>
              <a:rPr kumimoji="1" lang="ja-JP" altLang="en-US" sz="1100"/>
              <a:t>（こども基本法）</a:t>
            </a:r>
            <a:endParaRPr kumimoji="1" lang="en-US" altLang="ja-JP" sz="1100" dirty="0"/>
          </a:p>
        </p:txBody>
      </p:sp>
      <p:sp>
        <p:nvSpPr>
          <p:cNvPr id="20" name="テキスト ボックス 19">
            <a:extLst>
              <a:ext uri="{FF2B5EF4-FFF2-40B4-BE49-F238E27FC236}">
                <a16:creationId xmlns:a16="http://schemas.microsoft.com/office/drawing/2014/main" id="{89F59066-B868-5C47-8DC5-39BD2CB3F369}"/>
              </a:ext>
            </a:extLst>
          </p:cNvPr>
          <p:cNvSpPr txBox="1"/>
          <p:nvPr/>
        </p:nvSpPr>
        <p:spPr>
          <a:xfrm>
            <a:off x="5152134" y="3188680"/>
            <a:ext cx="857927" cy="738664"/>
          </a:xfrm>
          <a:prstGeom prst="rect">
            <a:avLst/>
          </a:prstGeom>
          <a:noFill/>
        </p:spPr>
        <p:txBody>
          <a:bodyPr wrap="none" rtlCol="0">
            <a:spAutoFit/>
          </a:bodyPr>
          <a:lstStyle/>
          <a:p>
            <a:pPr algn="ctr"/>
            <a:r>
              <a:rPr kumimoji="1" lang="ja-JP" altLang="en-US" sz="1050" b="1"/>
              <a:t>「報せる」</a:t>
            </a:r>
            <a:endParaRPr kumimoji="1" lang="en-US" altLang="ja-JP" sz="1050" b="1" dirty="0"/>
          </a:p>
          <a:p>
            <a:pPr algn="ctr"/>
            <a:r>
              <a:rPr kumimoji="1" lang="ja-JP" altLang="en-US" sz="1050" b="1"/>
              <a:t>「聴く」</a:t>
            </a:r>
            <a:endParaRPr kumimoji="1" lang="en-US" altLang="ja-JP" sz="1050" b="1" dirty="0"/>
          </a:p>
          <a:p>
            <a:pPr algn="ctr"/>
            <a:r>
              <a:rPr kumimoji="1" lang="ja-JP" altLang="en-US" sz="1050" b="1"/>
              <a:t>を同時に</a:t>
            </a:r>
            <a:endParaRPr kumimoji="1" lang="en-US" altLang="ja-JP" sz="1050" b="1" dirty="0"/>
          </a:p>
          <a:p>
            <a:pPr algn="ctr"/>
            <a:r>
              <a:rPr kumimoji="1" lang="ja-JP" altLang="en-US" sz="1050" b="1"/>
              <a:t>行える！</a:t>
            </a:r>
            <a:endParaRPr kumimoji="1" lang="en-US" altLang="ja-JP" sz="1050" b="1" dirty="0"/>
          </a:p>
        </p:txBody>
      </p:sp>
      <p:pic>
        <p:nvPicPr>
          <p:cNvPr id="21" name="図 20">
            <a:extLst>
              <a:ext uri="{FF2B5EF4-FFF2-40B4-BE49-F238E27FC236}">
                <a16:creationId xmlns:a16="http://schemas.microsoft.com/office/drawing/2014/main" id="{56DD5AA6-8A8F-424A-9064-89754D59E438}"/>
              </a:ext>
            </a:extLst>
          </p:cNvPr>
          <p:cNvPicPr>
            <a:picLocks noChangeAspect="1"/>
          </p:cNvPicPr>
          <p:nvPr/>
        </p:nvPicPr>
        <p:blipFill>
          <a:blip r:embed="rId2"/>
          <a:stretch>
            <a:fillRect/>
          </a:stretch>
        </p:blipFill>
        <p:spPr>
          <a:xfrm>
            <a:off x="6630096" y="3949773"/>
            <a:ext cx="1594340" cy="561940"/>
          </a:xfrm>
          <a:prstGeom prst="rect">
            <a:avLst/>
          </a:prstGeom>
        </p:spPr>
      </p:pic>
      <p:pic>
        <p:nvPicPr>
          <p:cNvPr id="22" name="図 21">
            <a:extLst>
              <a:ext uri="{FF2B5EF4-FFF2-40B4-BE49-F238E27FC236}">
                <a16:creationId xmlns:a16="http://schemas.microsoft.com/office/drawing/2014/main" id="{0A260527-FE1C-CA43-84C3-DFC670783504}"/>
              </a:ext>
            </a:extLst>
          </p:cNvPr>
          <p:cNvPicPr>
            <a:picLocks noChangeAspect="1"/>
          </p:cNvPicPr>
          <p:nvPr/>
        </p:nvPicPr>
        <p:blipFill>
          <a:blip r:embed="rId3"/>
          <a:stretch>
            <a:fillRect/>
          </a:stretch>
        </p:blipFill>
        <p:spPr>
          <a:xfrm>
            <a:off x="2769996" y="3245618"/>
            <a:ext cx="631539" cy="438569"/>
          </a:xfrm>
          <a:prstGeom prst="rect">
            <a:avLst/>
          </a:prstGeom>
        </p:spPr>
      </p:pic>
      <p:pic>
        <p:nvPicPr>
          <p:cNvPr id="23" name="図 22">
            <a:extLst>
              <a:ext uri="{FF2B5EF4-FFF2-40B4-BE49-F238E27FC236}">
                <a16:creationId xmlns:a16="http://schemas.microsoft.com/office/drawing/2014/main" id="{159D0B6D-2924-1D4F-B2D9-1A6C36D5E95D}"/>
              </a:ext>
            </a:extLst>
          </p:cNvPr>
          <p:cNvPicPr>
            <a:picLocks noChangeAspect="1"/>
          </p:cNvPicPr>
          <p:nvPr/>
        </p:nvPicPr>
        <p:blipFill>
          <a:blip r:embed="rId3"/>
          <a:stretch>
            <a:fillRect/>
          </a:stretch>
        </p:blipFill>
        <p:spPr>
          <a:xfrm>
            <a:off x="2793446" y="5624053"/>
            <a:ext cx="479138" cy="332735"/>
          </a:xfrm>
          <a:prstGeom prst="rect">
            <a:avLst/>
          </a:prstGeom>
        </p:spPr>
      </p:pic>
      <p:pic>
        <p:nvPicPr>
          <p:cNvPr id="24" name="図 23">
            <a:extLst>
              <a:ext uri="{FF2B5EF4-FFF2-40B4-BE49-F238E27FC236}">
                <a16:creationId xmlns:a16="http://schemas.microsoft.com/office/drawing/2014/main" id="{289578F0-0E8C-DE4A-AD09-0BB710597B1F}"/>
              </a:ext>
            </a:extLst>
          </p:cNvPr>
          <p:cNvPicPr>
            <a:picLocks noChangeAspect="1"/>
          </p:cNvPicPr>
          <p:nvPr/>
        </p:nvPicPr>
        <p:blipFill>
          <a:blip r:embed="rId3"/>
          <a:stretch>
            <a:fillRect/>
          </a:stretch>
        </p:blipFill>
        <p:spPr>
          <a:xfrm>
            <a:off x="8881069" y="4051161"/>
            <a:ext cx="631539" cy="438569"/>
          </a:xfrm>
          <a:prstGeom prst="rect">
            <a:avLst/>
          </a:prstGeom>
        </p:spPr>
      </p:pic>
      <p:sp>
        <p:nvSpPr>
          <p:cNvPr id="25" name="テキスト ボックス 24">
            <a:extLst>
              <a:ext uri="{FF2B5EF4-FFF2-40B4-BE49-F238E27FC236}">
                <a16:creationId xmlns:a16="http://schemas.microsoft.com/office/drawing/2014/main" id="{43C18575-B110-F949-8C30-35A0FFDF20E7}"/>
              </a:ext>
            </a:extLst>
          </p:cNvPr>
          <p:cNvSpPr txBox="1"/>
          <p:nvPr/>
        </p:nvSpPr>
        <p:spPr>
          <a:xfrm>
            <a:off x="6216920" y="1673051"/>
            <a:ext cx="2380780" cy="738664"/>
          </a:xfrm>
          <a:prstGeom prst="rect">
            <a:avLst/>
          </a:prstGeom>
          <a:noFill/>
        </p:spPr>
        <p:txBody>
          <a:bodyPr wrap="none" rtlCol="0">
            <a:spAutoFit/>
          </a:bodyPr>
          <a:lstStyle/>
          <a:p>
            <a:pPr algn="ctr"/>
            <a:r>
              <a:rPr kumimoji="1" lang="ja-JP" altLang="en-US" sz="1050" b="1"/>
              <a:t>エビデンスを踏まえた対話による</a:t>
            </a:r>
            <a:endParaRPr kumimoji="1" lang="en-US" altLang="ja-JP" sz="1050" b="1" dirty="0"/>
          </a:p>
          <a:p>
            <a:r>
              <a:rPr kumimoji="1" lang="en-US" altLang="ja-JP" sz="1050" b="1" dirty="0"/>
              <a:t>-</a:t>
            </a:r>
            <a:r>
              <a:rPr kumimoji="1" lang="ja-JP" altLang="en-US" sz="1050" b="1"/>
              <a:t>地域課題の解決</a:t>
            </a:r>
            <a:endParaRPr kumimoji="1" lang="en-US" altLang="ja-JP" sz="1050" b="1" dirty="0"/>
          </a:p>
          <a:p>
            <a:r>
              <a:rPr kumimoji="1" lang="en-US" altLang="ja-JP" sz="1050" b="1" dirty="0"/>
              <a:t>-</a:t>
            </a:r>
            <a:r>
              <a:rPr kumimoji="1" lang="ja-JP" altLang="en-US" sz="1050" b="1"/>
              <a:t>共通目標＝ヴィジョンの構築、運用</a:t>
            </a:r>
            <a:br>
              <a:rPr kumimoji="1" lang="en-US" altLang="ja-JP" sz="1050" b="1" dirty="0"/>
            </a:br>
            <a:r>
              <a:rPr kumimoji="1" lang="ja-JP" altLang="en-US" sz="1050" b="1"/>
              <a:t>　　　　　が</a:t>
            </a:r>
            <a:r>
              <a:rPr kumimoji="1" lang="ja-JP" altLang="en-US" sz="1050" b="1" u="sng">
                <a:solidFill>
                  <a:schemeClr val="bg1"/>
                </a:solidFill>
                <a:highlight>
                  <a:srgbClr val="0000FF"/>
                </a:highlight>
              </a:rPr>
              <a:t>できる</a:t>
            </a:r>
            <a:endParaRPr kumimoji="1" lang="en-US" altLang="ja-JP" sz="1050" b="1" u="sng" dirty="0">
              <a:solidFill>
                <a:schemeClr val="bg1"/>
              </a:solidFill>
              <a:highlight>
                <a:srgbClr val="0000FF"/>
              </a:highlight>
            </a:endParaRPr>
          </a:p>
        </p:txBody>
      </p:sp>
      <p:sp>
        <p:nvSpPr>
          <p:cNvPr id="26" name="テキスト ボックス 25">
            <a:extLst>
              <a:ext uri="{FF2B5EF4-FFF2-40B4-BE49-F238E27FC236}">
                <a16:creationId xmlns:a16="http://schemas.microsoft.com/office/drawing/2014/main" id="{8AFEF58D-45E1-3941-8C0B-8CC0D38B3067}"/>
              </a:ext>
            </a:extLst>
          </p:cNvPr>
          <p:cNvSpPr txBox="1"/>
          <p:nvPr/>
        </p:nvSpPr>
        <p:spPr>
          <a:xfrm>
            <a:off x="1261408" y="1673051"/>
            <a:ext cx="2380780" cy="738664"/>
          </a:xfrm>
          <a:prstGeom prst="rect">
            <a:avLst/>
          </a:prstGeom>
          <a:noFill/>
        </p:spPr>
        <p:txBody>
          <a:bodyPr wrap="none" rtlCol="0">
            <a:spAutoFit/>
          </a:bodyPr>
          <a:lstStyle/>
          <a:p>
            <a:pPr algn="ctr"/>
            <a:r>
              <a:rPr kumimoji="1" lang="ja-JP" altLang="en-US" sz="1050" b="1"/>
              <a:t>エビデンスを踏まえた対話による</a:t>
            </a:r>
            <a:endParaRPr kumimoji="1" lang="en-US" altLang="ja-JP" sz="1050" b="1" dirty="0"/>
          </a:p>
          <a:p>
            <a:r>
              <a:rPr kumimoji="1" lang="en-US" altLang="ja-JP" sz="1050" b="1" dirty="0"/>
              <a:t>-</a:t>
            </a:r>
            <a:r>
              <a:rPr kumimoji="1" lang="ja-JP" altLang="en-US" sz="1050" b="1"/>
              <a:t>地域課題の解決</a:t>
            </a:r>
            <a:endParaRPr kumimoji="1" lang="en-US" altLang="ja-JP" sz="1050" b="1" dirty="0"/>
          </a:p>
          <a:p>
            <a:r>
              <a:rPr kumimoji="1" lang="en-US" altLang="ja-JP" sz="1050" b="1" dirty="0"/>
              <a:t>-</a:t>
            </a:r>
            <a:r>
              <a:rPr kumimoji="1" lang="ja-JP" altLang="en-US" sz="1050" b="1"/>
              <a:t>共通目標＝ヴィジョンの構築、運用</a:t>
            </a:r>
            <a:br>
              <a:rPr kumimoji="1" lang="en-US" altLang="ja-JP" sz="1050" b="1" dirty="0"/>
            </a:br>
            <a:r>
              <a:rPr kumimoji="1" lang="ja-JP" altLang="en-US" sz="1050" b="1"/>
              <a:t>　　　　が</a:t>
            </a:r>
            <a:r>
              <a:rPr kumimoji="1" lang="ja-JP" altLang="en-US" sz="1050" b="1" u="sng">
                <a:solidFill>
                  <a:schemeClr val="bg1"/>
                </a:solidFill>
                <a:highlight>
                  <a:srgbClr val="0000FF"/>
                </a:highlight>
              </a:rPr>
              <a:t>とてもむずかしい</a:t>
            </a:r>
            <a:endParaRPr kumimoji="1" lang="en-US" altLang="ja-JP" sz="1050" b="1" u="sng" dirty="0">
              <a:solidFill>
                <a:schemeClr val="bg1"/>
              </a:solidFill>
              <a:highlight>
                <a:srgbClr val="0000FF"/>
              </a:highlight>
            </a:endParaRPr>
          </a:p>
        </p:txBody>
      </p:sp>
      <p:sp>
        <p:nvSpPr>
          <p:cNvPr id="27" name="テキスト ボックス 26">
            <a:extLst>
              <a:ext uri="{FF2B5EF4-FFF2-40B4-BE49-F238E27FC236}">
                <a16:creationId xmlns:a16="http://schemas.microsoft.com/office/drawing/2014/main" id="{E80249E6-63EF-774E-85E7-6C3721E520A5}"/>
              </a:ext>
            </a:extLst>
          </p:cNvPr>
          <p:cNvSpPr txBox="1"/>
          <p:nvPr/>
        </p:nvSpPr>
        <p:spPr>
          <a:xfrm>
            <a:off x="7523694" y="4900246"/>
            <a:ext cx="2121317" cy="415498"/>
          </a:xfrm>
          <a:prstGeom prst="rect">
            <a:avLst/>
          </a:prstGeom>
          <a:noFill/>
        </p:spPr>
        <p:txBody>
          <a:bodyPr wrap="square" rtlCol="0">
            <a:spAutoFit/>
          </a:bodyPr>
          <a:lstStyle/>
          <a:p>
            <a:r>
              <a:rPr kumimoji="1" lang="ja-JP" altLang="en-US" sz="1050"/>
              <a:t>・回答参加者を増やして行ける</a:t>
            </a:r>
            <a:endParaRPr kumimoji="1" lang="en-US" altLang="ja-JP" sz="1050" dirty="0"/>
          </a:p>
          <a:p>
            <a:r>
              <a:rPr kumimoji="1" lang="ja-JP" altLang="en-US" sz="1050"/>
              <a:t>　（成長する母集団）</a:t>
            </a:r>
            <a:endParaRPr kumimoji="1" lang="en-US" altLang="ja-JP" sz="1050" dirty="0"/>
          </a:p>
        </p:txBody>
      </p:sp>
      <p:sp>
        <p:nvSpPr>
          <p:cNvPr id="28" name="テキスト ボックス 27">
            <a:extLst>
              <a:ext uri="{FF2B5EF4-FFF2-40B4-BE49-F238E27FC236}">
                <a16:creationId xmlns:a16="http://schemas.microsoft.com/office/drawing/2014/main" id="{17176E1D-A504-A048-91C4-059BFEB414A7}"/>
              </a:ext>
            </a:extLst>
          </p:cNvPr>
          <p:cNvSpPr txBox="1"/>
          <p:nvPr/>
        </p:nvSpPr>
        <p:spPr>
          <a:xfrm>
            <a:off x="5064367" y="4891872"/>
            <a:ext cx="2381459" cy="900246"/>
          </a:xfrm>
          <a:prstGeom prst="rect">
            <a:avLst/>
          </a:prstGeom>
          <a:noFill/>
        </p:spPr>
        <p:txBody>
          <a:bodyPr wrap="square" rtlCol="0">
            <a:spAutoFit/>
          </a:bodyPr>
          <a:lstStyle/>
          <a:p>
            <a:r>
              <a:rPr kumimoji="1" lang="ja-JP" altLang="en-US" sz="1050"/>
              <a:t>・人口減少、流出への対応</a:t>
            </a:r>
            <a:endParaRPr kumimoji="1" lang="en-US" altLang="ja-JP" sz="1050" dirty="0"/>
          </a:p>
          <a:p>
            <a:r>
              <a:rPr kumimoji="1" lang="ja-JP" altLang="en-US" sz="1050"/>
              <a:t>・地域の持続性確立</a:t>
            </a:r>
            <a:endParaRPr kumimoji="1" lang="en-US" altLang="ja-JP" sz="1050" dirty="0"/>
          </a:p>
          <a:p>
            <a:r>
              <a:rPr kumimoji="1" lang="ja-JP" altLang="en-US" sz="1050"/>
              <a:t>・総合計画、振興計画などの具体化</a:t>
            </a:r>
            <a:endParaRPr kumimoji="1" lang="en-US" altLang="ja-JP" sz="1050" dirty="0"/>
          </a:p>
          <a:p>
            <a:r>
              <a:rPr kumimoji="1" lang="ja-JP" altLang="en-US" sz="1050"/>
              <a:t>・次世代層の地域参加</a:t>
            </a:r>
            <a:endParaRPr kumimoji="1" lang="en-US" altLang="ja-JP" sz="1050" dirty="0"/>
          </a:p>
          <a:p>
            <a:r>
              <a:rPr kumimoji="1" lang="ja-JP" altLang="en-US" sz="1050"/>
              <a:t>・地域コミュニティの持続性確立</a:t>
            </a:r>
            <a:endParaRPr kumimoji="1" lang="en-US" altLang="ja-JP" sz="1050" dirty="0"/>
          </a:p>
        </p:txBody>
      </p:sp>
      <p:sp>
        <p:nvSpPr>
          <p:cNvPr id="29" name="角丸四角形 28">
            <a:extLst>
              <a:ext uri="{FF2B5EF4-FFF2-40B4-BE49-F238E27FC236}">
                <a16:creationId xmlns:a16="http://schemas.microsoft.com/office/drawing/2014/main" id="{DD935649-EE5D-9B4B-AC36-53E4640FC6C8}"/>
              </a:ext>
            </a:extLst>
          </p:cNvPr>
          <p:cNvSpPr/>
          <p:nvPr/>
        </p:nvSpPr>
        <p:spPr>
          <a:xfrm>
            <a:off x="622998" y="1678075"/>
            <a:ext cx="3657600" cy="69333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角丸四角形 29">
            <a:extLst>
              <a:ext uri="{FF2B5EF4-FFF2-40B4-BE49-F238E27FC236}">
                <a16:creationId xmlns:a16="http://schemas.microsoft.com/office/drawing/2014/main" id="{28183156-9C42-2C43-A3B0-768D47C69CA7}"/>
              </a:ext>
            </a:extLst>
          </p:cNvPr>
          <p:cNvSpPr/>
          <p:nvPr/>
        </p:nvSpPr>
        <p:spPr>
          <a:xfrm>
            <a:off x="5578510" y="1678075"/>
            <a:ext cx="3657600" cy="69333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1" name="図 30">
            <a:extLst>
              <a:ext uri="{FF2B5EF4-FFF2-40B4-BE49-F238E27FC236}">
                <a16:creationId xmlns:a16="http://schemas.microsoft.com/office/drawing/2014/main" id="{923B3F0F-4DC2-0640-9280-5F7292D1D332}"/>
              </a:ext>
            </a:extLst>
          </p:cNvPr>
          <p:cNvPicPr>
            <a:picLocks noChangeAspect="1"/>
          </p:cNvPicPr>
          <p:nvPr/>
        </p:nvPicPr>
        <p:blipFill>
          <a:blip r:embed="rId4"/>
          <a:stretch>
            <a:fillRect/>
          </a:stretch>
        </p:blipFill>
        <p:spPr>
          <a:xfrm>
            <a:off x="7994671" y="4341457"/>
            <a:ext cx="178823" cy="49673"/>
          </a:xfrm>
          <a:prstGeom prst="rect">
            <a:avLst/>
          </a:prstGeom>
        </p:spPr>
      </p:pic>
      <p:sp>
        <p:nvSpPr>
          <p:cNvPr id="32" name="テキスト ボックス 31">
            <a:extLst>
              <a:ext uri="{FF2B5EF4-FFF2-40B4-BE49-F238E27FC236}">
                <a16:creationId xmlns:a16="http://schemas.microsoft.com/office/drawing/2014/main" id="{E9E37D0C-7074-BA43-B555-27D3AD754248}"/>
              </a:ext>
            </a:extLst>
          </p:cNvPr>
          <p:cNvSpPr txBox="1"/>
          <p:nvPr/>
        </p:nvSpPr>
        <p:spPr>
          <a:xfrm>
            <a:off x="331598" y="4039437"/>
            <a:ext cx="1338828" cy="230832"/>
          </a:xfrm>
          <a:prstGeom prst="rect">
            <a:avLst/>
          </a:prstGeom>
          <a:solidFill>
            <a:schemeClr val="bg1"/>
          </a:solidFill>
        </p:spPr>
        <p:txBody>
          <a:bodyPr wrap="none" rtlCol="0">
            <a:spAutoFit/>
          </a:bodyPr>
          <a:lstStyle/>
          <a:p>
            <a:r>
              <a:rPr kumimoji="1" lang="ja-JP" altLang="en-US" sz="900" b="1">
                <a:solidFill>
                  <a:srgbClr val="00B050"/>
                </a:solidFill>
              </a:rPr>
              <a:t>基本的構造として</a:t>
            </a:r>
            <a:r>
              <a:rPr kumimoji="1" lang="ja-JP" altLang="en-US" sz="900" b="1">
                <a:solidFill>
                  <a:schemeClr val="bg1"/>
                </a:solidFill>
                <a:highlight>
                  <a:srgbClr val="FF0000"/>
                </a:highlight>
              </a:rPr>
              <a:t>分離</a:t>
            </a:r>
          </a:p>
        </p:txBody>
      </p:sp>
      <p:sp>
        <p:nvSpPr>
          <p:cNvPr id="33" name="テキスト ボックス 32">
            <a:extLst>
              <a:ext uri="{FF2B5EF4-FFF2-40B4-BE49-F238E27FC236}">
                <a16:creationId xmlns:a16="http://schemas.microsoft.com/office/drawing/2014/main" id="{06EB4554-C03E-6D4D-B46A-10C1F4912312}"/>
              </a:ext>
            </a:extLst>
          </p:cNvPr>
          <p:cNvSpPr txBox="1"/>
          <p:nvPr/>
        </p:nvSpPr>
        <p:spPr>
          <a:xfrm>
            <a:off x="6332139" y="3387968"/>
            <a:ext cx="1338828" cy="230832"/>
          </a:xfrm>
          <a:prstGeom prst="rect">
            <a:avLst/>
          </a:prstGeom>
          <a:solidFill>
            <a:schemeClr val="bg1"/>
          </a:solidFill>
        </p:spPr>
        <p:txBody>
          <a:bodyPr wrap="none" rtlCol="0">
            <a:spAutoFit/>
          </a:bodyPr>
          <a:lstStyle/>
          <a:p>
            <a:r>
              <a:rPr kumimoji="1" lang="ja-JP" altLang="en-US" sz="900" b="1">
                <a:solidFill>
                  <a:srgbClr val="00B050"/>
                </a:solidFill>
              </a:rPr>
              <a:t>基本的構造として</a:t>
            </a:r>
            <a:r>
              <a:rPr kumimoji="1" lang="ja-JP" altLang="en-US" sz="900" b="1">
                <a:solidFill>
                  <a:schemeClr val="bg1"/>
                </a:solidFill>
                <a:highlight>
                  <a:srgbClr val="000080"/>
                </a:highlight>
              </a:rPr>
              <a:t>一体</a:t>
            </a:r>
          </a:p>
        </p:txBody>
      </p:sp>
      <p:sp>
        <p:nvSpPr>
          <p:cNvPr id="34" name="正方形/長方形 33">
            <a:extLst>
              <a:ext uri="{FF2B5EF4-FFF2-40B4-BE49-F238E27FC236}">
                <a16:creationId xmlns:a16="http://schemas.microsoft.com/office/drawing/2014/main" id="{AE582ED8-B6E3-6F48-BC1C-3DCB62058378}"/>
              </a:ext>
            </a:extLst>
          </p:cNvPr>
          <p:cNvSpPr/>
          <p:nvPr/>
        </p:nvSpPr>
        <p:spPr>
          <a:xfrm>
            <a:off x="7520775" y="5258362"/>
            <a:ext cx="2353629" cy="415498"/>
          </a:xfrm>
          <a:prstGeom prst="rect">
            <a:avLst/>
          </a:prstGeom>
        </p:spPr>
        <p:txBody>
          <a:bodyPr wrap="square">
            <a:spAutoFit/>
          </a:bodyPr>
          <a:lstStyle/>
          <a:p>
            <a:r>
              <a:rPr kumimoji="1" lang="ja-JP" altLang="en-US" sz="1050"/>
              <a:t>・繰り返し回答によって、</a:t>
            </a:r>
            <a:endParaRPr kumimoji="1" lang="en-US" altLang="ja-JP" sz="1050" dirty="0"/>
          </a:p>
          <a:p>
            <a:r>
              <a:rPr kumimoji="1" lang="ja-JP" altLang="en-US" sz="1050"/>
              <a:t>　回答の積み重ね、対話ができる</a:t>
            </a:r>
            <a:endParaRPr kumimoji="1" lang="en-US" altLang="ja-JP" sz="1050" dirty="0"/>
          </a:p>
        </p:txBody>
      </p:sp>
      <p:sp>
        <p:nvSpPr>
          <p:cNvPr id="35" name="正方形/長方形 34">
            <a:extLst>
              <a:ext uri="{FF2B5EF4-FFF2-40B4-BE49-F238E27FC236}">
                <a16:creationId xmlns:a16="http://schemas.microsoft.com/office/drawing/2014/main" id="{00C3A69D-D0FC-2F4F-9885-E9F6909B4927}"/>
              </a:ext>
            </a:extLst>
          </p:cNvPr>
          <p:cNvSpPr/>
          <p:nvPr/>
        </p:nvSpPr>
        <p:spPr>
          <a:xfrm>
            <a:off x="7522450" y="5672021"/>
            <a:ext cx="2353629" cy="415498"/>
          </a:xfrm>
          <a:prstGeom prst="rect">
            <a:avLst/>
          </a:prstGeom>
        </p:spPr>
        <p:txBody>
          <a:bodyPr wrap="square">
            <a:spAutoFit/>
          </a:bodyPr>
          <a:lstStyle/>
          <a:p>
            <a:r>
              <a:rPr kumimoji="1" lang="ja-JP" altLang="en-US" sz="1050"/>
              <a:t>・データやファクトを学習した上</a:t>
            </a:r>
            <a:br>
              <a:rPr kumimoji="1" lang="en-US" altLang="ja-JP" sz="1050" dirty="0"/>
            </a:br>
            <a:r>
              <a:rPr kumimoji="1" lang="ja-JP" altLang="en-US" sz="1050"/>
              <a:t>　での意思表示が行える（輿論）</a:t>
            </a:r>
            <a:endParaRPr kumimoji="1" lang="en-US" altLang="ja-JP" sz="1050" dirty="0"/>
          </a:p>
        </p:txBody>
      </p:sp>
      <p:pic>
        <p:nvPicPr>
          <p:cNvPr id="36" name="図 35">
            <a:extLst>
              <a:ext uri="{FF2B5EF4-FFF2-40B4-BE49-F238E27FC236}">
                <a16:creationId xmlns:a16="http://schemas.microsoft.com/office/drawing/2014/main" id="{D0D9BC24-7C99-AE4C-A6F3-00FF299397EC}"/>
              </a:ext>
            </a:extLst>
          </p:cNvPr>
          <p:cNvPicPr>
            <a:picLocks noChangeAspect="1"/>
          </p:cNvPicPr>
          <p:nvPr/>
        </p:nvPicPr>
        <p:blipFill>
          <a:blip r:embed="rId5"/>
          <a:stretch>
            <a:fillRect/>
          </a:stretch>
        </p:blipFill>
        <p:spPr>
          <a:xfrm>
            <a:off x="462224" y="3255669"/>
            <a:ext cx="513485" cy="351832"/>
          </a:xfrm>
          <a:prstGeom prst="rect">
            <a:avLst/>
          </a:prstGeom>
        </p:spPr>
      </p:pic>
      <p:pic>
        <p:nvPicPr>
          <p:cNvPr id="37" name="図 36">
            <a:extLst>
              <a:ext uri="{FF2B5EF4-FFF2-40B4-BE49-F238E27FC236}">
                <a16:creationId xmlns:a16="http://schemas.microsoft.com/office/drawing/2014/main" id="{3711940B-AE2E-204A-9594-F8F30D14BC1B}"/>
              </a:ext>
            </a:extLst>
          </p:cNvPr>
          <p:cNvPicPr>
            <a:picLocks noChangeAspect="1"/>
          </p:cNvPicPr>
          <p:nvPr/>
        </p:nvPicPr>
        <p:blipFill>
          <a:blip r:embed="rId5"/>
          <a:stretch>
            <a:fillRect/>
          </a:stretch>
        </p:blipFill>
        <p:spPr>
          <a:xfrm>
            <a:off x="473947" y="5668948"/>
            <a:ext cx="513485" cy="351832"/>
          </a:xfrm>
          <a:prstGeom prst="rect">
            <a:avLst/>
          </a:prstGeom>
        </p:spPr>
      </p:pic>
      <p:pic>
        <p:nvPicPr>
          <p:cNvPr id="38" name="図 37">
            <a:extLst>
              <a:ext uri="{FF2B5EF4-FFF2-40B4-BE49-F238E27FC236}">
                <a16:creationId xmlns:a16="http://schemas.microsoft.com/office/drawing/2014/main" id="{BDA7056F-2068-AE44-A53E-40EB74CF722D}"/>
              </a:ext>
            </a:extLst>
          </p:cNvPr>
          <p:cNvPicPr>
            <a:picLocks noChangeAspect="1"/>
          </p:cNvPicPr>
          <p:nvPr/>
        </p:nvPicPr>
        <p:blipFill>
          <a:blip r:embed="rId5"/>
          <a:stretch>
            <a:fillRect/>
          </a:stretch>
        </p:blipFill>
        <p:spPr>
          <a:xfrm>
            <a:off x="5318928" y="4093031"/>
            <a:ext cx="513485" cy="351832"/>
          </a:xfrm>
          <a:prstGeom prst="rect">
            <a:avLst/>
          </a:prstGeom>
        </p:spPr>
      </p:pic>
      <p:sp>
        <p:nvSpPr>
          <p:cNvPr id="39" name="正方形/長方形 38">
            <a:extLst>
              <a:ext uri="{FF2B5EF4-FFF2-40B4-BE49-F238E27FC236}">
                <a16:creationId xmlns:a16="http://schemas.microsoft.com/office/drawing/2014/main" id="{562A754B-07DB-CD4C-8D9D-6F87A310411D}"/>
              </a:ext>
            </a:extLst>
          </p:cNvPr>
          <p:cNvSpPr/>
          <p:nvPr/>
        </p:nvSpPr>
        <p:spPr>
          <a:xfrm>
            <a:off x="7534173" y="6206254"/>
            <a:ext cx="2482359" cy="253916"/>
          </a:xfrm>
          <a:prstGeom prst="rect">
            <a:avLst/>
          </a:prstGeom>
        </p:spPr>
        <p:txBody>
          <a:bodyPr wrap="square">
            <a:spAutoFit/>
          </a:bodyPr>
          <a:lstStyle/>
          <a:p>
            <a:r>
              <a:rPr kumimoji="1" lang="ja-JP" altLang="en-US" sz="1050"/>
              <a:t>・こども基本法に対応</a:t>
            </a:r>
            <a:endParaRPr kumimoji="1" lang="en-US" altLang="ja-JP" sz="1050" dirty="0"/>
          </a:p>
        </p:txBody>
      </p:sp>
      <p:sp>
        <p:nvSpPr>
          <p:cNvPr id="40" name="右矢印 39">
            <a:extLst>
              <a:ext uri="{FF2B5EF4-FFF2-40B4-BE49-F238E27FC236}">
                <a16:creationId xmlns:a16="http://schemas.microsoft.com/office/drawing/2014/main" id="{15FF704D-79DE-1249-A974-DA10E6830C0A}"/>
              </a:ext>
            </a:extLst>
          </p:cNvPr>
          <p:cNvSpPr/>
          <p:nvPr/>
        </p:nvSpPr>
        <p:spPr>
          <a:xfrm rot="5400000">
            <a:off x="6157119" y="5644654"/>
            <a:ext cx="218566" cy="590342"/>
          </a:xfrm>
          <a:prstGeom prst="rightArrow">
            <a:avLst>
              <a:gd name="adj1" fmla="val 73333"/>
              <a:gd name="adj2" fmla="val 4043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594F09FE-9C04-E74B-AC50-FF035C05875F}"/>
              </a:ext>
            </a:extLst>
          </p:cNvPr>
          <p:cNvSpPr/>
          <p:nvPr/>
        </p:nvSpPr>
        <p:spPr>
          <a:xfrm>
            <a:off x="5345266" y="6088559"/>
            <a:ext cx="1877437" cy="769441"/>
          </a:xfrm>
          <a:prstGeom prst="rect">
            <a:avLst/>
          </a:prstGeom>
        </p:spPr>
        <p:txBody>
          <a:bodyPr wrap="none">
            <a:spAutoFit/>
          </a:bodyPr>
          <a:lstStyle/>
          <a:p>
            <a:pPr algn="ctr"/>
            <a:r>
              <a:rPr kumimoji="1" lang="ja-JP" altLang="en-US" sz="1100"/>
              <a:t>状況の再認識と</a:t>
            </a:r>
            <a:endParaRPr kumimoji="1" lang="en-US" altLang="ja-JP" sz="1100" dirty="0"/>
          </a:p>
          <a:p>
            <a:pPr algn="ctr"/>
            <a:r>
              <a:rPr kumimoji="1" lang="ja-JP" altLang="en-US" sz="1100"/>
              <a:t>現実に対応した</a:t>
            </a:r>
            <a:endParaRPr kumimoji="1" lang="en-US" altLang="ja-JP" sz="1100" dirty="0"/>
          </a:p>
          <a:p>
            <a:pPr algn="ctr"/>
            <a:r>
              <a:rPr lang="ja-JP" altLang="en-US" sz="1100"/>
              <a:t>住民参画、運用を</a:t>
            </a:r>
            <a:endParaRPr lang="en-US" altLang="ja-JP" sz="1100" dirty="0"/>
          </a:p>
          <a:p>
            <a:pPr algn="ctr"/>
            <a:r>
              <a:rPr lang="en-US" altLang="ja-JP" sz="1100" dirty="0"/>
              <a:t>『</a:t>
            </a:r>
            <a:r>
              <a:rPr lang="ja-JP" altLang="en-US" sz="1100"/>
              <a:t>ポリネコ！</a:t>
            </a:r>
            <a:r>
              <a:rPr lang="en-US" altLang="ja-JP" sz="1100" dirty="0"/>
              <a:t>』</a:t>
            </a:r>
            <a:r>
              <a:rPr lang="ja-JP" altLang="en-US" sz="1100"/>
              <a:t>で対応可能</a:t>
            </a:r>
          </a:p>
        </p:txBody>
      </p:sp>
      <p:cxnSp>
        <p:nvCxnSpPr>
          <p:cNvPr id="42" name="直線コネクタ 41">
            <a:extLst>
              <a:ext uri="{FF2B5EF4-FFF2-40B4-BE49-F238E27FC236}">
                <a16:creationId xmlns:a16="http://schemas.microsoft.com/office/drawing/2014/main" id="{9757E1B5-1194-0D46-8157-3C828CE1C83F}"/>
              </a:ext>
            </a:extLst>
          </p:cNvPr>
          <p:cNvCxnSpPr>
            <a:cxnSpLocks/>
          </p:cNvCxnSpPr>
          <p:nvPr/>
        </p:nvCxnSpPr>
        <p:spPr>
          <a:xfrm>
            <a:off x="4885173" y="1467059"/>
            <a:ext cx="0" cy="5285433"/>
          </a:xfrm>
          <a:prstGeom prst="line">
            <a:avLst/>
          </a:prstGeom>
          <a:ln w="28575">
            <a:solidFill>
              <a:srgbClr val="7030A0"/>
            </a:solidFill>
            <a:prstDash val="dash"/>
          </a:ln>
        </p:spPr>
        <p:style>
          <a:lnRef idx="1">
            <a:schemeClr val="accent1"/>
          </a:lnRef>
          <a:fillRef idx="0">
            <a:schemeClr val="accent1"/>
          </a:fillRef>
          <a:effectRef idx="0">
            <a:schemeClr val="accent1"/>
          </a:effectRef>
          <a:fontRef idx="minor">
            <a:schemeClr val="tx1"/>
          </a:fontRef>
        </p:style>
      </p:cxnSp>
      <p:sp>
        <p:nvSpPr>
          <p:cNvPr id="43" name="正方形/長方形 42">
            <a:extLst>
              <a:ext uri="{FF2B5EF4-FFF2-40B4-BE49-F238E27FC236}">
                <a16:creationId xmlns:a16="http://schemas.microsoft.com/office/drawing/2014/main" id="{E88DCF5D-A4F2-7043-B035-F0F6C891630A}"/>
              </a:ext>
            </a:extLst>
          </p:cNvPr>
          <p:cNvSpPr/>
          <p:nvPr/>
        </p:nvSpPr>
        <p:spPr>
          <a:xfrm>
            <a:off x="5385223" y="2522526"/>
            <a:ext cx="4031873" cy="276999"/>
          </a:xfrm>
          <a:prstGeom prst="rect">
            <a:avLst/>
          </a:prstGeom>
        </p:spPr>
        <p:txBody>
          <a:bodyPr wrap="none">
            <a:spAutoFit/>
          </a:bodyPr>
          <a:lstStyle/>
          <a:p>
            <a:r>
              <a:rPr lang="ja-JP" altLang="en-US" sz="1200">
                <a:solidFill>
                  <a:srgbClr val="202124"/>
                </a:solidFill>
                <a:latin typeface="arial" panose="020B0604020202020204" pitchFamily="34" charset="0"/>
              </a:rPr>
              <a:t>広報及び公聴のリプレイスメント（置き換え）にも対応</a:t>
            </a:r>
            <a:endParaRPr lang="en-US" altLang="ja-JP" sz="1200" dirty="0">
              <a:solidFill>
                <a:srgbClr val="202124"/>
              </a:solidFill>
              <a:latin typeface="arial" panose="020B0604020202020204" pitchFamily="34" charset="0"/>
            </a:endParaRPr>
          </a:p>
        </p:txBody>
      </p:sp>
      <p:sp>
        <p:nvSpPr>
          <p:cNvPr id="44" name="正方形/長方形 43">
            <a:extLst>
              <a:ext uri="{FF2B5EF4-FFF2-40B4-BE49-F238E27FC236}">
                <a16:creationId xmlns:a16="http://schemas.microsoft.com/office/drawing/2014/main" id="{C509A0C3-6199-144D-AF0C-1175B37C4A0B}"/>
              </a:ext>
            </a:extLst>
          </p:cNvPr>
          <p:cNvSpPr/>
          <p:nvPr/>
        </p:nvSpPr>
        <p:spPr>
          <a:xfrm>
            <a:off x="2715125" y="2678278"/>
            <a:ext cx="697627" cy="553998"/>
          </a:xfrm>
          <a:prstGeom prst="rect">
            <a:avLst/>
          </a:prstGeom>
          <a:noFill/>
        </p:spPr>
        <p:txBody>
          <a:bodyPr wrap="none">
            <a:spAutoFit/>
          </a:bodyPr>
          <a:lstStyle/>
          <a:p>
            <a:r>
              <a:rPr kumimoji="1" lang="ja-JP" altLang="en-US" sz="1000" b="1">
                <a:solidFill>
                  <a:srgbClr val="C00000"/>
                </a:solidFill>
                <a:latin typeface="+mn-ea"/>
              </a:rPr>
              <a:t>知らない</a:t>
            </a:r>
            <a:endParaRPr kumimoji="1" lang="en-US" altLang="ja-JP" sz="1000" b="1" dirty="0">
              <a:solidFill>
                <a:srgbClr val="C00000"/>
              </a:solidFill>
              <a:latin typeface="+mn-ea"/>
            </a:endParaRPr>
          </a:p>
          <a:p>
            <a:r>
              <a:rPr kumimoji="1" lang="ja-JP" altLang="en-US" sz="1000" b="1">
                <a:solidFill>
                  <a:srgbClr val="C00000"/>
                </a:solidFill>
                <a:latin typeface="+mn-ea"/>
              </a:rPr>
              <a:t>判らない</a:t>
            </a:r>
            <a:endParaRPr kumimoji="1" lang="en-US" altLang="ja-JP" sz="1000" b="1" dirty="0">
              <a:solidFill>
                <a:srgbClr val="C00000"/>
              </a:solidFill>
              <a:latin typeface="+mn-ea"/>
            </a:endParaRPr>
          </a:p>
          <a:p>
            <a:r>
              <a:rPr kumimoji="1" lang="ja-JP" altLang="en-US" sz="1000" b="1">
                <a:solidFill>
                  <a:srgbClr val="C00000"/>
                </a:solidFill>
                <a:latin typeface="+mn-ea"/>
              </a:rPr>
              <a:t>関係ない</a:t>
            </a:r>
            <a:endParaRPr lang="ja-JP" altLang="en-US" sz="1000">
              <a:solidFill>
                <a:srgbClr val="C00000"/>
              </a:solidFill>
              <a:latin typeface="+mn-ea"/>
            </a:endParaRPr>
          </a:p>
        </p:txBody>
      </p:sp>
      <p:sp>
        <p:nvSpPr>
          <p:cNvPr id="45" name="正方形/長方形 44">
            <a:extLst>
              <a:ext uri="{FF2B5EF4-FFF2-40B4-BE49-F238E27FC236}">
                <a16:creationId xmlns:a16="http://schemas.microsoft.com/office/drawing/2014/main" id="{FCE11422-C65E-1C48-8A55-518C71262B3F}"/>
              </a:ext>
            </a:extLst>
          </p:cNvPr>
          <p:cNvSpPr/>
          <p:nvPr/>
        </p:nvSpPr>
        <p:spPr>
          <a:xfrm>
            <a:off x="2600765" y="5101605"/>
            <a:ext cx="825867" cy="400110"/>
          </a:xfrm>
          <a:prstGeom prst="rect">
            <a:avLst/>
          </a:prstGeom>
          <a:noFill/>
        </p:spPr>
        <p:txBody>
          <a:bodyPr wrap="none">
            <a:spAutoFit/>
          </a:bodyPr>
          <a:lstStyle/>
          <a:p>
            <a:pPr algn="ctr"/>
            <a:r>
              <a:rPr kumimoji="1" lang="ja-JP" altLang="en-US" sz="1000" b="1">
                <a:solidFill>
                  <a:srgbClr val="C00000"/>
                </a:solidFill>
                <a:latin typeface="+mn-ea"/>
              </a:rPr>
              <a:t>回答しても</a:t>
            </a:r>
            <a:endParaRPr kumimoji="1" lang="en-US" altLang="ja-JP" sz="1000" b="1" dirty="0">
              <a:solidFill>
                <a:srgbClr val="C00000"/>
              </a:solidFill>
              <a:latin typeface="+mn-ea"/>
            </a:endParaRPr>
          </a:p>
          <a:p>
            <a:pPr algn="ctr"/>
            <a:r>
              <a:rPr kumimoji="1" lang="ja-JP" altLang="en-US" sz="1000" b="1">
                <a:solidFill>
                  <a:srgbClr val="C00000"/>
                </a:solidFill>
                <a:latin typeface="+mn-ea"/>
              </a:rPr>
              <a:t>どうせ、、</a:t>
            </a:r>
            <a:endParaRPr lang="ja-JP" altLang="en-US" sz="1000">
              <a:solidFill>
                <a:srgbClr val="C00000"/>
              </a:solidFill>
              <a:latin typeface="+mn-ea"/>
            </a:endParaRPr>
          </a:p>
        </p:txBody>
      </p:sp>
      <p:sp>
        <p:nvSpPr>
          <p:cNvPr id="46" name="正方形/長方形 45">
            <a:extLst>
              <a:ext uri="{FF2B5EF4-FFF2-40B4-BE49-F238E27FC236}">
                <a16:creationId xmlns:a16="http://schemas.microsoft.com/office/drawing/2014/main" id="{704ECEF6-B174-DD4C-B8D4-1BCE7C2F0DCB}"/>
              </a:ext>
            </a:extLst>
          </p:cNvPr>
          <p:cNvSpPr/>
          <p:nvPr/>
        </p:nvSpPr>
        <p:spPr>
          <a:xfrm>
            <a:off x="8732416" y="3492195"/>
            <a:ext cx="1031051" cy="600164"/>
          </a:xfrm>
          <a:prstGeom prst="rect">
            <a:avLst/>
          </a:prstGeom>
          <a:noFill/>
        </p:spPr>
        <p:txBody>
          <a:bodyPr wrap="none">
            <a:spAutoFit/>
          </a:bodyPr>
          <a:lstStyle/>
          <a:p>
            <a:r>
              <a:rPr kumimoji="1" lang="ja-JP" altLang="en-US" sz="1100" b="1">
                <a:solidFill>
                  <a:srgbClr val="4780E0"/>
                </a:solidFill>
                <a:latin typeface="+mn-ea"/>
              </a:rPr>
              <a:t>知ってる！</a:t>
            </a:r>
            <a:endParaRPr kumimoji="1" lang="en-US" altLang="ja-JP" sz="1100" b="1" dirty="0">
              <a:solidFill>
                <a:srgbClr val="4780E0"/>
              </a:solidFill>
              <a:latin typeface="+mn-ea"/>
            </a:endParaRPr>
          </a:p>
          <a:p>
            <a:r>
              <a:rPr kumimoji="1" lang="ja-JP" altLang="en-US" sz="1100" b="1">
                <a:solidFill>
                  <a:srgbClr val="4780E0"/>
                </a:solidFill>
                <a:latin typeface="+mn-ea"/>
              </a:rPr>
              <a:t>判る、学べる</a:t>
            </a:r>
            <a:endParaRPr kumimoji="1" lang="en-US" altLang="ja-JP" sz="1100" b="1" dirty="0">
              <a:solidFill>
                <a:srgbClr val="4780E0"/>
              </a:solidFill>
              <a:latin typeface="+mn-ea"/>
            </a:endParaRPr>
          </a:p>
          <a:p>
            <a:r>
              <a:rPr kumimoji="1" lang="ja-JP" altLang="en-US" sz="1100" b="1">
                <a:solidFill>
                  <a:srgbClr val="4780E0"/>
                </a:solidFill>
                <a:latin typeface="+mn-ea"/>
              </a:rPr>
              <a:t>関わっている</a:t>
            </a:r>
            <a:endParaRPr lang="ja-JP" altLang="en-US" sz="1100">
              <a:solidFill>
                <a:srgbClr val="4780E0"/>
              </a:solidFill>
              <a:latin typeface="+mn-ea"/>
            </a:endParaRPr>
          </a:p>
        </p:txBody>
      </p:sp>
      <p:sp>
        <p:nvSpPr>
          <p:cNvPr id="47" name="正方形/長方形 46">
            <a:extLst>
              <a:ext uri="{FF2B5EF4-FFF2-40B4-BE49-F238E27FC236}">
                <a16:creationId xmlns:a16="http://schemas.microsoft.com/office/drawing/2014/main" id="{A45B7E6B-A42C-1546-9B63-CB7F23199052}"/>
              </a:ext>
            </a:extLst>
          </p:cNvPr>
          <p:cNvSpPr/>
          <p:nvPr/>
        </p:nvSpPr>
        <p:spPr>
          <a:xfrm>
            <a:off x="485310" y="3599647"/>
            <a:ext cx="569387" cy="246221"/>
          </a:xfrm>
          <a:prstGeom prst="rect">
            <a:avLst/>
          </a:prstGeom>
        </p:spPr>
        <p:txBody>
          <a:bodyPr wrap="none">
            <a:spAutoFit/>
          </a:bodyPr>
          <a:lstStyle/>
          <a:p>
            <a:r>
              <a:rPr kumimoji="1" lang="ja-JP" altLang="en-US" sz="1000" b="1"/>
              <a:t>市役所</a:t>
            </a:r>
            <a:endParaRPr lang="ja-JP" altLang="en-US" sz="1000" b="1"/>
          </a:p>
        </p:txBody>
      </p:sp>
      <p:sp>
        <p:nvSpPr>
          <p:cNvPr id="48" name="正方形/長方形 47">
            <a:extLst>
              <a:ext uri="{FF2B5EF4-FFF2-40B4-BE49-F238E27FC236}">
                <a16:creationId xmlns:a16="http://schemas.microsoft.com/office/drawing/2014/main" id="{43432D01-527B-7A45-83DE-1572EA9D31B4}"/>
              </a:ext>
            </a:extLst>
          </p:cNvPr>
          <p:cNvSpPr/>
          <p:nvPr/>
        </p:nvSpPr>
        <p:spPr>
          <a:xfrm>
            <a:off x="446789" y="6002878"/>
            <a:ext cx="569387" cy="246221"/>
          </a:xfrm>
          <a:prstGeom prst="rect">
            <a:avLst/>
          </a:prstGeom>
        </p:spPr>
        <p:txBody>
          <a:bodyPr wrap="none">
            <a:spAutoFit/>
          </a:bodyPr>
          <a:lstStyle/>
          <a:p>
            <a:r>
              <a:rPr kumimoji="1" lang="ja-JP" altLang="en-US" sz="1000" b="1"/>
              <a:t>市役所</a:t>
            </a:r>
            <a:endParaRPr lang="ja-JP" altLang="en-US" sz="1000" b="1"/>
          </a:p>
        </p:txBody>
      </p:sp>
      <p:sp>
        <p:nvSpPr>
          <p:cNvPr id="49" name="正方形/長方形 48">
            <a:extLst>
              <a:ext uri="{FF2B5EF4-FFF2-40B4-BE49-F238E27FC236}">
                <a16:creationId xmlns:a16="http://schemas.microsoft.com/office/drawing/2014/main" id="{5CC2CAED-9FB9-9F4E-BB38-25D2E515659B}"/>
              </a:ext>
            </a:extLst>
          </p:cNvPr>
          <p:cNvSpPr/>
          <p:nvPr/>
        </p:nvSpPr>
        <p:spPr>
          <a:xfrm>
            <a:off x="5281720" y="4437010"/>
            <a:ext cx="569387" cy="246221"/>
          </a:xfrm>
          <a:prstGeom prst="rect">
            <a:avLst/>
          </a:prstGeom>
        </p:spPr>
        <p:txBody>
          <a:bodyPr wrap="none">
            <a:spAutoFit/>
          </a:bodyPr>
          <a:lstStyle/>
          <a:p>
            <a:r>
              <a:rPr kumimoji="1" lang="ja-JP" altLang="en-US" sz="1000" b="1"/>
              <a:t>市役所</a:t>
            </a:r>
            <a:endParaRPr lang="ja-JP" altLang="en-US" sz="1000" b="1"/>
          </a:p>
        </p:txBody>
      </p:sp>
      <p:sp>
        <p:nvSpPr>
          <p:cNvPr id="50" name="正方形/長方形 49">
            <a:extLst>
              <a:ext uri="{FF2B5EF4-FFF2-40B4-BE49-F238E27FC236}">
                <a16:creationId xmlns:a16="http://schemas.microsoft.com/office/drawing/2014/main" id="{0D610B67-E308-5742-8D01-1C1C91CD19CF}"/>
              </a:ext>
            </a:extLst>
          </p:cNvPr>
          <p:cNvSpPr/>
          <p:nvPr/>
        </p:nvSpPr>
        <p:spPr>
          <a:xfrm>
            <a:off x="1337409" y="1438978"/>
            <a:ext cx="2339102" cy="276999"/>
          </a:xfrm>
          <a:prstGeom prst="rect">
            <a:avLst/>
          </a:prstGeom>
        </p:spPr>
        <p:txBody>
          <a:bodyPr wrap="none">
            <a:spAutoFit/>
          </a:bodyPr>
          <a:lstStyle/>
          <a:p>
            <a:r>
              <a:rPr lang="ja-JP" altLang="en-US" sz="1200" b="1">
                <a:solidFill>
                  <a:srgbClr val="0070C0"/>
                </a:solidFill>
                <a:latin typeface="arial" panose="020B0604020202020204" pitchFamily="34" charset="0"/>
              </a:rPr>
              <a:t>＜既存のコミュニケーション＞</a:t>
            </a:r>
            <a:endParaRPr lang="en-US" altLang="ja-JP" sz="1200" b="1" dirty="0">
              <a:solidFill>
                <a:srgbClr val="0070C0"/>
              </a:solidFill>
              <a:latin typeface="arial" panose="020B0604020202020204" pitchFamily="34" charset="0"/>
            </a:endParaRPr>
          </a:p>
        </p:txBody>
      </p:sp>
      <p:sp>
        <p:nvSpPr>
          <p:cNvPr id="51" name="正方形/長方形 50">
            <a:extLst>
              <a:ext uri="{FF2B5EF4-FFF2-40B4-BE49-F238E27FC236}">
                <a16:creationId xmlns:a16="http://schemas.microsoft.com/office/drawing/2014/main" id="{A92D3BD3-7F6F-144D-9F52-7990580E4359}"/>
              </a:ext>
            </a:extLst>
          </p:cNvPr>
          <p:cNvSpPr/>
          <p:nvPr/>
        </p:nvSpPr>
        <p:spPr>
          <a:xfrm>
            <a:off x="6302969" y="1450701"/>
            <a:ext cx="2339102" cy="276999"/>
          </a:xfrm>
          <a:prstGeom prst="rect">
            <a:avLst/>
          </a:prstGeom>
        </p:spPr>
        <p:txBody>
          <a:bodyPr wrap="none">
            <a:spAutoFit/>
          </a:bodyPr>
          <a:lstStyle/>
          <a:p>
            <a:r>
              <a:rPr lang="ja-JP" altLang="en-US" sz="1200" b="1">
                <a:solidFill>
                  <a:srgbClr val="00B050"/>
                </a:solidFill>
                <a:latin typeface="arial" panose="020B0604020202020204" pitchFamily="34" charset="0"/>
              </a:rPr>
              <a:t>＜新しいコミュニケーション＞</a:t>
            </a:r>
            <a:endParaRPr lang="en-US" altLang="ja-JP" sz="1200" b="1" dirty="0">
              <a:solidFill>
                <a:srgbClr val="00B050"/>
              </a:solidFill>
              <a:latin typeface="arial" panose="020B0604020202020204" pitchFamily="34" charset="0"/>
            </a:endParaRPr>
          </a:p>
        </p:txBody>
      </p:sp>
      <p:sp>
        <p:nvSpPr>
          <p:cNvPr id="52" name="正方形/長方形 51">
            <a:extLst>
              <a:ext uri="{FF2B5EF4-FFF2-40B4-BE49-F238E27FC236}">
                <a16:creationId xmlns:a16="http://schemas.microsoft.com/office/drawing/2014/main" id="{51E9FC7E-4325-3B4F-B1DC-5EBA4DDC92EB}"/>
              </a:ext>
            </a:extLst>
          </p:cNvPr>
          <p:cNvSpPr/>
          <p:nvPr/>
        </p:nvSpPr>
        <p:spPr>
          <a:xfrm>
            <a:off x="2818200" y="3701805"/>
            <a:ext cx="441146" cy="246221"/>
          </a:xfrm>
          <a:prstGeom prst="rect">
            <a:avLst/>
          </a:prstGeom>
        </p:spPr>
        <p:txBody>
          <a:bodyPr wrap="none">
            <a:spAutoFit/>
          </a:bodyPr>
          <a:lstStyle/>
          <a:p>
            <a:r>
              <a:rPr kumimoji="1" lang="ja-JP" altLang="en-US" sz="1000" b="1"/>
              <a:t>住民</a:t>
            </a:r>
            <a:endParaRPr lang="ja-JP" altLang="en-US" sz="1000" b="1"/>
          </a:p>
        </p:txBody>
      </p:sp>
      <p:sp>
        <p:nvSpPr>
          <p:cNvPr id="53" name="正方形/長方形 52">
            <a:extLst>
              <a:ext uri="{FF2B5EF4-FFF2-40B4-BE49-F238E27FC236}">
                <a16:creationId xmlns:a16="http://schemas.microsoft.com/office/drawing/2014/main" id="{6E88ED51-C3AE-464B-89B3-1D22341BF2E5}"/>
              </a:ext>
            </a:extLst>
          </p:cNvPr>
          <p:cNvSpPr/>
          <p:nvPr/>
        </p:nvSpPr>
        <p:spPr>
          <a:xfrm>
            <a:off x="2769633" y="5994504"/>
            <a:ext cx="441146" cy="246221"/>
          </a:xfrm>
          <a:prstGeom prst="rect">
            <a:avLst/>
          </a:prstGeom>
        </p:spPr>
        <p:txBody>
          <a:bodyPr wrap="none">
            <a:spAutoFit/>
          </a:bodyPr>
          <a:lstStyle/>
          <a:p>
            <a:r>
              <a:rPr kumimoji="1" lang="ja-JP" altLang="en-US" sz="1000" b="1"/>
              <a:t>住民</a:t>
            </a:r>
            <a:endParaRPr lang="ja-JP" altLang="en-US" sz="1000" b="1"/>
          </a:p>
        </p:txBody>
      </p:sp>
      <p:sp>
        <p:nvSpPr>
          <p:cNvPr id="54" name="正方形/長方形 53">
            <a:extLst>
              <a:ext uri="{FF2B5EF4-FFF2-40B4-BE49-F238E27FC236}">
                <a16:creationId xmlns:a16="http://schemas.microsoft.com/office/drawing/2014/main" id="{BA7CA911-C938-684A-B7C8-956D4F82E851}"/>
              </a:ext>
            </a:extLst>
          </p:cNvPr>
          <p:cNvSpPr/>
          <p:nvPr/>
        </p:nvSpPr>
        <p:spPr>
          <a:xfrm>
            <a:off x="8991237" y="4468829"/>
            <a:ext cx="441146" cy="246221"/>
          </a:xfrm>
          <a:prstGeom prst="rect">
            <a:avLst/>
          </a:prstGeom>
        </p:spPr>
        <p:txBody>
          <a:bodyPr wrap="none">
            <a:spAutoFit/>
          </a:bodyPr>
          <a:lstStyle/>
          <a:p>
            <a:r>
              <a:rPr kumimoji="1" lang="ja-JP" altLang="en-US" sz="1000" b="1"/>
              <a:t>住民</a:t>
            </a:r>
            <a:endParaRPr lang="ja-JP" altLang="en-US" sz="1000" b="1"/>
          </a:p>
        </p:txBody>
      </p:sp>
      <p:sp>
        <p:nvSpPr>
          <p:cNvPr id="57" name="正方形/長方形 56">
            <a:extLst>
              <a:ext uri="{FF2B5EF4-FFF2-40B4-BE49-F238E27FC236}">
                <a16:creationId xmlns:a16="http://schemas.microsoft.com/office/drawing/2014/main" id="{9B7CF102-715C-904F-979B-777A25A6CB22}"/>
              </a:ext>
            </a:extLst>
          </p:cNvPr>
          <p:cNvSpPr/>
          <p:nvPr/>
        </p:nvSpPr>
        <p:spPr>
          <a:xfrm rot="5400000">
            <a:off x="4930139" y="-4208373"/>
            <a:ext cx="45719" cy="9906001"/>
          </a:xfrm>
          <a:prstGeom prst="rect">
            <a:avLst/>
          </a:prstGeom>
          <a:pattFill prst="dkDnDiag">
            <a:fgClr>
              <a:srgbClr val="1CC6D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8" name="図 57">
            <a:extLst>
              <a:ext uri="{FF2B5EF4-FFF2-40B4-BE49-F238E27FC236}">
                <a16:creationId xmlns:a16="http://schemas.microsoft.com/office/drawing/2014/main" id="{938164B0-7E83-8B44-8CE7-B06453D3BB1C}"/>
              </a:ext>
            </a:extLst>
          </p:cNvPr>
          <p:cNvPicPr>
            <a:picLocks noChangeAspect="1"/>
          </p:cNvPicPr>
          <p:nvPr/>
        </p:nvPicPr>
        <p:blipFill>
          <a:blip r:embed="rId6"/>
          <a:stretch>
            <a:fillRect/>
          </a:stretch>
        </p:blipFill>
        <p:spPr>
          <a:xfrm>
            <a:off x="699741" y="0"/>
            <a:ext cx="1969732" cy="696163"/>
          </a:xfrm>
          <a:prstGeom prst="rect">
            <a:avLst/>
          </a:prstGeom>
        </p:spPr>
      </p:pic>
      <p:sp>
        <p:nvSpPr>
          <p:cNvPr id="59" name="正方形/長方形 58">
            <a:extLst>
              <a:ext uri="{FF2B5EF4-FFF2-40B4-BE49-F238E27FC236}">
                <a16:creationId xmlns:a16="http://schemas.microsoft.com/office/drawing/2014/main" id="{B3AAE215-18DF-C042-B173-C653230E9A2B}"/>
              </a:ext>
            </a:extLst>
          </p:cNvPr>
          <p:cNvSpPr/>
          <p:nvPr/>
        </p:nvSpPr>
        <p:spPr>
          <a:xfrm>
            <a:off x="0" y="0"/>
            <a:ext cx="602901" cy="60290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テキスト ボックス 59">
            <a:extLst>
              <a:ext uri="{FF2B5EF4-FFF2-40B4-BE49-F238E27FC236}">
                <a16:creationId xmlns:a16="http://schemas.microsoft.com/office/drawing/2014/main" id="{40365244-BC5D-EE4A-A5DB-3A7C4FD2A320}"/>
              </a:ext>
            </a:extLst>
          </p:cNvPr>
          <p:cNvSpPr txBox="1"/>
          <p:nvPr/>
        </p:nvSpPr>
        <p:spPr>
          <a:xfrm>
            <a:off x="2657789" y="71567"/>
            <a:ext cx="4953836" cy="646331"/>
          </a:xfrm>
          <a:prstGeom prst="rect">
            <a:avLst/>
          </a:prstGeom>
          <a:noFill/>
        </p:spPr>
        <p:txBody>
          <a:bodyPr wrap="square">
            <a:spAutoFit/>
          </a:bodyPr>
          <a:lstStyle/>
          <a:p>
            <a:r>
              <a:rPr lang="en-US" altLang="ja-JP" b="1" dirty="0">
                <a:latin typeface="+mn-ea"/>
              </a:rPr>
              <a:t>-</a:t>
            </a:r>
            <a:r>
              <a:rPr lang="ja-JP" altLang="en-US" b="1">
                <a:latin typeface="+mn-ea"/>
              </a:rPr>
              <a:t>広報・公聴を補完する</a:t>
            </a:r>
            <a:endParaRPr lang="en-US" altLang="ja-JP" b="1" dirty="0">
              <a:latin typeface="+mn-ea"/>
            </a:endParaRPr>
          </a:p>
          <a:p>
            <a:r>
              <a:rPr lang="en-US" altLang="ja-JP" b="1" dirty="0">
                <a:latin typeface="+mn-ea"/>
              </a:rPr>
              <a:t>  </a:t>
            </a:r>
            <a:r>
              <a:rPr lang="ja-JP" altLang="en-US" b="1">
                <a:latin typeface="+mn-ea"/>
              </a:rPr>
              <a:t>コミュニケーションの再構築</a:t>
            </a:r>
            <a:r>
              <a:rPr lang="en-US" altLang="ja-JP" b="1" dirty="0">
                <a:latin typeface="+mn-ea"/>
              </a:rPr>
              <a:t>-</a:t>
            </a:r>
            <a:endParaRPr lang="ja-JP" altLang="en-US"/>
          </a:p>
        </p:txBody>
      </p:sp>
      <p:sp>
        <p:nvSpPr>
          <p:cNvPr id="61" name="テキスト ボックス 60">
            <a:extLst>
              <a:ext uri="{FF2B5EF4-FFF2-40B4-BE49-F238E27FC236}">
                <a16:creationId xmlns:a16="http://schemas.microsoft.com/office/drawing/2014/main" id="{E274198F-CA77-A245-870A-9493337F7286}"/>
              </a:ext>
            </a:extLst>
          </p:cNvPr>
          <p:cNvSpPr txBox="1"/>
          <p:nvPr/>
        </p:nvSpPr>
        <p:spPr>
          <a:xfrm>
            <a:off x="135653" y="835242"/>
            <a:ext cx="9370088" cy="523220"/>
          </a:xfrm>
          <a:prstGeom prst="rect">
            <a:avLst/>
          </a:prstGeom>
          <a:noFill/>
        </p:spPr>
        <p:txBody>
          <a:bodyPr wrap="square">
            <a:spAutoFit/>
          </a:bodyPr>
          <a:lstStyle/>
          <a:p>
            <a:r>
              <a:rPr lang="en-US" altLang="ja-JP" sz="1400" b="1" dirty="0">
                <a:solidFill>
                  <a:srgbClr val="0070C0"/>
                </a:solidFill>
              </a:rPr>
              <a:t>『</a:t>
            </a:r>
            <a:r>
              <a:rPr lang="ja-JP" altLang="en-US" sz="1400" b="1">
                <a:solidFill>
                  <a:srgbClr val="0070C0"/>
                </a:solidFill>
              </a:rPr>
              <a:t>ポリネコ</a:t>
            </a:r>
            <a:r>
              <a:rPr lang="ja-JP" altLang="en-US" sz="1400" b="1" i="1">
                <a:solidFill>
                  <a:srgbClr val="0070C0"/>
                </a:solidFill>
              </a:rPr>
              <a:t>！</a:t>
            </a:r>
            <a:r>
              <a:rPr lang="en-US" altLang="ja-JP" sz="1400" b="1" dirty="0">
                <a:solidFill>
                  <a:srgbClr val="0070C0"/>
                </a:solidFill>
              </a:rPr>
              <a:t>』</a:t>
            </a:r>
            <a:r>
              <a:rPr lang="ja-JP" altLang="en-US" sz="1400">
                <a:solidFill>
                  <a:schemeClr val="tx1">
                    <a:lumMod val="85000"/>
                    <a:lumOff val="15000"/>
                  </a:schemeClr>
                </a:solidFill>
              </a:rPr>
              <a:t>は既存の広報・公聴と連携しながらの運用によって既存の広報・公聴を補完しつつ、</a:t>
            </a:r>
            <a:endParaRPr lang="en-US" altLang="ja-JP" sz="1400" dirty="0">
              <a:solidFill>
                <a:schemeClr val="tx1">
                  <a:lumMod val="85000"/>
                  <a:lumOff val="15000"/>
                </a:schemeClr>
              </a:solidFill>
            </a:endParaRPr>
          </a:p>
          <a:p>
            <a:r>
              <a:rPr lang="ja-JP" altLang="en-US" sz="1400">
                <a:solidFill>
                  <a:schemeClr val="tx1">
                    <a:lumMod val="85000"/>
                    <a:lumOff val="15000"/>
                  </a:schemeClr>
                </a:solidFill>
              </a:rPr>
              <a:t>　地域コミュニケーションの再構築を進めます。</a:t>
            </a:r>
            <a:endParaRPr lang="en-US" altLang="ja-JP" sz="1400" dirty="0">
              <a:solidFill>
                <a:schemeClr val="tx1">
                  <a:lumMod val="85000"/>
                  <a:lumOff val="15000"/>
                </a:schemeClr>
              </a:solidFill>
            </a:endParaRPr>
          </a:p>
        </p:txBody>
      </p:sp>
      <p:sp>
        <p:nvSpPr>
          <p:cNvPr id="2" name="スライド番号プレースホルダー 1">
            <a:extLst>
              <a:ext uri="{FF2B5EF4-FFF2-40B4-BE49-F238E27FC236}">
                <a16:creationId xmlns:a16="http://schemas.microsoft.com/office/drawing/2014/main" id="{6792B379-4918-3B41-AF5B-360B47EAB148}"/>
              </a:ext>
            </a:extLst>
          </p:cNvPr>
          <p:cNvSpPr>
            <a:spLocks noGrp="1"/>
          </p:cNvSpPr>
          <p:nvPr>
            <p:ph type="sldNum" sz="quarter" idx="12"/>
          </p:nvPr>
        </p:nvSpPr>
        <p:spPr/>
        <p:txBody>
          <a:bodyPr/>
          <a:lstStyle/>
          <a:p>
            <a:fld id="{A24A08D3-4842-684C-BE54-C9E1F2E8DB8B}" type="slidenum">
              <a:rPr kumimoji="1" lang="ja-JP" altLang="en-US" smtClean="0"/>
              <a:t>7</a:t>
            </a:fld>
            <a:endParaRPr kumimoji="1" lang="ja-JP" altLang="en-US"/>
          </a:p>
        </p:txBody>
      </p:sp>
    </p:spTree>
    <p:extLst>
      <p:ext uri="{BB962C8B-B14F-4D97-AF65-F5344CB8AC3E}">
        <p14:creationId xmlns:p14="http://schemas.microsoft.com/office/powerpoint/2010/main" val="23696316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AAA7D546-8B75-E74A-B6E4-9CC0BE3108E8}"/>
              </a:ext>
            </a:extLst>
          </p:cNvPr>
          <p:cNvSpPr txBox="1"/>
          <p:nvPr/>
        </p:nvSpPr>
        <p:spPr>
          <a:xfrm>
            <a:off x="2662813" y="71568"/>
            <a:ext cx="6189784" cy="523220"/>
          </a:xfrm>
          <a:prstGeom prst="rect">
            <a:avLst/>
          </a:prstGeom>
          <a:noFill/>
        </p:spPr>
        <p:txBody>
          <a:bodyPr wrap="square">
            <a:spAutoFit/>
          </a:bodyPr>
          <a:lstStyle/>
          <a:p>
            <a:pPr>
              <a:spcAft>
                <a:spcPts val="0"/>
              </a:spcAft>
            </a:pPr>
            <a:r>
              <a:rPr lang="ja-JP" altLang="en-US" sz="2800" b="1">
                <a:latin typeface="+mn-ea"/>
              </a:rPr>
              <a:t>について</a:t>
            </a:r>
            <a:r>
              <a:rPr lang="en-US" altLang="ja-JP" b="1" dirty="0">
                <a:latin typeface="+mn-ea"/>
              </a:rPr>
              <a:t>-</a:t>
            </a:r>
            <a:r>
              <a:rPr lang="ja-JP" altLang="en-US" b="1">
                <a:latin typeface="+mn-ea"/>
              </a:rPr>
              <a:t>広報・公聴を補完する</a:t>
            </a:r>
            <a:r>
              <a:rPr lang="en-US" altLang="ja-JP" b="1" dirty="0">
                <a:latin typeface="+mn-ea"/>
              </a:rPr>
              <a:t>-</a:t>
            </a:r>
            <a:endParaRPr lang="en-US" altLang="ja-JP" sz="2800" b="1" dirty="0">
              <a:effectLst/>
              <a:latin typeface="+mn-ea"/>
            </a:endParaRPr>
          </a:p>
        </p:txBody>
      </p:sp>
      <p:sp>
        <p:nvSpPr>
          <p:cNvPr id="5" name="正方形/長方形 4">
            <a:extLst>
              <a:ext uri="{FF2B5EF4-FFF2-40B4-BE49-F238E27FC236}">
                <a16:creationId xmlns:a16="http://schemas.microsoft.com/office/drawing/2014/main" id="{BDD3B856-748D-FE4A-95AD-D2A8AF28205C}"/>
              </a:ext>
            </a:extLst>
          </p:cNvPr>
          <p:cNvSpPr/>
          <p:nvPr/>
        </p:nvSpPr>
        <p:spPr>
          <a:xfrm>
            <a:off x="0" y="0"/>
            <a:ext cx="602901" cy="60290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a:extLst>
              <a:ext uri="{FF2B5EF4-FFF2-40B4-BE49-F238E27FC236}">
                <a16:creationId xmlns:a16="http://schemas.microsoft.com/office/drawing/2014/main" id="{77EBA561-885F-B041-A172-2C1D10C19A9E}"/>
              </a:ext>
            </a:extLst>
          </p:cNvPr>
          <p:cNvPicPr>
            <a:picLocks noChangeAspect="1"/>
          </p:cNvPicPr>
          <p:nvPr/>
        </p:nvPicPr>
        <p:blipFill>
          <a:blip r:embed="rId2"/>
          <a:stretch>
            <a:fillRect/>
          </a:stretch>
        </p:blipFill>
        <p:spPr>
          <a:xfrm>
            <a:off x="699741" y="0"/>
            <a:ext cx="1969732" cy="696163"/>
          </a:xfrm>
          <a:prstGeom prst="rect">
            <a:avLst/>
          </a:prstGeom>
        </p:spPr>
      </p:pic>
      <p:sp>
        <p:nvSpPr>
          <p:cNvPr id="15" name="角丸四角形 14">
            <a:extLst>
              <a:ext uri="{FF2B5EF4-FFF2-40B4-BE49-F238E27FC236}">
                <a16:creationId xmlns:a16="http://schemas.microsoft.com/office/drawing/2014/main" id="{59392E71-B2E8-9944-94E4-AE191C05896E}"/>
              </a:ext>
            </a:extLst>
          </p:cNvPr>
          <p:cNvSpPr/>
          <p:nvPr/>
        </p:nvSpPr>
        <p:spPr>
          <a:xfrm>
            <a:off x="2954214" y="2160398"/>
            <a:ext cx="6129495" cy="612949"/>
          </a:xfrm>
          <a:prstGeom prst="roundRect">
            <a:avLst>
              <a:gd name="adj" fmla="val 572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角丸四角形 15">
            <a:extLst>
              <a:ext uri="{FF2B5EF4-FFF2-40B4-BE49-F238E27FC236}">
                <a16:creationId xmlns:a16="http://schemas.microsoft.com/office/drawing/2014/main" id="{78392FF2-D22E-0D4D-819F-CA33B3FAFFBF}"/>
              </a:ext>
            </a:extLst>
          </p:cNvPr>
          <p:cNvSpPr/>
          <p:nvPr/>
        </p:nvSpPr>
        <p:spPr>
          <a:xfrm>
            <a:off x="813917" y="2363040"/>
            <a:ext cx="2341266" cy="219389"/>
          </a:xfrm>
          <a:prstGeom prst="roundRect">
            <a:avLst>
              <a:gd name="adj" fmla="val 5729"/>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角丸四角形 16">
            <a:extLst>
              <a:ext uri="{FF2B5EF4-FFF2-40B4-BE49-F238E27FC236}">
                <a16:creationId xmlns:a16="http://schemas.microsoft.com/office/drawing/2014/main" id="{F3082072-BAAD-DD4B-A73F-213206D17E45}"/>
              </a:ext>
            </a:extLst>
          </p:cNvPr>
          <p:cNvSpPr/>
          <p:nvPr/>
        </p:nvSpPr>
        <p:spPr>
          <a:xfrm>
            <a:off x="643094" y="3386287"/>
            <a:ext cx="8892791" cy="32154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FE4C1F39-EA72-F143-A0E5-3D224230573F}"/>
              </a:ext>
            </a:extLst>
          </p:cNvPr>
          <p:cNvSpPr txBox="1"/>
          <p:nvPr/>
        </p:nvSpPr>
        <p:spPr>
          <a:xfrm>
            <a:off x="1134530" y="3829639"/>
            <a:ext cx="8161751" cy="584775"/>
          </a:xfrm>
          <a:prstGeom prst="rect">
            <a:avLst/>
          </a:prstGeom>
          <a:noFill/>
        </p:spPr>
        <p:txBody>
          <a:bodyPr wrap="square">
            <a:spAutoFit/>
          </a:bodyPr>
          <a:lstStyle/>
          <a:p>
            <a:r>
              <a:rPr lang="ja-JP" altLang="en-US" u="none" strike="noStrike">
                <a:solidFill>
                  <a:srgbClr val="0070C0"/>
                </a:solidFill>
                <a:effectLst/>
                <a:latin typeface="Hiragino Sans W4" panose="020B0400000000000000" pitchFamily="34" charset="-128"/>
                <a:ea typeface="Hiragino Sans W4" panose="020B0400000000000000" pitchFamily="34" charset="-128"/>
              </a:rPr>
              <a:t>１・一般的な意識調査</a:t>
            </a:r>
            <a:endParaRPr lang="en-US" altLang="ja-JP" u="none" strike="noStrike" dirty="0">
              <a:solidFill>
                <a:srgbClr val="0070C0"/>
              </a:solidFill>
              <a:effectLst/>
              <a:latin typeface="Hiragino Sans W4" panose="020B0400000000000000" pitchFamily="34" charset="-128"/>
              <a:ea typeface="Hiragino Sans W4" panose="020B0400000000000000" pitchFamily="34" charset="-128"/>
            </a:endParaRPr>
          </a:p>
          <a:p>
            <a:r>
              <a:rPr lang="ja-JP" altLang="en-US" sz="1400" u="none" strike="noStrike">
                <a:solidFill>
                  <a:srgbClr val="0070C0"/>
                </a:solidFill>
                <a:effectLst/>
                <a:latin typeface="Hiragino Sans W4" panose="020B0400000000000000" pitchFamily="34" charset="-128"/>
                <a:ea typeface="Hiragino Sans W4" panose="020B0400000000000000" pitchFamily="34" charset="-128"/>
              </a:rPr>
              <a:t>　（アンケート（＊コメント受付のような運用も可能、既存の各種調査の置き換えにも対応））</a:t>
            </a:r>
            <a:endParaRPr lang="ja-JP" altLang="en-US" sz="1400"/>
          </a:p>
        </p:txBody>
      </p:sp>
      <p:sp>
        <p:nvSpPr>
          <p:cNvPr id="19" name="テキスト ボックス 18">
            <a:extLst>
              <a:ext uri="{FF2B5EF4-FFF2-40B4-BE49-F238E27FC236}">
                <a16:creationId xmlns:a16="http://schemas.microsoft.com/office/drawing/2014/main" id="{BFA75333-230B-6C47-A0AA-42458498941E}"/>
              </a:ext>
            </a:extLst>
          </p:cNvPr>
          <p:cNvSpPr txBox="1"/>
          <p:nvPr/>
        </p:nvSpPr>
        <p:spPr>
          <a:xfrm>
            <a:off x="1134530" y="4395767"/>
            <a:ext cx="7355395" cy="584775"/>
          </a:xfrm>
          <a:prstGeom prst="rect">
            <a:avLst/>
          </a:prstGeom>
          <a:noFill/>
        </p:spPr>
        <p:txBody>
          <a:bodyPr wrap="square">
            <a:spAutoFit/>
          </a:bodyPr>
          <a:lstStyle/>
          <a:p>
            <a:r>
              <a:rPr lang="ja-JP" altLang="en-US" u="none" strike="noStrike">
                <a:solidFill>
                  <a:srgbClr val="0070C0"/>
                </a:solidFill>
                <a:effectLst/>
                <a:latin typeface="Hiragino Sans W4" panose="020B0400000000000000" pitchFamily="34" charset="-128"/>
                <a:ea typeface="Hiragino Sans W4" panose="020B0400000000000000" pitchFamily="34" charset="-128"/>
              </a:rPr>
              <a:t>２・学習型輿論調査</a:t>
            </a:r>
            <a:endParaRPr lang="en-US" altLang="ja-JP" u="none" strike="noStrike" dirty="0">
              <a:solidFill>
                <a:srgbClr val="0070C0"/>
              </a:solidFill>
              <a:effectLst/>
              <a:latin typeface="Hiragino Sans W4" panose="020B0400000000000000" pitchFamily="34" charset="-128"/>
              <a:ea typeface="Hiragino Sans W4" panose="020B0400000000000000" pitchFamily="34" charset="-128"/>
            </a:endParaRPr>
          </a:p>
          <a:p>
            <a:r>
              <a:rPr lang="ja-JP" altLang="en-US" sz="1400" u="none" strike="noStrike">
                <a:solidFill>
                  <a:srgbClr val="0070C0"/>
                </a:solidFill>
                <a:effectLst/>
                <a:latin typeface="Hiragino Sans W4" panose="020B0400000000000000" pitchFamily="34" charset="-128"/>
                <a:ea typeface="Hiragino Sans W4" panose="020B0400000000000000" pitchFamily="34" charset="-128"/>
              </a:rPr>
              <a:t>　（回答者が、設問で扱う事象に関わるデータやエビデンスを知り、学んで回答）</a:t>
            </a:r>
            <a:endParaRPr lang="ja-JP" altLang="en-US" sz="1400"/>
          </a:p>
        </p:txBody>
      </p:sp>
      <p:sp>
        <p:nvSpPr>
          <p:cNvPr id="20" name="テキスト ボックス 19">
            <a:extLst>
              <a:ext uri="{FF2B5EF4-FFF2-40B4-BE49-F238E27FC236}">
                <a16:creationId xmlns:a16="http://schemas.microsoft.com/office/drawing/2014/main" id="{761893D3-21AC-7640-B28C-47BF49133FFD}"/>
              </a:ext>
            </a:extLst>
          </p:cNvPr>
          <p:cNvSpPr txBox="1"/>
          <p:nvPr/>
        </p:nvSpPr>
        <p:spPr>
          <a:xfrm>
            <a:off x="1134530" y="5012139"/>
            <a:ext cx="7996344" cy="800219"/>
          </a:xfrm>
          <a:prstGeom prst="rect">
            <a:avLst/>
          </a:prstGeom>
          <a:noFill/>
        </p:spPr>
        <p:txBody>
          <a:bodyPr wrap="square">
            <a:spAutoFit/>
          </a:bodyPr>
          <a:lstStyle/>
          <a:p>
            <a:r>
              <a:rPr lang="ja-JP" altLang="en-US" u="none" strike="noStrike">
                <a:solidFill>
                  <a:srgbClr val="0070C0"/>
                </a:solidFill>
                <a:effectLst/>
                <a:latin typeface="Hiragino Sans W4" panose="020B0400000000000000" pitchFamily="34" charset="-128"/>
                <a:ea typeface="Hiragino Sans W4" panose="020B0400000000000000" pitchFamily="34" charset="-128"/>
              </a:rPr>
              <a:t>３・輿論に基づく意思形成・合意形成調査</a:t>
            </a:r>
            <a:endParaRPr lang="en-US" altLang="ja-JP" u="none" strike="noStrike" dirty="0">
              <a:solidFill>
                <a:srgbClr val="0070C0"/>
              </a:solidFill>
              <a:effectLst/>
              <a:latin typeface="Hiragino Sans W4" panose="020B0400000000000000" pitchFamily="34" charset="-128"/>
              <a:ea typeface="Hiragino Sans W4" panose="020B0400000000000000" pitchFamily="34" charset="-128"/>
            </a:endParaRPr>
          </a:p>
          <a:p>
            <a:r>
              <a:rPr lang="ja-JP" altLang="en-US" sz="1400" u="none" strike="noStrike">
                <a:solidFill>
                  <a:srgbClr val="0070C0"/>
                </a:solidFill>
                <a:effectLst/>
                <a:latin typeface="Hiragino Sans W4" panose="020B0400000000000000" pitchFamily="34" charset="-128"/>
                <a:ea typeface="Hiragino Sans W4" panose="020B0400000000000000" pitchFamily="34" charset="-128"/>
              </a:rPr>
              <a:t>　（回答者が、設問で扱う事象に関わるデータやエビデンスを知り、学んで回答し、</a:t>
            </a:r>
            <a:endParaRPr lang="en-US" altLang="ja-JP" sz="1400" u="none" strike="noStrike" dirty="0">
              <a:solidFill>
                <a:srgbClr val="0070C0"/>
              </a:solidFill>
              <a:effectLst/>
              <a:latin typeface="Hiragino Sans W4" panose="020B0400000000000000" pitchFamily="34" charset="-128"/>
              <a:ea typeface="Hiragino Sans W4" panose="020B0400000000000000" pitchFamily="34" charset="-128"/>
            </a:endParaRPr>
          </a:p>
          <a:p>
            <a:r>
              <a:rPr lang="ja-JP" altLang="en-US" sz="1400">
                <a:solidFill>
                  <a:srgbClr val="0070C0"/>
                </a:solidFill>
                <a:latin typeface="Hiragino Sans W4" panose="020B0400000000000000" pitchFamily="34" charset="-128"/>
                <a:ea typeface="Hiragino Sans W4" panose="020B0400000000000000" pitchFamily="34" charset="-128"/>
              </a:rPr>
              <a:t>　　各回答タイプに追加設問を配信して、意思形成、合意形成を行う</a:t>
            </a:r>
            <a:r>
              <a:rPr lang="ja-JP" altLang="en-US" sz="1400" u="none" strike="noStrike">
                <a:solidFill>
                  <a:srgbClr val="0070C0"/>
                </a:solidFill>
                <a:effectLst/>
                <a:latin typeface="Hiragino Sans W4" panose="020B0400000000000000" pitchFamily="34" charset="-128"/>
                <a:ea typeface="Hiragino Sans W4" panose="020B0400000000000000" pitchFamily="34" charset="-128"/>
              </a:rPr>
              <a:t>）</a:t>
            </a:r>
            <a:endParaRPr lang="ja-JP" altLang="en-US" sz="1400"/>
          </a:p>
        </p:txBody>
      </p:sp>
      <p:sp>
        <p:nvSpPr>
          <p:cNvPr id="21" name="テキスト ボックス 20">
            <a:extLst>
              <a:ext uri="{FF2B5EF4-FFF2-40B4-BE49-F238E27FC236}">
                <a16:creationId xmlns:a16="http://schemas.microsoft.com/office/drawing/2014/main" id="{08523346-29BD-3F4A-9347-7383283C794E}"/>
              </a:ext>
            </a:extLst>
          </p:cNvPr>
          <p:cNvSpPr txBox="1"/>
          <p:nvPr/>
        </p:nvSpPr>
        <p:spPr>
          <a:xfrm>
            <a:off x="1134530" y="5864046"/>
            <a:ext cx="8883677" cy="800219"/>
          </a:xfrm>
          <a:prstGeom prst="rect">
            <a:avLst/>
          </a:prstGeom>
          <a:noFill/>
        </p:spPr>
        <p:txBody>
          <a:bodyPr wrap="square">
            <a:spAutoFit/>
          </a:bodyPr>
          <a:lstStyle/>
          <a:p>
            <a:r>
              <a:rPr lang="ja-JP" altLang="en-US" u="none" strike="noStrike">
                <a:solidFill>
                  <a:srgbClr val="0070C0"/>
                </a:solidFill>
                <a:effectLst/>
                <a:latin typeface="Hiragino Sans W4" panose="020B0400000000000000" pitchFamily="34" charset="-128"/>
                <a:ea typeface="Hiragino Sans W4" panose="020B0400000000000000" pitchFamily="34" charset="-128"/>
              </a:rPr>
              <a:t>４・輿論に基づく議会も含めた意思形成・合意形成調査</a:t>
            </a:r>
            <a:endParaRPr lang="en-US" altLang="ja-JP" u="none" strike="noStrike" dirty="0">
              <a:solidFill>
                <a:srgbClr val="0070C0"/>
              </a:solidFill>
              <a:effectLst/>
              <a:latin typeface="Hiragino Sans W4" panose="020B0400000000000000" pitchFamily="34" charset="-128"/>
              <a:ea typeface="Hiragino Sans W4" panose="020B0400000000000000" pitchFamily="34" charset="-128"/>
            </a:endParaRPr>
          </a:p>
          <a:p>
            <a:r>
              <a:rPr lang="ja-JP" altLang="en-US" sz="1400" u="none" strike="noStrike">
                <a:solidFill>
                  <a:srgbClr val="0070C0"/>
                </a:solidFill>
                <a:effectLst/>
                <a:latin typeface="Hiragino Sans W4" panose="020B0400000000000000" pitchFamily="34" charset="-128"/>
                <a:ea typeface="Hiragino Sans W4" panose="020B0400000000000000" pitchFamily="34" charset="-128"/>
              </a:rPr>
              <a:t>　（回答者（議会議員も含む）が、設問で扱う事象に関わるデータやエビデンスを知り、学んで回答し、</a:t>
            </a:r>
            <a:endParaRPr lang="en-US" altLang="ja-JP" sz="1400" u="none" strike="noStrike" dirty="0">
              <a:solidFill>
                <a:srgbClr val="0070C0"/>
              </a:solidFill>
              <a:effectLst/>
              <a:latin typeface="Hiragino Sans W4" panose="020B0400000000000000" pitchFamily="34" charset="-128"/>
              <a:ea typeface="Hiragino Sans W4" panose="020B0400000000000000" pitchFamily="34" charset="-128"/>
            </a:endParaRPr>
          </a:p>
          <a:p>
            <a:r>
              <a:rPr lang="ja-JP" altLang="en-US" sz="1400">
                <a:solidFill>
                  <a:srgbClr val="0070C0"/>
                </a:solidFill>
                <a:latin typeface="Hiragino Sans W4" panose="020B0400000000000000" pitchFamily="34" charset="-128"/>
                <a:ea typeface="Hiragino Sans W4" panose="020B0400000000000000" pitchFamily="34" charset="-128"/>
              </a:rPr>
              <a:t>　　各回答タイプに追加設問を配信して、意思形成、合意形成を行い、ルールや条例等の意思形成を</a:t>
            </a:r>
            <a:r>
              <a:rPr lang="ja-JP" altLang="en-US" sz="1400" u="none" strike="noStrike">
                <a:solidFill>
                  <a:srgbClr val="0070C0"/>
                </a:solidFill>
                <a:effectLst/>
                <a:latin typeface="Hiragino Sans W4" panose="020B0400000000000000" pitchFamily="34" charset="-128"/>
                <a:ea typeface="Hiragino Sans W4" panose="020B0400000000000000" pitchFamily="34" charset="-128"/>
              </a:rPr>
              <a:t>行う）</a:t>
            </a:r>
            <a:endParaRPr lang="ja-JP" altLang="en-US" sz="1400"/>
          </a:p>
        </p:txBody>
      </p:sp>
      <p:sp>
        <p:nvSpPr>
          <p:cNvPr id="22" name="テキスト ボックス 21">
            <a:extLst>
              <a:ext uri="{FF2B5EF4-FFF2-40B4-BE49-F238E27FC236}">
                <a16:creationId xmlns:a16="http://schemas.microsoft.com/office/drawing/2014/main" id="{F826D0BA-1728-254E-A125-39C0C544038E}"/>
              </a:ext>
            </a:extLst>
          </p:cNvPr>
          <p:cNvSpPr txBox="1"/>
          <p:nvPr/>
        </p:nvSpPr>
        <p:spPr>
          <a:xfrm>
            <a:off x="776235" y="3407612"/>
            <a:ext cx="6850464" cy="307777"/>
          </a:xfrm>
          <a:prstGeom prst="rect">
            <a:avLst/>
          </a:prstGeom>
          <a:noFill/>
        </p:spPr>
        <p:txBody>
          <a:bodyPr wrap="square">
            <a:spAutoFit/>
          </a:bodyPr>
          <a:lstStyle/>
          <a:p>
            <a:r>
              <a:rPr lang="ja-JP" altLang="en-US" sz="1400" b="1">
                <a:solidFill>
                  <a:srgbClr val="05318E"/>
                </a:solidFill>
              </a:rPr>
              <a:t>複数種の調査</a:t>
            </a:r>
            <a:r>
              <a:rPr lang="en-US" altLang="ja-JP" sz="1400" b="1" dirty="0">
                <a:solidFill>
                  <a:srgbClr val="05318E"/>
                </a:solidFill>
              </a:rPr>
              <a:t>/</a:t>
            </a:r>
            <a:r>
              <a:rPr lang="ja-JP" altLang="en-US" sz="1400" b="1">
                <a:solidFill>
                  <a:srgbClr val="05318E"/>
                </a:solidFill>
              </a:rPr>
              <a:t>記事を継続的に組み合わせ双方向のコミュニケーションを実現</a:t>
            </a:r>
          </a:p>
        </p:txBody>
      </p:sp>
      <p:sp>
        <p:nvSpPr>
          <p:cNvPr id="23" name="テキスト ボックス 22">
            <a:extLst>
              <a:ext uri="{FF2B5EF4-FFF2-40B4-BE49-F238E27FC236}">
                <a16:creationId xmlns:a16="http://schemas.microsoft.com/office/drawing/2014/main" id="{7D9B514F-7694-5945-9054-E55D8CCECF3A}"/>
              </a:ext>
            </a:extLst>
          </p:cNvPr>
          <p:cNvSpPr txBox="1"/>
          <p:nvPr/>
        </p:nvSpPr>
        <p:spPr>
          <a:xfrm>
            <a:off x="3258178" y="2144156"/>
            <a:ext cx="5534128" cy="646331"/>
          </a:xfrm>
          <a:prstGeom prst="rect">
            <a:avLst/>
          </a:prstGeom>
          <a:noFill/>
        </p:spPr>
        <p:txBody>
          <a:bodyPr wrap="square">
            <a:spAutoFit/>
          </a:bodyPr>
          <a:lstStyle/>
          <a:p>
            <a:pPr algn="just"/>
            <a:r>
              <a:rPr lang="ja-JP" altLang="ja-JP" sz="1200">
                <a:solidFill>
                  <a:schemeClr val="bg1"/>
                </a:solidFill>
                <a:effectLst/>
                <a:latin typeface="Hiragino Sans W4" panose="020B0400000000000000" pitchFamily="34" charset="-128"/>
                <a:ea typeface="Hiragino Sans W4" panose="020B0400000000000000" pitchFamily="34" charset="-128"/>
                <a:cs typeface="Times New Roman" panose="02020603050405020304" pitchFamily="18" charset="0"/>
              </a:rPr>
              <a:t>・情報の送り手は、受け取り手がどのような受け取り方をしたか判らない</a:t>
            </a:r>
          </a:p>
          <a:p>
            <a:pPr algn="just"/>
            <a:r>
              <a:rPr lang="ja-JP" altLang="ja-JP" sz="1200">
                <a:solidFill>
                  <a:schemeClr val="bg1"/>
                </a:solidFill>
                <a:effectLst/>
                <a:latin typeface="Hiragino Sans W4" panose="020B0400000000000000" pitchFamily="34" charset="-128"/>
                <a:ea typeface="Hiragino Sans W4" panose="020B0400000000000000" pitchFamily="34" charset="-128"/>
                <a:cs typeface="Times New Roman" panose="02020603050405020304" pitchFamily="18" charset="0"/>
              </a:rPr>
              <a:t>・情報の受け取り手は、送られた情報に対して意思表示できない</a:t>
            </a:r>
          </a:p>
          <a:p>
            <a:pPr algn="just"/>
            <a:r>
              <a:rPr lang="ja-JP" altLang="ja-JP" sz="1200">
                <a:solidFill>
                  <a:schemeClr val="bg1"/>
                </a:solidFill>
                <a:effectLst/>
                <a:latin typeface="Hiragino Sans W4" panose="020B0400000000000000" pitchFamily="34" charset="-128"/>
                <a:ea typeface="Hiragino Sans W4" panose="020B0400000000000000" pitchFamily="34" charset="-128"/>
                <a:cs typeface="Times New Roman" panose="02020603050405020304" pitchFamily="18" charset="0"/>
              </a:rPr>
              <a:t>・</a:t>
            </a:r>
            <a:r>
              <a:rPr lang="ja-JP" altLang="en-US" sz="1200">
                <a:solidFill>
                  <a:schemeClr val="bg1"/>
                </a:solidFill>
                <a:effectLst/>
                <a:latin typeface="Hiragino Sans W4" panose="020B0400000000000000" pitchFamily="34" charset="-128"/>
                <a:ea typeface="Hiragino Sans W4" panose="020B0400000000000000" pitchFamily="34" charset="-128"/>
                <a:cs typeface="Times New Roman" panose="02020603050405020304" pitchFamily="18" charset="0"/>
              </a:rPr>
              <a:t>よって、</a:t>
            </a:r>
            <a:r>
              <a:rPr lang="ja-JP" altLang="ja-JP" sz="1200">
                <a:solidFill>
                  <a:schemeClr val="bg1"/>
                </a:solidFill>
                <a:effectLst/>
                <a:latin typeface="Hiragino Sans W4" panose="020B0400000000000000" pitchFamily="34" charset="-128"/>
                <a:ea typeface="Hiragino Sans W4" panose="020B0400000000000000" pitchFamily="34" charset="-128"/>
                <a:cs typeface="Times New Roman" panose="02020603050405020304" pitchFamily="18" charset="0"/>
              </a:rPr>
              <a:t>情報の送り手と受け手の間で信頼関係を構築することができない</a:t>
            </a:r>
          </a:p>
        </p:txBody>
      </p:sp>
      <p:sp>
        <p:nvSpPr>
          <p:cNvPr id="24" name="テキスト ボックス 23">
            <a:extLst>
              <a:ext uri="{FF2B5EF4-FFF2-40B4-BE49-F238E27FC236}">
                <a16:creationId xmlns:a16="http://schemas.microsoft.com/office/drawing/2014/main" id="{1B253723-BED2-EC42-BF12-5EAA7F5835C2}"/>
              </a:ext>
            </a:extLst>
          </p:cNvPr>
          <p:cNvSpPr txBox="1"/>
          <p:nvPr/>
        </p:nvSpPr>
        <p:spPr>
          <a:xfrm>
            <a:off x="1137975" y="1900368"/>
            <a:ext cx="7604090" cy="276999"/>
          </a:xfrm>
          <a:prstGeom prst="rect">
            <a:avLst/>
          </a:prstGeom>
          <a:noFill/>
        </p:spPr>
        <p:txBody>
          <a:bodyPr wrap="square">
            <a:spAutoFit/>
          </a:bodyPr>
          <a:lstStyle/>
          <a:p>
            <a:r>
              <a:rPr lang="ja-JP" altLang="en-US" sz="1200" u="none" strike="noStrike">
                <a:solidFill>
                  <a:srgbClr val="0070C0"/>
                </a:solidFill>
                <a:effectLst/>
                <a:latin typeface="Hiragino Sans W4" panose="020B0400000000000000" pitchFamily="34" charset="-128"/>
                <a:ea typeface="Hiragino Sans W4" panose="020B0400000000000000" pitchFamily="34" charset="-128"/>
              </a:rPr>
              <a:t>◆既存メディアの構造的な脆弱性を補完することで、公共圏の再構築に不可欠なコミュニケーションを実現</a:t>
            </a:r>
            <a:endParaRPr lang="ja-JP" altLang="en-US" sz="1200"/>
          </a:p>
        </p:txBody>
      </p:sp>
      <p:sp>
        <p:nvSpPr>
          <p:cNvPr id="25" name="テキスト ボックス 24">
            <a:extLst>
              <a:ext uri="{FF2B5EF4-FFF2-40B4-BE49-F238E27FC236}">
                <a16:creationId xmlns:a16="http://schemas.microsoft.com/office/drawing/2014/main" id="{66EF818E-9966-F048-8D9B-14B0069EBBAE}"/>
              </a:ext>
            </a:extLst>
          </p:cNvPr>
          <p:cNvSpPr txBox="1"/>
          <p:nvPr/>
        </p:nvSpPr>
        <p:spPr>
          <a:xfrm>
            <a:off x="918447" y="2352545"/>
            <a:ext cx="2065913" cy="261610"/>
          </a:xfrm>
          <a:prstGeom prst="rect">
            <a:avLst/>
          </a:prstGeom>
          <a:noFill/>
        </p:spPr>
        <p:txBody>
          <a:bodyPr wrap="square">
            <a:spAutoFit/>
          </a:bodyPr>
          <a:lstStyle/>
          <a:p>
            <a:r>
              <a:rPr lang="ja-JP" altLang="en-US" sz="1050" u="none" strike="noStrike">
                <a:solidFill>
                  <a:schemeClr val="bg1"/>
                </a:solidFill>
                <a:effectLst/>
                <a:latin typeface="Hiragino Sans W4" panose="020B0400000000000000" pitchFamily="34" charset="-128"/>
                <a:ea typeface="Hiragino Sans W4" panose="020B0400000000000000" pitchFamily="34" charset="-128"/>
              </a:rPr>
              <a:t>既存メディアの構造的な脆弱性</a:t>
            </a:r>
            <a:endParaRPr lang="ja-JP" altLang="en-US" sz="1050">
              <a:solidFill>
                <a:schemeClr val="bg1"/>
              </a:solidFill>
            </a:endParaRPr>
          </a:p>
        </p:txBody>
      </p:sp>
      <p:sp>
        <p:nvSpPr>
          <p:cNvPr id="26" name="テキスト ボックス 25">
            <a:extLst>
              <a:ext uri="{FF2B5EF4-FFF2-40B4-BE49-F238E27FC236}">
                <a16:creationId xmlns:a16="http://schemas.microsoft.com/office/drawing/2014/main" id="{05A7F62E-F612-9C40-B9A2-286DD964DC30}"/>
              </a:ext>
            </a:extLst>
          </p:cNvPr>
          <p:cNvSpPr txBox="1"/>
          <p:nvPr/>
        </p:nvSpPr>
        <p:spPr>
          <a:xfrm>
            <a:off x="1139650" y="2896828"/>
            <a:ext cx="7994302" cy="461665"/>
          </a:xfrm>
          <a:prstGeom prst="rect">
            <a:avLst/>
          </a:prstGeom>
          <a:noFill/>
        </p:spPr>
        <p:txBody>
          <a:bodyPr wrap="square">
            <a:spAutoFit/>
          </a:bodyPr>
          <a:lstStyle/>
          <a:p>
            <a:r>
              <a:rPr lang="ja-JP" altLang="en-US" sz="1200" u="none" strike="noStrike">
                <a:solidFill>
                  <a:srgbClr val="0070C0"/>
                </a:solidFill>
                <a:effectLst/>
                <a:latin typeface="Hiragino Sans W4" panose="020B0400000000000000" pitchFamily="34" charset="-128"/>
                <a:ea typeface="Hiragino Sans W4" panose="020B0400000000000000" pitchFamily="34" charset="-128"/>
              </a:rPr>
              <a:t>◆意識調査にも対応し、既存の調査予算の置き換え（リプレイス）によって、広報・公聴の弱点を補完しながら、</a:t>
            </a:r>
            <a:endParaRPr lang="en-US" altLang="ja-JP" sz="1200" u="none" strike="noStrike" dirty="0">
              <a:solidFill>
                <a:srgbClr val="0070C0"/>
              </a:solidFill>
              <a:effectLst/>
              <a:latin typeface="Hiragino Sans W4" panose="020B0400000000000000" pitchFamily="34" charset="-128"/>
              <a:ea typeface="Hiragino Sans W4" panose="020B0400000000000000" pitchFamily="34" charset="-128"/>
            </a:endParaRPr>
          </a:p>
          <a:p>
            <a:r>
              <a:rPr lang="ja-JP" altLang="en-US" sz="1200">
                <a:solidFill>
                  <a:srgbClr val="0070C0"/>
                </a:solidFill>
                <a:latin typeface="Hiragino Sans W4" panose="020B0400000000000000" pitchFamily="34" charset="-128"/>
                <a:ea typeface="Hiragino Sans W4" panose="020B0400000000000000" pitchFamily="34" charset="-128"/>
              </a:rPr>
              <a:t>　行政と繋がる住民を増やします。</a:t>
            </a:r>
            <a:endParaRPr lang="ja-JP" altLang="en-US" sz="1200"/>
          </a:p>
        </p:txBody>
      </p:sp>
      <p:sp>
        <p:nvSpPr>
          <p:cNvPr id="27" name="テキスト ボックス 26">
            <a:extLst>
              <a:ext uri="{FF2B5EF4-FFF2-40B4-BE49-F238E27FC236}">
                <a16:creationId xmlns:a16="http://schemas.microsoft.com/office/drawing/2014/main" id="{F5B60053-04AC-5C44-88CD-6EAF05FF0DB9}"/>
              </a:ext>
            </a:extLst>
          </p:cNvPr>
          <p:cNvSpPr txBox="1"/>
          <p:nvPr/>
        </p:nvSpPr>
        <p:spPr>
          <a:xfrm>
            <a:off x="813918" y="896368"/>
            <a:ext cx="8490856" cy="923330"/>
          </a:xfrm>
          <a:prstGeom prst="rect">
            <a:avLst/>
          </a:prstGeom>
          <a:noFill/>
        </p:spPr>
        <p:txBody>
          <a:bodyPr wrap="square">
            <a:spAutoFit/>
          </a:bodyPr>
          <a:lstStyle/>
          <a:p>
            <a:pPr algn="ctr"/>
            <a:r>
              <a:rPr lang="ja-JP" altLang="en-US" b="1" u="none" strike="noStrike">
                <a:solidFill>
                  <a:srgbClr val="00349C"/>
                </a:solidFill>
                <a:effectLst/>
                <a:latin typeface="Hiragino Sans W4" panose="020B0400000000000000" pitchFamily="34" charset="-128"/>
                <a:ea typeface="Hiragino Sans W4" panose="020B0400000000000000" pitchFamily="34" charset="-128"/>
              </a:rPr>
              <a:t>住民（関係住民も含む）と行政（時には議会）との</a:t>
            </a:r>
            <a:endParaRPr lang="en-US" altLang="ja-JP" b="1" u="none" strike="noStrike" dirty="0">
              <a:solidFill>
                <a:srgbClr val="00349C"/>
              </a:solidFill>
              <a:effectLst/>
              <a:latin typeface="Hiragino Sans W4" panose="020B0400000000000000" pitchFamily="34" charset="-128"/>
              <a:ea typeface="Hiragino Sans W4" panose="020B0400000000000000" pitchFamily="34" charset="-128"/>
            </a:endParaRPr>
          </a:p>
          <a:p>
            <a:pPr algn="ctr"/>
            <a:r>
              <a:rPr lang="ja-JP" altLang="en-US" b="1" u="none" strike="noStrike">
                <a:solidFill>
                  <a:srgbClr val="00349C"/>
                </a:solidFill>
                <a:effectLst/>
                <a:latin typeface="Hiragino Sans W4" panose="020B0400000000000000" pitchFamily="34" charset="-128"/>
                <a:ea typeface="Hiragino Sans W4" panose="020B0400000000000000" pitchFamily="34" charset="-128"/>
              </a:rPr>
              <a:t>継続的な信頼関係を、データやファクトに基づく意思（輿論）を通じて構築する新しい住民参加・デジタルデモクラシー（</a:t>
            </a:r>
            <a:r>
              <a:rPr lang="en" altLang="ja-JP" b="1" u="none" strike="noStrike" dirty="0">
                <a:solidFill>
                  <a:srgbClr val="00349C"/>
                </a:solidFill>
                <a:effectLst/>
                <a:latin typeface="Hiragino Sans W4" panose="020B0400000000000000" pitchFamily="34" charset="-128"/>
                <a:ea typeface="Hiragino Sans W4" panose="020B0400000000000000" pitchFamily="34" charset="-128"/>
              </a:rPr>
              <a:t>EBPM</a:t>
            </a:r>
            <a:r>
              <a:rPr lang="ja-JP" altLang="en-US" b="1" u="none" strike="noStrike">
                <a:solidFill>
                  <a:srgbClr val="00349C"/>
                </a:solidFill>
                <a:effectLst/>
                <a:latin typeface="Hiragino Sans W4" panose="020B0400000000000000" pitchFamily="34" charset="-128"/>
                <a:ea typeface="Hiragino Sans W4" panose="020B0400000000000000" pitchFamily="34" charset="-128"/>
              </a:rPr>
              <a:t>対応）の仕組み</a:t>
            </a:r>
          </a:p>
        </p:txBody>
      </p:sp>
      <p:sp>
        <p:nvSpPr>
          <p:cNvPr id="28" name="正方形/長方形 27">
            <a:extLst>
              <a:ext uri="{FF2B5EF4-FFF2-40B4-BE49-F238E27FC236}">
                <a16:creationId xmlns:a16="http://schemas.microsoft.com/office/drawing/2014/main" id="{C1B32864-B2CD-6E43-BA4E-D23E4AB2C0ED}"/>
              </a:ext>
            </a:extLst>
          </p:cNvPr>
          <p:cNvSpPr/>
          <p:nvPr/>
        </p:nvSpPr>
        <p:spPr>
          <a:xfrm rot="5400000">
            <a:off x="4930139" y="-4208373"/>
            <a:ext cx="45719" cy="9906001"/>
          </a:xfrm>
          <a:prstGeom prst="rect">
            <a:avLst/>
          </a:prstGeom>
          <a:pattFill prst="dkDnDiag">
            <a:fgClr>
              <a:srgbClr val="1CC6D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a:extLst>
              <a:ext uri="{FF2B5EF4-FFF2-40B4-BE49-F238E27FC236}">
                <a16:creationId xmlns:a16="http://schemas.microsoft.com/office/drawing/2014/main" id="{F8FBF84B-46C6-D548-BBAA-654B73698ADD}"/>
              </a:ext>
            </a:extLst>
          </p:cNvPr>
          <p:cNvSpPr>
            <a:spLocks noGrp="1"/>
          </p:cNvSpPr>
          <p:nvPr>
            <p:ph type="sldNum" sz="quarter" idx="12"/>
          </p:nvPr>
        </p:nvSpPr>
        <p:spPr/>
        <p:txBody>
          <a:bodyPr/>
          <a:lstStyle/>
          <a:p>
            <a:fld id="{A24A08D3-4842-684C-BE54-C9E1F2E8DB8B}" type="slidenum">
              <a:rPr kumimoji="1" lang="ja-JP" altLang="en-US" smtClean="0"/>
              <a:t>8</a:t>
            </a:fld>
            <a:endParaRPr kumimoji="1" lang="ja-JP" altLang="en-US"/>
          </a:p>
        </p:txBody>
      </p:sp>
    </p:spTree>
    <p:extLst>
      <p:ext uri="{BB962C8B-B14F-4D97-AF65-F5344CB8AC3E}">
        <p14:creationId xmlns:p14="http://schemas.microsoft.com/office/powerpoint/2010/main" val="3193269129"/>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18132</TotalTime>
  <Words>9466</Words>
  <Application>Microsoft Macintosh PowerPoint</Application>
  <PresentationFormat>A4 210 x 297 mm</PresentationFormat>
  <Paragraphs>1219</Paragraphs>
  <Slides>51</Slides>
  <Notes>0</Notes>
  <HiddenSlides>0</HiddenSlides>
  <MMClips>0</MMClips>
  <ScaleCrop>false</ScaleCrop>
  <HeadingPairs>
    <vt:vector size="6" baseType="variant">
      <vt:variant>
        <vt:lpstr>使用されているフォント</vt:lpstr>
      </vt:variant>
      <vt:variant>
        <vt:i4>17</vt:i4>
      </vt:variant>
      <vt:variant>
        <vt:lpstr>テーマ</vt:lpstr>
      </vt:variant>
      <vt:variant>
        <vt:i4>1</vt:i4>
      </vt:variant>
      <vt:variant>
        <vt:lpstr>スライド タイトル</vt:lpstr>
      </vt:variant>
      <vt:variant>
        <vt:i4>51</vt:i4>
      </vt:variant>
    </vt:vector>
  </HeadingPairs>
  <TitlesOfParts>
    <vt:vector size="69" baseType="lpstr">
      <vt:lpstr>.Hiragino Kaku Gothic Interface</vt:lpstr>
      <vt:lpstr>AXIS Std M</vt:lpstr>
      <vt:lpstr>Hiragino Kaku Gothic Std W8</vt:lpstr>
      <vt:lpstr>Hiragino Sans W4</vt:lpstr>
      <vt:lpstr>MS PGothic</vt:lpstr>
      <vt:lpstr>ヒラギノ角ゴ ProN</vt:lpstr>
      <vt:lpstr>ヒラギノ角ゴ ProN W6</vt:lpstr>
      <vt:lpstr>メイリオ</vt:lpstr>
      <vt:lpstr>メイリオ</vt:lpstr>
      <vt:lpstr>Yu Gothic</vt:lpstr>
      <vt:lpstr>Yu Gothic</vt:lpstr>
      <vt:lpstr>游ゴシック Light</vt:lpstr>
      <vt:lpstr>Arial</vt:lpstr>
      <vt:lpstr>Arial</vt:lpstr>
      <vt:lpstr>Calibri</vt:lpstr>
      <vt:lpstr>Calibri Light</vt:lpstr>
      <vt:lpstr>Helvetica Neue</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IWATA TAKASHI</dc:creator>
  <cp:lastModifiedBy>IWATA TAKASHI</cp:lastModifiedBy>
  <cp:revision>92</cp:revision>
  <cp:lastPrinted>2023-08-31T07:34:35Z</cp:lastPrinted>
  <dcterms:created xsi:type="dcterms:W3CDTF">2023-07-05T04:51:04Z</dcterms:created>
  <dcterms:modified xsi:type="dcterms:W3CDTF">2023-08-31T07:34:42Z</dcterms:modified>
</cp:coreProperties>
</file>